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notesSlides/notesSlide1.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6.xml" ContentType="application/vnd.openxmlformats-officedocument.presentationml.notesSlide+xml"/>
  <Override PartName="/ppt/notesSlides/notesSlide8.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8" r:id="rId2"/>
    <p:sldId id="688" r:id="rId3"/>
    <p:sldId id="629" r:id="rId4"/>
    <p:sldId id="660" r:id="rId5"/>
    <p:sldId id="684" r:id="rId6"/>
    <p:sldId id="347" r:id="rId7"/>
    <p:sldId id="669" r:id="rId8"/>
    <p:sldId id="668" r:id="rId9"/>
    <p:sldId id="657" r:id="rId10"/>
    <p:sldId id="635" r:id="rId11"/>
    <p:sldId id="636" r:id="rId12"/>
    <p:sldId id="637" r:id="rId13"/>
    <p:sldId id="671" r:id="rId14"/>
    <p:sldId id="641" r:id="rId15"/>
    <p:sldId id="674" r:id="rId16"/>
    <p:sldId id="642" r:id="rId17"/>
    <p:sldId id="577" r:id="rId18"/>
    <p:sldId id="650" r:id="rId19"/>
    <p:sldId id="564" r:id="rId20"/>
    <p:sldId id="643" r:id="rId21"/>
    <p:sldId id="682" r:id="rId22"/>
    <p:sldId id="589" r:id="rId23"/>
    <p:sldId id="590" r:id="rId24"/>
    <p:sldId id="603" r:id="rId25"/>
    <p:sldId id="547" r:id="rId26"/>
    <p:sldId id="599"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4595" autoAdjust="0"/>
  </p:normalViewPr>
  <p:slideViewPr>
    <p:cSldViewPr snapToGrid="0">
      <p:cViewPr varScale="1">
        <p:scale>
          <a:sx n="104" d="100"/>
          <a:sy n="104" d="100"/>
        </p:scale>
        <p:origin x="798" y="108"/>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02/12/2024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02/12/2024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106800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19</a:t>
            </a:fld>
            <a:endParaRPr lang="en-GB"/>
          </a:p>
        </p:txBody>
      </p:sp>
    </p:spTree>
    <p:extLst>
      <p:ext uri="{BB962C8B-B14F-4D97-AF65-F5344CB8AC3E}">
        <p14:creationId xmlns:p14="http://schemas.microsoft.com/office/powerpoint/2010/main" val="983902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21</a:t>
            </a:fld>
            <a:endParaRPr lang="en-GB"/>
          </a:p>
        </p:txBody>
      </p:sp>
    </p:spTree>
    <p:extLst>
      <p:ext uri="{BB962C8B-B14F-4D97-AF65-F5344CB8AC3E}">
        <p14:creationId xmlns:p14="http://schemas.microsoft.com/office/powerpoint/2010/main" val="3183970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23</a:t>
            </a:fld>
            <a:endParaRPr lang="en-GB"/>
          </a:p>
        </p:txBody>
      </p:sp>
    </p:spTree>
    <p:extLst>
      <p:ext uri="{BB962C8B-B14F-4D97-AF65-F5344CB8AC3E}">
        <p14:creationId xmlns:p14="http://schemas.microsoft.com/office/powerpoint/2010/main" val="2535444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59CF2995-AB43-4B7C-B8CD-9DC7C3692A9C}" type="slidenum">
              <a:rPr lang="en-GB" smtClean="0"/>
              <a:t>25</a:t>
            </a:fld>
            <a:endParaRPr lang="en-GB"/>
          </a:p>
        </p:txBody>
      </p:sp>
    </p:spTree>
    <p:extLst>
      <p:ext uri="{BB962C8B-B14F-4D97-AF65-F5344CB8AC3E}">
        <p14:creationId xmlns:p14="http://schemas.microsoft.com/office/powerpoint/2010/main" val="901576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59CF2995-AB43-4B7C-B8CD-9DC7C3692A9C}" type="slidenum">
              <a:rPr lang="en-GB" smtClean="0"/>
              <a:t>3</a:t>
            </a:fld>
            <a:endParaRPr lang="en-GB"/>
          </a:p>
        </p:txBody>
      </p:sp>
    </p:spTree>
    <p:extLst>
      <p:ext uri="{BB962C8B-B14F-4D97-AF65-F5344CB8AC3E}">
        <p14:creationId xmlns:p14="http://schemas.microsoft.com/office/powerpoint/2010/main" val="10680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4</a:t>
            </a:fld>
            <a:endParaRPr lang="en-GB"/>
          </a:p>
        </p:txBody>
      </p:sp>
    </p:spTree>
    <p:extLst>
      <p:ext uri="{BB962C8B-B14F-4D97-AF65-F5344CB8AC3E}">
        <p14:creationId xmlns:p14="http://schemas.microsoft.com/office/powerpoint/2010/main" val="450691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5</a:t>
            </a:fld>
            <a:endParaRPr lang="en-GB"/>
          </a:p>
        </p:txBody>
      </p:sp>
    </p:spTree>
    <p:extLst>
      <p:ext uri="{BB962C8B-B14F-4D97-AF65-F5344CB8AC3E}">
        <p14:creationId xmlns:p14="http://schemas.microsoft.com/office/powerpoint/2010/main" val="2095631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a:p>
        </p:txBody>
      </p:sp>
    </p:spTree>
    <p:extLst>
      <p:ext uri="{BB962C8B-B14F-4D97-AF65-F5344CB8AC3E}">
        <p14:creationId xmlns:p14="http://schemas.microsoft.com/office/powerpoint/2010/main" val="362312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noProof="0" dirty="0"/>
              <a:t>Note: the entire IWW network is part of the TEN-T core network, only the inland ports are distinguished into core and comprehensive</a:t>
            </a:r>
          </a:p>
        </p:txBody>
      </p:sp>
      <p:sp>
        <p:nvSpPr>
          <p:cNvPr id="4" name="Slide Number Placeholder 3"/>
          <p:cNvSpPr>
            <a:spLocks noGrp="1"/>
          </p:cNvSpPr>
          <p:nvPr>
            <p:ph type="sldNum" sz="quarter" idx="10"/>
          </p:nvPr>
        </p:nvSpPr>
        <p:spPr/>
        <p:txBody>
          <a:bodyPr/>
          <a:lstStyle/>
          <a:p>
            <a:fld id="{59CF2995-AB43-4B7C-B8CD-9DC7C3692A9C}" type="slidenum">
              <a:rPr lang="en-GB" smtClean="0"/>
              <a:t>11</a:t>
            </a:fld>
            <a:endParaRPr lang="en-GB"/>
          </a:p>
        </p:txBody>
      </p:sp>
    </p:spTree>
    <p:extLst>
      <p:ext uri="{BB962C8B-B14F-4D97-AF65-F5344CB8AC3E}">
        <p14:creationId xmlns:p14="http://schemas.microsoft.com/office/powerpoint/2010/main" val="3318484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16263933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3763378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17</a:t>
            </a:fld>
            <a:endParaRPr lang="en-GB"/>
          </a:p>
        </p:txBody>
      </p:sp>
    </p:spTree>
    <p:extLst>
      <p:ext uri="{BB962C8B-B14F-4D97-AF65-F5344CB8AC3E}">
        <p14:creationId xmlns:p14="http://schemas.microsoft.com/office/powerpoint/2010/main" val="21087247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7730836" y="5557902"/>
            <a:ext cx="4027055" cy="1147697"/>
          </a:xfrm>
        </p:spPr>
        <p:txBody>
          <a:bodyPr>
            <a:noAutofit/>
          </a:bodyPr>
          <a:lstStyle>
            <a:lvl1pPr marL="0" indent="0" algn="r">
              <a:buFontTx/>
              <a:buNone/>
              <a:defRPr sz="2200" i="1">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10" name="Rectangle 9"/>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6" name="Rectangle 5"/>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
        <p:nvSpPr>
          <p:cNvPr id="6" name="Rectangle 5"/>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4" name="Rectangle 13"/>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
        <p:nvSpPr>
          <p:cNvPr id="15" name="Rectangle 14"/>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Rectangle 6"/>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3" name="Rectangle 2"/>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
        <p:nvSpPr>
          <p:cNvPr id="12" name="Rectangle 11"/>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solidFill>
                  <a:schemeClr val="bg1"/>
                </a:solidFill>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9" name="Footer Placeholder 4">
            <a:extLst>
              <a:ext uri="{FF2B5EF4-FFF2-40B4-BE49-F238E27FC236}">
                <a16:creationId xmlns:a16="http://schemas.microsoft.com/office/drawing/2014/main" id="{99C85126-745D-4633-BD35-0DCA6543DACC}"/>
              </a:ext>
            </a:extLst>
          </p:cNvPr>
          <p:cNvSpPr>
            <a:spLocks noGrp="1"/>
          </p:cNvSpPr>
          <p:nvPr>
            <p:ph type="ftr" sz="quarter" idx="3"/>
          </p:nvPr>
        </p:nvSpPr>
        <p:spPr bwMode="gray">
          <a:xfrm>
            <a:off x="584915" y="6282684"/>
            <a:ext cx="4114800" cy="365125"/>
          </a:xfrm>
          <a:prstGeom prst="rect">
            <a:avLst/>
          </a:prstGeom>
        </p:spPr>
        <p:txBody>
          <a:bodyPr/>
          <a:lstStyle>
            <a:lvl1pPr algn="l">
              <a:defRPr sz="1482">
                <a:solidFill>
                  <a:schemeClr val="tx2"/>
                </a:solidFill>
              </a:defRPr>
            </a:lvl1pPr>
          </a:lstStyle>
          <a:p>
            <a:r>
              <a:rPr lang="fr-BE"/>
              <a:t>#MobilityStrategy   #EUGreenDeal</a:t>
            </a:r>
            <a:endParaRPr lang="en-GB"/>
          </a:p>
        </p:txBody>
      </p:sp>
      <p:sp>
        <p:nvSpPr>
          <p:cNvPr id="13" name="Title 1">
            <a:extLst>
              <a:ext uri="{FF2B5EF4-FFF2-40B4-BE49-F238E27FC236}">
                <a16:creationId xmlns:a16="http://schemas.microsoft.com/office/drawing/2014/main" id="{6D09064E-E3C5-46A2-ABD8-E7967F9D3FDF}"/>
              </a:ext>
            </a:extLst>
          </p:cNvPr>
          <p:cNvSpPr>
            <a:spLocks noGrp="1"/>
          </p:cNvSpPr>
          <p:nvPr>
            <p:ph type="title"/>
          </p:nvPr>
        </p:nvSpPr>
        <p:spPr bwMode="gray">
          <a:xfrm>
            <a:off x="903671" y="334636"/>
            <a:ext cx="10359406" cy="1325563"/>
          </a:xfrm>
          <a:prstGeom prst="rect">
            <a:avLst/>
          </a:prstGeom>
        </p:spPr>
        <p:txBody>
          <a:bodyPr>
            <a:normAutofit/>
          </a:bodyPr>
          <a:lstStyle>
            <a:lvl1pPr>
              <a:defRPr sz="338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7846E8E-106B-4B4C-9AD5-FD3B6CA80D6D}"/>
              </a:ext>
            </a:extLst>
          </p:cNvPr>
          <p:cNvSpPr>
            <a:spLocks noGrp="1"/>
          </p:cNvSpPr>
          <p:nvPr>
            <p:ph idx="1"/>
          </p:nvPr>
        </p:nvSpPr>
        <p:spPr bwMode="gray">
          <a:xfrm>
            <a:off x="903671" y="2634832"/>
            <a:ext cx="10359406" cy="3210141"/>
          </a:xfrm>
        </p:spPr>
        <p:txBody>
          <a:bodyPr/>
          <a:lstStyle>
            <a:lvl1pPr marL="362891" indent="-362891">
              <a:buFont typeface="Arial" panose="020B0604020202020204" pitchFamily="34" charset="0"/>
              <a:buChar char="•"/>
              <a:defRPr/>
            </a:lvl1pPr>
          </a:lstStyle>
          <a:p>
            <a:pPr lvl="0"/>
            <a:r>
              <a:rPr lang="en-US"/>
              <a:t>Click to edit Master text styles</a:t>
            </a:r>
            <a:endParaRPr lang="en-GB"/>
          </a:p>
        </p:txBody>
      </p:sp>
      <p:sp>
        <p:nvSpPr>
          <p:cNvPr id="12" name="Text Placeholder 2">
            <a:extLst>
              <a:ext uri="{FF2B5EF4-FFF2-40B4-BE49-F238E27FC236}">
                <a16:creationId xmlns:a16="http://schemas.microsoft.com/office/drawing/2014/main" id="{F109BC10-50AA-46E7-97EF-5248D295038F}"/>
              </a:ext>
            </a:extLst>
          </p:cNvPr>
          <p:cNvSpPr>
            <a:spLocks noGrp="1"/>
          </p:cNvSpPr>
          <p:nvPr>
            <p:ph type="body" idx="10" hasCustomPrompt="1"/>
          </p:nvPr>
        </p:nvSpPr>
        <p:spPr bwMode="gray">
          <a:xfrm>
            <a:off x="903672" y="1635800"/>
            <a:ext cx="10359406" cy="823912"/>
          </a:xfrm>
        </p:spPr>
        <p:txBody>
          <a:bodyPr anchor="b">
            <a:normAutofit/>
          </a:bodyPr>
          <a:lstStyle>
            <a:lvl1pPr marL="0" indent="0" algn="ctr">
              <a:buNone/>
              <a:defRPr sz="3387" b="1">
                <a:solidFill>
                  <a:schemeClr val="accent6"/>
                </a:solidFill>
                <a:latin typeface="PFSquareSansPro-Bold" panose="02000800000000020004" pitchFamily="50" charset="0"/>
              </a:defRPr>
            </a:lvl1pPr>
            <a:lvl2pPr marL="457194" indent="0">
              <a:buNone/>
              <a:defRPr sz="2000" b="1"/>
            </a:lvl2pPr>
            <a:lvl3pPr marL="914389" indent="0">
              <a:buNone/>
              <a:defRPr sz="1800" b="1"/>
            </a:lvl3pPr>
            <a:lvl4pPr marL="1371583" indent="0">
              <a:buNone/>
              <a:defRPr sz="1600" b="1"/>
            </a:lvl4pPr>
            <a:lvl5pPr marL="1828777" indent="0">
              <a:buNone/>
              <a:defRPr sz="1600" b="1"/>
            </a:lvl5pPr>
            <a:lvl6pPr marL="2285971" indent="0">
              <a:buNone/>
              <a:defRPr sz="1600" b="1"/>
            </a:lvl6pPr>
            <a:lvl7pPr marL="2743167" indent="0">
              <a:buNone/>
              <a:defRPr sz="1600" b="1"/>
            </a:lvl7pPr>
            <a:lvl8pPr marL="3200361" indent="0">
              <a:buNone/>
              <a:defRPr sz="1600" b="1"/>
            </a:lvl8pPr>
            <a:lvl9pPr marL="3657555" indent="0">
              <a:buNone/>
              <a:defRPr sz="1600" b="1"/>
            </a:lvl9pPr>
          </a:lstStyle>
          <a:p>
            <a:pPr lvl="0"/>
            <a:r>
              <a:rPr lang="en-US"/>
              <a:t>CLICK TO EDIT MASTER TEXT STYLES</a:t>
            </a:r>
          </a:p>
        </p:txBody>
      </p:sp>
    </p:spTree>
    <p:extLst>
      <p:ext uri="{BB962C8B-B14F-4D97-AF65-F5344CB8AC3E}">
        <p14:creationId xmlns:p14="http://schemas.microsoft.com/office/powerpoint/2010/main" val="2115259769"/>
      </p:ext>
    </p:extLst>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
        <p:nvSpPr>
          <p:cNvPr id="13" name="Rectangle 12"/>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solidFill>
                  <a:schemeClr val="bg1"/>
                </a:solidFill>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solidFill>
                  <a:schemeClr val="bg1"/>
                </a:solidFill>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8" name="Rectangle 7"/>
          <p:cNvSpPr/>
          <p:nvPr userDrawn="1"/>
        </p:nvSpPr>
        <p:spPr>
          <a:xfrm>
            <a:off x="764308" y="6496411"/>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8" name="Rectangle 7"/>
          <p:cNvSpPr/>
          <p:nvPr userDrawn="1"/>
        </p:nvSpPr>
        <p:spPr>
          <a:xfrm>
            <a:off x="838200" y="6198050"/>
            <a:ext cx="9041423" cy="338554"/>
          </a:xfrm>
          <a:prstGeom prst="rect">
            <a:avLst/>
          </a:prstGeom>
        </p:spPr>
        <p:txBody>
          <a:bodyPr wrap="square">
            <a:spAutoFit/>
          </a:bodyPr>
          <a:lstStyle/>
          <a:p>
            <a:pPr>
              <a:spcBef>
                <a:spcPct val="0"/>
              </a:spcBef>
              <a:buClrTx/>
              <a:buFontTx/>
              <a:buNone/>
            </a:pPr>
            <a:r>
              <a:rPr lang="en-US" altLang="en-US" sz="800" i="1" dirty="0">
                <a:latin typeface="Verdana" panose="020B0604030504040204" pitchFamily="34" charset="0"/>
                <a:ea typeface="Verdana" panose="020B0604030504040204" pitchFamily="34" charset="0"/>
              </a:rPr>
              <a:t>These slides accompany the explanation of the acquis to Albania and North Macedonia and can only be used for that purpose. Their content is subject to further development of the acquis and interpretation by the Court of Justice of the European Union.</a:t>
            </a:r>
            <a:endParaRPr lang="de-DE" altLang="en-US" sz="800" i="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2"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hyperlink" Target="https://webgate.ec.europa.eu/tentec-maps/web/private/screen/home" TargetMode="External"/><Relationship Id="rId2" Type="http://schemas.openxmlformats.org/officeDocument/2006/relationships/hyperlink" Target="https://eur-lex.europa.eu/legal-content/EN/TXT/?uri=CELEX%3A32024R1679" TargetMode="External"/><Relationship Id="rId1" Type="http://schemas.openxmlformats.org/officeDocument/2006/relationships/slideLayout" Target="../slideLayouts/slideLayout7.xml"/><Relationship Id="rId5" Type="http://schemas.openxmlformats.org/officeDocument/2006/relationships/hyperlink" Target="https://transport.ec.europa.eu/document/download/982f3916-d1e7-427a-93cd-4e8ccfddff6c_en?filename=decarbonised_construction.pdf" TargetMode="External"/><Relationship Id="rId4" Type="http://schemas.openxmlformats.org/officeDocument/2006/relationships/hyperlink" Target="https://transport.ec.europa.eu/document/download/32e56093-9249-400b-8ee3-0a1a64d2e10c_en?filename=coordinators_joint_position_paper.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9.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914596" y="3560589"/>
            <a:ext cx="10907949" cy="897753"/>
          </a:xfrm>
        </p:spPr>
        <p:txBody>
          <a:bodyPr>
            <a:noAutofit/>
          </a:bodyPr>
          <a:lstStyle/>
          <a:p>
            <a:pPr>
              <a:spcBef>
                <a:spcPts val="1200"/>
              </a:spcBef>
            </a:pPr>
            <a:r>
              <a:rPr lang="en-US" sz="2400" i="1" dirty="0">
                <a:solidFill>
                  <a:schemeClr val="accent5"/>
                </a:solidFill>
                <a:latin typeface="+mn-lt"/>
                <a:ea typeface="+mn-ea"/>
                <a:cs typeface="+mn-cs"/>
              </a:rPr>
              <a:t>TCT Workshop on Revised TEN-T Regulation</a:t>
            </a:r>
            <a:br>
              <a:rPr lang="en-US" sz="2400" i="1" dirty="0">
                <a:solidFill>
                  <a:schemeClr val="accent5"/>
                </a:solidFill>
                <a:latin typeface="+mn-lt"/>
                <a:ea typeface="+mn-ea"/>
                <a:cs typeface="+mn-cs"/>
              </a:rPr>
            </a:br>
            <a:r>
              <a:rPr lang="en-US" sz="2400" i="1" dirty="0">
                <a:solidFill>
                  <a:schemeClr val="accent5"/>
                </a:solidFill>
                <a:latin typeface="+mn-lt"/>
                <a:ea typeface="+mn-ea"/>
                <a:cs typeface="+mn-cs"/>
              </a:rPr>
              <a:t>										</a:t>
            </a:r>
            <a:r>
              <a:rPr lang="en-GB" sz="2400" i="1" dirty="0">
                <a:solidFill>
                  <a:schemeClr val="accent5"/>
                </a:solidFill>
                <a:latin typeface="+mn-lt"/>
                <a:ea typeface="+mn-ea"/>
                <a:cs typeface="+mn-cs"/>
              </a:rPr>
              <a:t>03/12/2024</a:t>
            </a:r>
          </a:p>
        </p:txBody>
      </p:sp>
      <p:sp>
        <p:nvSpPr>
          <p:cNvPr id="7" name="Subtitle 6"/>
          <p:cNvSpPr>
            <a:spLocks noGrp="1"/>
          </p:cNvSpPr>
          <p:nvPr>
            <p:ph type="subTitle" idx="1"/>
          </p:nvPr>
        </p:nvSpPr>
        <p:spPr>
          <a:xfrm>
            <a:off x="914596" y="2141040"/>
            <a:ext cx="11175804" cy="897754"/>
          </a:xfrm>
        </p:spPr>
        <p:txBody>
          <a:bodyPr/>
          <a:lstStyle/>
          <a:p>
            <a:r>
              <a:rPr lang="en-US" sz="4000" dirty="0">
                <a:solidFill>
                  <a:schemeClr val="bg1"/>
                </a:solidFill>
                <a:latin typeface="+mj-lt"/>
                <a:ea typeface="+mj-ea"/>
                <a:cs typeface="+mj-cs"/>
              </a:rPr>
              <a:t>TEN-T Regulation – Key Changes</a:t>
            </a:r>
            <a:br>
              <a:rPr lang="en-US" sz="3600" dirty="0"/>
            </a:br>
            <a:r>
              <a:rPr lang="en-US" sz="2000" dirty="0">
                <a:solidFill>
                  <a:schemeClr val="bg1"/>
                </a:solidFill>
                <a:latin typeface="+mj-lt"/>
                <a:ea typeface="+mj-ea"/>
                <a:cs typeface="+mj-cs"/>
              </a:rPr>
              <a:t>Union guidelines for the development of the trans-European transport network </a:t>
            </a:r>
            <a:endParaRPr lang="en-GB" sz="2400" dirty="0">
              <a:solidFill>
                <a:schemeClr val="bg1"/>
              </a:solidFill>
              <a:latin typeface="+mj-lt"/>
              <a:ea typeface="+mj-ea"/>
              <a:cs typeface="+mj-cs"/>
            </a:endParaRPr>
          </a:p>
        </p:txBody>
      </p:sp>
      <p:sp>
        <p:nvSpPr>
          <p:cNvPr id="2" name="Text Placeholder 7">
            <a:extLst>
              <a:ext uri="{FF2B5EF4-FFF2-40B4-BE49-F238E27FC236}">
                <a16:creationId xmlns:a16="http://schemas.microsoft.com/office/drawing/2014/main" id="{E9B90BDB-880D-39EA-69F9-4CE5BC8EE2D7}"/>
              </a:ext>
            </a:extLst>
          </p:cNvPr>
          <p:cNvSpPr txBox="1">
            <a:spLocks/>
          </p:cNvSpPr>
          <p:nvPr/>
        </p:nvSpPr>
        <p:spPr>
          <a:xfrm>
            <a:off x="914596" y="6202086"/>
            <a:ext cx="10526974" cy="415460"/>
          </a:xfrm>
          <a:prstGeom prst="rect">
            <a:avLst/>
          </a:prstGeom>
        </p:spPr>
        <p:txBody>
          <a:bodyPr vert="horz" lIns="91440" tIns="45720" rIns="91440" bIns="45720" rtlCol="0">
            <a:noAutofit/>
          </a:bodyPr>
          <a:lstStyle>
            <a:lvl1pPr marL="0" indent="0" algn="r" defTabSz="914400" rtl="0" eaLnBrk="1" latinLnBrk="0" hangingPunct="1">
              <a:lnSpc>
                <a:spcPct val="100000"/>
              </a:lnSpc>
              <a:spcBef>
                <a:spcPts val="0"/>
              </a:spcBef>
              <a:spcAft>
                <a:spcPts val="1800"/>
              </a:spcAft>
              <a:buClr>
                <a:schemeClr val="tx2"/>
              </a:buClr>
              <a:buFontTx/>
              <a:buNone/>
              <a:defRPr sz="2200" i="1" kern="1200">
                <a:solidFill>
                  <a:schemeClr val="bg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Aft>
                <a:spcPts val="0"/>
              </a:spcAft>
            </a:pPr>
            <a:r>
              <a:rPr lang="en-GB" sz="1800" dirty="0"/>
              <a:t>Martin Zeitler 					DG MOVE, Unit B.1 - Transport Networks</a:t>
            </a:r>
          </a:p>
          <a:p>
            <a:pPr>
              <a:spcAft>
                <a:spcPts val="0"/>
              </a:spcAft>
            </a:pPr>
            <a:endParaRPr lang="en-GB" dirty="0"/>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17881" y="2519465"/>
            <a:ext cx="6649577"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Inland </a:t>
            </a:r>
            <a:r>
              <a:rPr lang="en-US" sz="4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w</a:t>
            </a: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aterway transport</a:t>
            </a:r>
          </a:p>
        </p:txBody>
      </p:sp>
    </p:spTree>
    <p:extLst>
      <p:ext uri="{BB962C8B-B14F-4D97-AF65-F5344CB8AC3E}">
        <p14:creationId xmlns:p14="http://schemas.microsoft.com/office/powerpoint/2010/main" val="1509904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5168"/>
            <a:ext cx="10711205" cy="782357"/>
          </a:xfrm>
        </p:spPr>
        <p:txBody>
          <a:bodyPr/>
          <a:lstStyle/>
          <a:p>
            <a:r>
              <a:rPr lang="en-GB" dirty="0"/>
              <a:t>Inland waterway transport: key provisions</a:t>
            </a:r>
            <a:r>
              <a:rPr lang="en-GB" sz="2200" dirty="0"/>
              <a:t> </a:t>
            </a: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5" name="Rectangle 4"/>
          <p:cNvSpPr/>
          <p:nvPr/>
        </p:nvSpPr>
        <p:spPr>
          <a:xfrm>
            <a:off x="838200" y="1486669"/>
            <a:ext cx="10711204" cy="4093428"/>
          </a:xfrm>
          <a:prstGeom prst="rect">
            <a:avLst/>
          </a:prstGeom>
        </p:spPr>
        <p:txBody>
          <a:bodyPr wrap="square">
            <a:spAutoFit/>
          </a:bodyPr>
          <a:lstStyle/>
          <a:p>
            <a:pPr marL="342900" lvl="1" indent="-342900">
              <a:spcBef>
                <a:spcPts val="1800"/>
              </a:spcBef>
              <a:buClr>
                <a:schemeClr val="accent5"/>
              </a:buClr>
              <a:buFont typeface="Arial" panose="020B0604020202020204" pitchFamily="34" charset="0"/>
              <a:buChar char="•"/>
            </a:pPr>
            <a:r>
              <a:rPr lang="en-GB" sz="2000" dirty="0"/>
              <a:t>Definition of the </a:t>
            </a:r>
            <a:r>
              <a:rPr lang="en-GB" sz="2000" b="1" dirty="0"/>
              <a:t>Good Navigation Status </a:t>
            </a:r>
            <a:r>
              <a:rPr lang="en-GB" sz="2000" dirty="0"/>
              <a:t>(GNS) with </a:t>
            </a:r>
            <a:r>
              <a:rPr lang="en-US" sz="2000" dirty="0"/>
              <a:t>minimum requirements for good navigability (at defined reference water levels) to be met by 2030: </a:t>
            </a:r>
          </a:p>
          <a:p>
            <a:pPr marL="800100" lvl="2" indent="-342900" algn="just">
              <a:spcBef>
                <a:spcPts val="600"/>
              </a:spcBef>
              <a:buClr>
                <a:schemeClr val="accent5"/>
              </a:buClr>
              <a:buFont typeface="Arial" panose="020B0604020202020204" pitchFamily="34" charset="0"/>
              <a:buChar char="•"/>
            </a:pPr>
            <a:r>
              <a:rPr lang="en-US" dirty="0"/>
              <a:t>at least 2.50 m channel depth for rivers, canals, lakes, lagoons, inland ports and access routes </a:t>
            </a:r>
          </a:p>
          <a:p>
            <a:pPr marL="800100" lvl="2" indent="-342900">
              <a:spcBef>
                <a:spcPts val="600"/>
              </a:spcBef>
              <a:buClr>
                <a:schemeClr val="accent5"/>
              </a:buClr>
              <a:buFont typeface="Arial" panose="020B0604020202020204" pitchFamily="34" charset="0"/>
              <a:buChar char="•"/>
            </a:pPr>
            <a:r>
              <a:rPr lang="en-US" dirty="0"/>
              <a:t>minimum height under non-openable bridges of at least 5.25 m</a:t>
            </a:r>
            <a:endParaRPr lang="en-GB" dirty="0"/>
          </a:p>
          <a:p>
            <a:pPr marL="342900" lvl="1" indent="-342900">
              <a:spcBef>
                <a:spcPts val="1200"/>
              </a:spcBef>
              <a:buClr>
                <a:schemeClr val="accent5"/>
              </a:buClr>
              <a:buFont typeface="Arial" panose="020B0604020202020204" pitchFamily="34" charset="0"/>
              <a:buChar char="•"/>
            </a:pPr>
            <a:r>
              <a:rPr lang="en-GB" sz="2000" b="1" dirty="0"/>
              <a:t>Complementary guidelines </a:t>
            </a:r>
            <a:r>
              <a:rPr lang="en-US" sz="2000" dirty="0"/>
              <a:t>to ensure a coherent approach of the application of the GNS</a:t>
            </a:r>
            <a:endParaRPr lang="en-GB" sz="2000" dirty="0"/>
          </a:p>
          <a:p>
            <a:pPr marL="342900" lvl="1" indent="-342900">
              <a:spcBef>
                <a:spcPts val="1200"/>
              </a:spcBef>
              <a:buClr>
                <a:schemeClr val="accent5"/>
              </a:buClr>
              <a:buFont typeface="Arial" panose="020B0604020202020204" pitchFamily="34" charset="0"/>
              <a:buChar char="•"/>
            </a:pPr>
            <a:r>
              <a:rPr lang="en-US" sz="2000" b="1" dirty="0"/>
              <a:t>Inland ports </a:t>
            </a:r>
            <a:r>
              <a:rPr lang="en-US" sz="2000" dirty="0"/>
              <a:t>of the TEN-T network shall:</a:t>
            </a:r>
          </a:p>
          <a:p>
            <a:pPr marL="800100" lvl="2" indent="-342900">
              <a:spcBef>
                <a:spcPts val="600"/>
              </a:spcBef>
              <a:buClr>
                <a:schemeClr val="accent5"/>
              </a:buClr>
              <a:buFont typeface="Arial" panose="020B0604020202020204" pitchFamily="34" charset="0"/>
              <a:buChar char="•"/>
            </a:pPr>
            <a:r>
              <a:rPr lang="en-US" dirty="0"/>
              <a:t>be connected to the road or rail infrastructure </a:t>
            </a:r>
          </a:p>
          <a:p>
            <a:pPr marL="800100" lvl="2" indent="-342900">
              <a:spcBef>
                <a:spcPts val="600"/>
              </a:spcBef>
              <a:buClr>
                <a:schemeClr val="accent5"/>
              </a:buClr>
              <a:buFont typeface="Arial" panose="020B0604020202020204" pitchFamily="34" charset="0"/>
              <a:buChar char="•"/>
            </a:pPr>
            <a:r>
              <a:rPr lang="en-US" dirty="0"/>
              <a:t>offer at least one multimodal freight terminal open to all operators and users in a non-discriminatory way</a:t>
            </a:r>
          </a:p>
          <a:p>
            <a:pPr marL="342900" lvl="1" indent="-342900">
              <a:spcBef>
                <a:spcPts val="1200"/>
              </a:spcBef>
              <a:buClr>
                <a:schemeClr val="accent5"/>
              </a:buClr>
              <a:buFont typeface="Arial" panose="020B0604020202020204" pitchFamily="34" charset="0"/>
              <a:buChar char="•"/>
            </a:pPr>
            <a:r>
              <a:rPr lang="en-GB" sz="2000" b="1" dirty="0"/>
              <a:t>Hinterland connections </a:t>
            </a:r>
            <a:r>
              <a:rPr lang="en-GB" sz="2000" dirty="0"/>
              <a:t>to inland ports by rail and/or inland waterway have to respect TEN-T standards for rail and inland waterways </a:t>
            </a:r>
            <a:endParaRPr lang="en-GB" sz="2200" dirty="0"/>
          </a:p>
        </p:txBody>
      </p:sp>
    </p:spTree>
    <p:extLst>
      <p:ext uri="{BB962C8B-B14F-4D97-AF65-F5344CB8AC3E}">
        <p14:creationId xmlns:p14="http://schemas.microsoft.com/office/powerpoint/2010/main" val="72020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36327" y="2519465"/>
            <a:ext cx="4732386"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Maritime transport</a:t>
            </a:r>
          </a:p>
        </p:txBody>
      </p:sp>
    </p:spTree>
    <p:extLst>
      <p:ext uri="{BB962C8B-B14F-4D97-AF65-F5344CB8AC3E}">
        <p14:creationId xmlns:p14="http://schemas.microsoft.com/office/powerpoint/2010/main" val="35013221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564" y="444118"/>
            <a:ext cx="10515600" cy="782357"/>
          </a:xfrm>
        </p:spPr>
        <p:txBody>
          <a:bodyPr/>
          <a:lstStyle/>
          <a:p>
            <a:r>
              <a:rPr lang="en-GB" dirty="0"/>
              <a:t>Maritime transport: key provisions</a:t>
            </a: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5" name="Rectangle 4"/>
          <p:cNvSpPr/>
          <p:nvPr/>
        </p:nvSpPr>
        <p:spPr>
          <a:xfrm>
            <a:off x="1041400" y="1612262"/>
            <a:ext cx="10515600" cy="4401205"/>
          </a:xfrm>
          <a:prstGeom prst="rect">
            <a:avLst/>
          </a:prstGeom>
        </p:spPr>
        <p:txBody>
          <a:bodyPr wrap="square">
            <a:spAutoFit/>
          </a:bodyPr>
          <a:lstStyle/>
          <a:p>
            <a:pPr marL="342900" lvl="1" indent="-342900">
              <a:spcBef>
                <a:spcPts val="1200"/>
              </a:spcBef>
              <a:buClr>
                <a:schemeClr val="accent5"/>
              </a:buClr>
              <a:buFont typeface="Arial" panose="020B0604020202020204" pitchFamily="34" charset="0"/>
              <a:buChar char="•"/>
            </a:pPr>
            <a:r>
              <a:rPr lang="en-US" dirty="0"/>
              <a:t>Introduction of the </a:t>
            </a:r>
            <a:r>
              <a:rPr lang="en-US" b="1" dirty="0"/>
              <a:t>European Maritime Space </a:t>
            </a:r>
            <a:r>
              <a:rPr lang="en-US" dirty="0"/>
              <a:t>aiming at:</a:t>
            </a:r>
          </a:p>
          <a:p>
            <a:pPr marL="914400" marR="0" lvl="2" indent="-457200" algn="l" defTabSz="914400" rtl="0" eaLnBrk="1" fontAlgn="auto" latinLnBrk="0" hangingPunct="1">
              <a:lnSpc>
                <a:spcPct val="100000"/>
              </a:lnSpc>
              <a:spcBef>
                <a:spcPts val="600"/>
              </a:spcBef>
              <a:spcAft>
                <a:spcPts val="0"/>
              </a:spcAft>
              <a:buClr>
                <a:srgbClr val="FFC000"/>
              </a:buClr>
              <a:buSzTx/>
              <a:buFont typeface="Courier New" panose="02070309020205020404" pitchFamily="49" charset="0"/>
              <a:buChar char="o"/>
              <a:tabLst/>
              <a:defRPr/>
            </a:pPr>
            <a:r>
              <a:rPr lang="en-US" sz="1600" dirty="0"/>
              <a:t>promotion of Short Sea Shipping between two or more maritime ports on the EU territory (including between comprehensive ports and domestic connections) or between one or more ports of the EU with a port of a third country </a:t>
            </a:r>
          </a:p>
          <a:p>
            <a:pPr marL="914400" marR="0" lvl="2" indent="-457200" algn="l" defTabSz="914400" rtl="0" eaLnBrk="1" fontAlgn="auto" latinLnBrk="0" hangingPunct="1">
              <a:lnSpc>
                <a:spcPct val="100000"/>
              </a:lnSpc>
              <a:spcBef>
                <a:spcPts val="600"/>
              </a:spcBef>
              <a:spcAft>
                <a:spcPts val="0"/>
              </a:spcAft>
              <a:buClr>
                <a:srgbClr val="FFC000"/>
              </a:buClr>
              <a:buSzTx/>
              <a:buFont typeface="Courier New" panose="02070309020205020404" pitchFamily="49" charset="0"/>
              <a:buChar char="o"/>
              <a:tabLst/>
              <a:defRPr/>
            </a:pPr>
            <a:r>
              <a:rPr lang="en-US" sz="1600" dirty="0"/>
              <a:t>further developing maritime ports as well as their hinterland connections to leverage modal shift</a:t>
            </a:r>
          </a:p>
          <a:p>
            <a:pPr marL="0" marR="0" lvl="1" algn="l" defTabSz="914400" rtl="0" eaLnBrk="1" fontAlgn="auto" latinLnBrk="0" hangingPunct="1">
              <a:lnSpc>
                <a:spcPct val="100000"/>
              </a:lnSpc>
              <a:spcBef>
                <a:spcPts val="1200"/>
              </a:spcBef>
              <a:spcAft>
                <a:spcPts val="0"/>
              </a:spcAft>
              <a:buClr>
                <a:srgbClr val="FFC000"/>
              </a:buClr>
              <a:buSzTx/>
              <a:tabLst/>
              <a:defRPr/>
            </a:pPr>
            <a:endParaRPr lang="en-US" dirty="0"/>
          </a:p>
          <a:p>
            <a:pPr marL="285750" marR="0" lvl="1" indent="-285750" algn="l" defTabSz="914400" rtl="0" eaLnBrk="1" fontAlgn="auto" latinLnBrk="0" hangingPunct="1">
              <a:lnSpc>
                <a:spcPct val="100000"/>
              </a:lnSpc>
              <a:spcBef>
                <a:spcPts val="1200"/>
              </a:spcBef>
              <a:spcAft>
                <a:spcPts val="0"/>
              </a:spcAft>
              <a:buClr>
                <a:srgbClr val="FFC000"/>
              </a:buClr>
              <a:buSzTx/>
              <a:buFont typeface="Arial" panose="020B0604020202020204" pitchFamily="34" charset="0"/>
              <a:buChar char="•"/>
              <a:tabLst/>
              <a:defRPr/>
            </a:pPr>
            <a:r>
              <a:rPr lang="en-US" dirty="0"/>
              <a:t>Definition of </a:t>
            </a:r>
            <a:r>
              <a:rPr lang="en-US" b="1" dirty="0"/>
              <a:t>mandatory requirements for ports</a:t>
            </a:r>
            <a:r>
              <a:rPr lang="en-US" dirty="0"/>
              <a:t> and maritime transport:</a:t>
            </a:r>
          </a:p>
          <a:p>
            <a:pPr lvl="2" indent="-457200">
              <a:spcBef>
                <a:spcPts val="600"/>
              </a:spcBef>
              <a:buClr>
                <a:srgbClr val="FFC000"/>
              </a:buClr>
              <a:buFont typeface="Courier New" panose="02070309020205020404" pitchFamily="49" charset="0"/>
              <a:buChar char="o"/>
              <a:defRPr/>
            </a:pPr>
            <a:r>
              <a:rPr lang="en-US" sz="1600" dirty="0"/>
              <a:t>all core ports and those comprehensive ports with a total annual cargo volume of more than 2 million tons are connected with the rail and road infrastructure and, where possible, inland waterways </a:t>
            </a:r>
          </a:p>
          <a:p>
            <a:pPr lvl="2" indent="-457200">
              <a:spcBef>
                <a:spcPts val="600"/>
              </a:spcBef>
              <a:buClr>
                <a:srgbClr val="FFC000"/>
              </a:buClr>
              <a:buFont typeface="Courier New" panose="02070309020205020404" pitchFamily="49" charset="0"/>
              <a:buChar char="o"/>
              <a:defRPr/>
            </a:pPr>
            <a:r>
              <a:rPr lang="en-US" sz="1600" dirty="0"/>
              <a:t>at least one multimodal freight terminal open to all operators and users in a non-discriminatory way per port</a:t>
            </a:r>
          </a:p>
          <a:p>
            <a:pPr lvl="2" indent="-457200">
              <a:spcBef>
                <a:spcPts val="600"/>
              </a:spcBef>
              <a:buClr>
                <a:srgbClr val="FFC000"/>
              </a:buClr>
              <a:buFont typeface="Courier New" panose="02070309020205020404" pitchFamily="49" charset="0"/>
              <a:buChar char="o"/>
              <a:defRPr/>
            </a:pPr>
            <a:r>
              <a:rPr lang="en-US" sz="1600" dirty="0"/>
              <a:t>sea canals, port fairways and estuaries which connect two seas, or which provide access from the sea to maritime ports meet the Good Navigation standards</a:t>
            </a:r>
          </a:p>
          <a:p>
            <a:pPr lvl="2" indent="-457200">
              <a:spcBef>
                <a:spcPts val="600"/>
              </a:spcBef>
              <a:buClr>
                <a:srgbClr val="FFC000"/>
              </a:buClr>
              <a:buFont typeface="Courier New" panose="02070309020205020404" pitchFamily="49" charset="0"/>
              <a:buChar char="o"/>
              <a:defRPr/>
            </a:pPr>
            <a:r>
              <a:rPr lang="en-US" sz="1600" dirty="0"/>
              <a:t>ports connected to inland waterways are equipped with handling capacity for IWW vessels</a:t>
            </a:r>
          </a:p>
        </p:txBody>
      </p:sp>
    </p:spTree>
    <p:extLst>
      <p:ext uri="{BB962C8B-B14F-4D97-AF65-F5344CB8AC3E}">
        <p14:creationId xmlns:p14="http://schemas.microsoft.com/office/powerpoint/2010/main" val="2848799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35053" y="2528702"/>
            <a:ext cx="3919663"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Road transport</a:t>
            </a:r>
          </a:p>
        </p:txBody>
      </p:sp>
    </p:spTree>
    <p:extLst>
      <p:ext uri="{BB962C8B-B14F-4D97-AF65-F5344CB8AC3E}">
        <p14:creationId xmlns:p14="http://schemas.microsoft.com/office/powerpoint/2010/main" val="38293047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590" y="710550"/>
            <a:ext cx="10515600" cy="782357"/>
          </a:xfrm>
        </p:spPr>
        <p:txBody>
          <a:bodyPr/>
          <a:lstStyle/>
          <a:p>
            <a:r>
              <a:rPr lang="en-GB" dirty="0"/>
              <a:t>Road transport: key provisions</a:t>
            </a:r>
            <a:br>
              <a:rPr lang="en-GB" sz="2200" dirty="0"/>
            </a:b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6" name="Rectangle 5"/>
          <p:cNvSpPr/>
          <p:nvPr/>
        </p:nvSpPr>
        <p:spPr>
          <a:xfrm>
            <a:off x="930591" y="1391314"/>
            <a:ext cx="10330819" cy="4893647"/>
          </a:xfrm>
          <a:prstGeom prst="rect">
            <a:avLst/>
          </a:prstGeom>
          <a:noFill/>
        </p:spPr>
        <p:txBody>
          <a:bodyPr wrap="square">
            <a:spAutoFit/>
          </a:bodyPr>
          <a:lstStyle/>
          <a:p>
            <a:pPr marL="342900" lvl="1" indent="-342900">
              <a:spcBef>
                <a:spcPts val="600"/>
              </a:spcBef>
              <a:spcAft>
                <a:spcPts val="600"/>
              </a:spcAft>
              <a:buClr>
                <a:schemeClr val="accent5"/>
              </a:buClr>
              <a:buFont typeface="Arial" panose="020B0604020202020204" pitchFamily="34" charset="0"/>
              <a:buChar char="•"/>
            </a:pPr>
            <a:r>
              <a:rPr lang="en-US" dirty="0"/>
              <a:t>TEN-T roads shall be specially designed, built, upgraded and maintained for motor traffic at high quality and safety standards and with high level of environmental protection</a:t>
            </a:r>
          </a:p>
          <a:p>
            <a:pPr marL="342900" lvl="1" indent="-342900">
              <a:spcBef>
                <a:spcPts val="600"/>
              </a:spcBef>
              <a:spcAft>
                <a:spcPts val="600"/>
              </a:spcAft>
              <a:buClr>
                <a:schemeClr val="accent5"/>
              </a:buClr>
              <a:buFont typeface="Arial" panose="020B0604020202020204" pitchFamily="34" charset="0"/>
              <a:buChar char="•"/>
            </a:pPr>
            <a:r>
              <a:rPr lang="en-US" dirty="0"/>
              <a:t>Core (by 2030) and extended core network (by 2040) roads shall provide, separate carriageways for the two directions of traffic and not cross at grade with any road, railway/tram track, bicycle/footpath</a:t>
            </a:r>
            <a:endParaRPr lang="en-GB" dirty="0"/>
          </a:p>
          <a:p>
            <a:pPr marL="342900" lvl="1" indent="-342900">
              <a:spcBef>
                <a:spcPts val="600"/>
              </a:spcBef>
              <a:spcAft>
                <a:spcPts val="600"/>
              </a:spcAft>
              <a:buClr>
                <a:schemeClr val="accent5"/>
              </a:buClr>
              <a:buFont typeface="Arial" panose="020B0604020202020204" pitchFamily="34" charset="0"/>
              <a:buChar char="•"/>
            </a:pPr>
            <a:r>
              <a:rPr lang="en-GB" dirty="0"/>
              <a:t>Rest areas shall be developed every 100 km on the comprehensive (2050) and every 60 km on the core and extended core network (2040)</a:t>
            </a:r>
          </a:p>
          <a:p>
            <a:pPr marL="342900" lvl="1" indent="-342900">
              <a:spcBef>
                <a:spcPts val="600"/>
              </a:spcBef>
              <a:spcAft>
                <a:spcPts val="600"/>
              </a:spcAft>
              <a:buClr>
                <a:schemeClr val="accent5"/>
              </a:buClr>
              <a:buFont typeface="Arial" panose="020B0604020202020204" pitchFamily="34" charset="0"/>
              <a:buChar char="•"/>
            </a:pPr>
            <a:r>
              <a:rPr lang="en-GB" dirty="0"/>
              <a:t>Safe and secure parking areas shall be developed every 150 km on average on core and extended core network by 2040</a:t>
            </a:r>
          </a:p>
          <a:p>
            <a:pPr marL="342900" lvl="1" indent="-342900">
              <a:spcBef>
                <a:spcPts val="600"/>
              </a:spcBef>
              <a:spcAft>
                <a:spcPts val="600"/>
              </a:spcAft>
              <a:buClr>
                <a:schemeClr val="accent5"/>
              </a:buClr>
              <a:buFont typeface="Arial" panose="020B0604020202020204" pitchFamily="34" charset="0"/>
              <a:buChar char="•"/>
            </a:pPr>
            <a:r>
              <a:rPr lang="en-GB" dirty="0"/>
              <a:t>Weigh in motion systems should be deployed every 300 km on average </a:t>
            </a:r>
            <a:endParaRPr lang="en-IE" dirty="0"/>
          </a:p>
          <a:p>
            <a:pPr marL="342900" lvl="1" indent="-342900">
              <a:spcBef>
                <a:spcPts val="600"/>
              </a:spcBef>
              <a:spcAft>
                <a:spcPts val="600"/>
              </a:spcAft>
              <a:buClr>
                <a:schemeClr val="accent5"/>
              </a:buClr>
              <a:buFont typeface="Arial" panose="020B0604020202020204" pitchFamily="34" charset="0"/>
              <a:buChar char="•"/>
            </a:pPr>
            <a:r>
              <a:rPr lang="en-GB" dirty="0"/>
              <a:t>Means to detect safety-related events or conditions shall be deployed or used, and road traffic data, to provide road safety-related traffic information shall be collected</a:t>
            </a:r>
          </a:p>
          <a:p>
            <a:pPr marL="342900" lvl="1" indent="-342900">
              <a:spcBef>
                <a:spcPts val="600"/>
              </a:spcBef>
              <a:spcAft>
                <a:spcPts val="600"/>
              </a:spcAft>
              <a:buClr>
                <a:schemeClr val="accent5"/>
              </a:buClr>
              <a:buFont typeface="Arial" panose="020B0604020202020204" pitchFamily="34" charset="0"/>
              <a:buChar char="•"/>
            </a:pPr>
            <a:r>
              <a:rPr lang="en-US" dirty="0"/>
              <a:t>Intelligent transport systems and alternative fuels infrastructure shall be deployed consistently, and interoperability of toll collection systems shall be ensured</a:t>
            </a:r>
          </a:p>
        </p:txBody>
      </p:sp>
    </p:spTree>
    <p:extLst>
      <p:ext uri="{BB962C8B-B14F-4D97-AF65-F5344CB8AC3E}">
        <p14:creationId xmlns:p14="http://schemas.microsoft.com/office/powerpoint/2010/main" val="42619958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26723" y="2473283"/>
            <a:ext cx="3259226"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Air transport</a:t>
            </a:r>
          </a:p>
        </p:txBody>
      </p:sp>
    </p:spTree>
    <p:extLst>
      <p:ext uri="{BB962C8B-B14F-4D97-AF65-F5344CB8AC3E}">
        <p14:creationId xmlns:p14="http://schemas.microsoft.com/office/powerpoint/2010/main" val="802069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091" y="443332"/>
            <a:ext cx="10515600" cy="782357"/>
          </a:xfrm>
        </p:spPr>
        <p:txBody>
          <a:bodyPr/>
          <a:lstStyle/>
          <a:p>
            <a:r>
              <a:rPr lang="en-GB" dirty="0"/>
              <a:t>Air transport: key provisions</a:t>
            </a:r>
            <a:r>
              <a:rPr lang="en-GB" sz="2200" dirty="0"/>
              <a:t> </a:t>
            </a: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5" name="Rectangle 4"/>
          <p:cNvSpPr/>
          <p:nvPr/>
        </p:nvSpPr>
        <p:spPr>
          <a:xfrm>
            <a:off x="912091" y="1605407"/>
            <a:ext cx="9912927" cy="3954929"/>
          </a:xfrm>
          <a:prstGeom prst="rect">
            <a:avLst/>
          </a:prstGeom>
        </p:spPr>
        <p:txBody>
          <a:bodyPr wrap="square">
            <a:spAutoFit/>
          </a:bodyPr>
          <a:lstStyle/>
          <a:p>
            <a:pPr marL="342900" lvl="1" indent="-342900" algn="just">
              <a:spcBef>
                <a:spcPts val="1200"/>
              </a:spcBef>
              <a:buClr>
                <a:schemeClr val="accent5"/>
              </a:buClr>
              <a:buFont typeface="Arial" panose="020B0604020202020204" pitchFamily="34" charset="0"/>
              <a:buChar char="•"/>
            </a:pPr>
            <a:r>
              <a:rPr lang="en-GB" sz="2000" dirty="0"/>
              <a:t>Railway connection according to passenger volumes:</a:t>
            </a:r>
          </a:p>
          <a:p>
            <a:pPr marL="720725" lvl="2" indent="-360363">
              <a:spcBef>
                <a:spcPts val="600"/>
              </a:spcBef>
              <a:buClr>
                <a:schemeClr val="accent5"/>
              </a:buClr>
              <a:buFont typeface="Wingdings" panose="05000000000000000000" pitchFamily="2" charset="2"/>
              <a:buChar char="ü"/>
            </a:pPr>
            <a:r>
              <a:rPr lang="en-US" sz="1600" dirty="0"/>
              <a:t>airports with an annual passenger traffic volume of more than 12 million passengers shall be connected to the TEN-T railway network, incl. the high-speed network, allowing for long distance rail services </a:t>
            </a:r>
          </a:p>
          <a:p>
            <a:pPr marL="720725" lvl="2" indent="-360363">
              <a:spcBef>
                <a:spcPts val="600"/>
              </a:spcBef>
              <a:buClr>
                <a:schemeClr val="accent5"/>
              </a:buClr>
              <a:buFont typeface="Wingdings" panose="05000000000000000000" pitchFamily="2" charset="2"/>
              <a:buChar char="ü"/>
            </a:pPr>
            <a:r>
              <a:rPr lang="en-US" sz="1600" dirty="0"/>
              <a:t>airports with an annual passenger traffic volume between 4 and 12 million passengers shall be connected to the TEN-T railway network or to corresponding urban nodes by railway, metro, light rail, tramways, cable car or, exceptionally, other zero emission public transport solutions </a:t>
            </a:r>
          </a:p>
          <a:p>
            <a:pPr lvl="1" indent="-457200" algn="just">
              <a:spcBef>
                <a:spcPts val="1800"/>
              </a:spcBef>
              <a:buClr>
                <a:schemeClr val="accent5"/>
              </a:buClr>
              <a:buFont typeface="Arial" panose="020B0604020202020204" pitchFamily="34" charset="0"/>
              <a:buChar char="•"/>
            </a:pPr>
            <a:r>
              <a:rPr lang="en-US" sz="2000" dirty="0"/>
              <a:t>any airport of the TEN-T offers at least one terminal open to all operators and users in a non-discriminatory way </a:t>
            </a:r>
          </a:p>
          <a:p>
            <a:pPr lvl="1" indent="-457200" algn="just">
              <a:spcBef>
                <a:spcPts val="1200"/>
              </a:spcBef>
              <a:buClr>
                <a:schemeClr val="accent5"/>
              </a:buClr>
              <a:buFont typeface="Arial" panose="020B0604020202020204" pitchFamily="34" charset="0"/>
              <a:buChar char="•"/>
            </a:pPr>
            <a:r>
              <a:rPr lang="en-US" sz="2000" dirty="0"/>
              <a:t>airports with an annual passenger traffic volume of more than four million passengers shall provide infrastructure for pre-conditioned air supply at aircraft contact stands</a:t>
            </a:r>
            <a:endParaRPr lang="en-GB" sz="2000" dirty="0"/>
          </a:p>
        </p:txBody>
      </p:sp>
    </p:spTree>
    <p:extLst>
      <p:ext uri="{BB962C8B-B14F-4D97-AF65-F5344CB8AC3E}">
        <p14:creationId xmlns:p14="http://schemas.microsoft.com/office/powerpoint/2010/main" val="37729551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45164" y="2374971"/>
            <a:ext cx="7545078"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Multimodal Freight Terminals </a:t>
            </a:r>
          </a:p>
        </p:txBody>
      </p:sp>
    </p:spTree>
    <p:extLst>
      <p:ext uri="{BB962C8B-B14F-4D97-AF65-F5344CB8AC3E}">
        <p14:creationId xmlns:p14="http://schemas.microsoft.com/office/powerpoint/2010/main" val="33193852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919" y="912292"/>
            <a:ext cx="10515600" cy="782357"/>
          </a:xfrm>
        </p:spPr>
        <p:txBody>
          <a:bodyPr/>
          <a:lstStyle/>
          <a:p>
            <a:pPr>
              <a:spcBef>
                <a:spcPts val="1200"/>
              </a:spcBef>
            </a:pPr>
            <a:br>
              <a:rPr lang="en-GB" dirty="0"/>
            </a:br>
            <a:br>
              <a:rPr lang="en-GB" dirty="0"/>
            </a:br>
            <a:br>
              <a:rPr lang="en-GB" dirty="0"/>
            </a:br>
            <a:br>
              <a:rPr lang="en-GB" dirty="0"/>
            </a:br>
            <a:r>
              <a:rPr lang="en-GB" dirty="0"/>
              <a:t>Multimodal freight terminals: key provisions </a:t>
            </a:r>
            <a:r>
              <a:rPr lang="en-GB" sz="2200" dirty="0"/>
              <a:t> </a:t>
            </a:r>
            <a:br>
              <a:rPr lang="en-GB" sz="2200" dirty="0"/>
            </a:br>
            <a:endParaRPr lang="en-GB" sz="24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9" name="Rectangle 8"/>
          <p:cNvSpPr/>
          <p:nvPr/>
        </p:nvSpPr>
        <p:spPr>
          <a:xfrm>
            <a:off x="970722" y="1382159"/>
            <a:ext cx="10515600" cy="2139047"/>
          </a:xfrm>
          <a:prstGeom prst="rect">
            <a:avLst/>
          </a:prstGeom>
        </p:spPr>
        <p:txBody>
          <a:bodyPr wrap="square">
            <a:spAutoFit/>
          </a:bodyPr>
          <a:lstStyle/>
          <a:p>
            <a:pPr>
              <a:spcBef>
                <a:spcPts val="600"/>
              </a:spcBef>
            </a:pPr>
            <a:endParaRPr lang="en-GB" dirty="0"/>
          </a:p>
          <a:p>
            <a:pPr>
              <a:spcBef>
                <a:spcPts val="600"/>
              </a:spcBef>
            </a:pPr>
            <a:endParaRPr lang="en-GB" dirty="0"/>
          </a:p>
          <a:p>
            <a:pPr>
              <a:spcBef>
                <a:spcPts val="600"/>
              </a:spcBef>
            </a:pPr>
            <a:endParaRPr lang="en-GB" dirty="0"/>
          </a:p>
          <a:p>
            <a:pPr>
              <a:spcBef>
                <a:spcPts val="600"/>
              </a:spcBef>
            </a:pPr>
            <a:endParaRPr lang="en-GB" dirty="0"/>
          </a:p>
          <a:p>
            <a:pPr>
              <a:spcBef>
                <a:spcPts val="600"/>
              </a:spcBef>
            </a:pPr>
            <a:endParaRPr lang="en-GB" dirty="0"/>
          </a:p>
          <a:p>
            <a:pPr>
              <a:spcBef>
                <a:spcPts val="600"/>
              </a:spcBef>
            </a:pPr>
            <a:endParaRPr lang="en-GB" dirty="0"/>
          </a:p>
        </p:txBody>
      </p:sp>
      <p:sp>
        <p:nvSpPr>
          <p:cNvPr id="3" name="Rectangle 2"/>
          <p:cNvSpPr/>
          <p:nvPr/>
        </p:nvSpPr>
        <p:spPr>
          <a:xfrm>
            <a:off x="872919" y="1621037"/>
            <a:ext cx="10711206" cy="4401205"/>
          </a:xfrm>
          <a:prstGeom prst="rect">
            <a:avLst/>
          </a:prstGeom>
        </p:spPr>
        <p:txBody>
          <a:bodyPr wrap="square">
            <a:spAutoFit/>
          </a:bodyPr>
          <a:lstStyle/>
          <a:p>
            <a:pPr marL="342900" lvl="1" indent="-342900">
              <a:spcBef>
                <a:spcPts val="1200"/>
              </a:spcBef>
              <a:buClr>
                <a:schemeClr val="accent5"/>
              </a:buClr>
              <a:buFont typeface="Arial" panose="020B0604020202020204" pitchFamily="34" charset="0"/>
              <a:buChar char="•"/>
            </a:pPr>
            <a:r>
              <a:rPr lang="en-US" sz="2000" dirty="0">
                <a:solidFill>
                  <a:srgbClr val="4D4D4D"/>
                </a:solidFill>
                <a:latin typeface="Arial"/>
              </a:rPr>
              <a:t>Wide definition of TEN-T terminals incl. terminals located in or adjacent to TEN-T maritime, inland and airports as well as rail-road terminals and terminals along inland waterways</a:t>
            </a:r>
          </a:p>
          <a:p>
            <a:pPr marL="342900" lvl="1" indent="-342900">
              <a:spcBef>
                <a:spcPts val="1200"/>
              </a:spcBef>
              <a:buClr>
                <a:schemeClr val="accent5"/>
              </a:buClr>
              <a:buFont typeface="Arial" panose="020B0604020202020204" pitchFamily="34" charset="0"/>
              <a:buChar char="•"/>
            </a:pPr>
            <a:r>
              <a:rPr lang="en-US" sz="2000" dirty="0">
                <a:solidFill>
                  <a:srgbClr val="4D4D4D"/>
                </a:solidFill>
                <a:latin typeface="Arial"/>
              </a:rPr>
              <a:t>Obligation for TEN-T terminals to be open to all operators and users in a non-discriminatory way </a:t>
            </a:r>
            <a:r>
              <a:rPr lang="en-US" sz="2000" dirty="0">
                <a:solidFill>
                  <a:srgbClr val="4D4D4D"/>
                </a:solidFill>
              </a:rPr>
              <a:t>and to apply transparent and non-discriminatory charges </a:t>
            </a:r>
            <a:endParaRPr lang="en-US" sz="2000" dirty="0">
              <a:solidFill>
                <a:srgbClr val="4D4D4D"/>
              </a:solidFill>
              <a:latin typeface="Arial"/>
            </a:endParaRPr>
          </a:p>
          <a:p>
            <a:pPr marL="342900" lvl="1" indent="-342900">
              <a:spcBef>
                <a:spcPts val="1200"/>
              </a:spcBef>
              <a:buClr>
                <a:schemeClr val="accent5"/>
              </a:buClr>
              <a:buFont typeface="Arial" panose="020B0604020202020204" pitchFamily="34" charset="0"/>
              <a:buChar char="•"/>
            </a:pPr>
            <a:r>
              <a:rPr lang="en-US" sz="2000" dirty="0">
                <a:solidFill>
                  <a:srgbClr val="4D4D4D"/>
                </a:solidFill>
                <a:latin typeface="Arial"/>
              </a:rPr>
              <a:t>Member States to make all possible efforts to ensure sufficient multimodal freight terminal capacity, taking into account current and future traffic flows</a:t>
            </a:r>
          </a:p>
          <a:p>
            <a:pPr marL="342900" lvl="1" indent="-342900">
              <a:spcBef>
                <a:spcPts val="1200"/>
              </a:spcBef>
              <a:buClr>
                <a:schemeClr val="accent5"/>
              </a:buClr>
              <a:buFont typeface="Arial" panose="020B0604020202020204" pitchFamily="34" charset="0"/>
              <a:buChar char="•"/>
            </a:pPr>
            <a:r>
              <a:rPr lang="en-US" sz="2000" dirty="0">
                <a:solidFill>
                  <a:srgbClr val="4D4D4D"/>
                </a:solidFill>
                <a:latin typeface="Arial"/>
              </a:rPr>
              <a:t>Obligation for Member States to conduct by 2027 a market and prospective analysis and to submit an action plan for the development of a multimodal freight terminal network on their territory</a:t>
            </a:r>
          </a:p>
          <a:p>
            <a:pPr marL="342900" lvl="1" indent="-342900">
              <a:spcBef>
                <a:spcPts val="1200"/>
              </a:spcBef>
              <a:buClr>
                <a:schemeClr val="accent5"/>
              </a:buClr>
              <a:buFont typeface="Arial" panose="020B0604020202020204" pitchFamily="34" charset="0"/>
              <a:buChar char="•"/>
            </a:pPr>
            <a:r>
              <a:rPr lang="en-US" sz="2000" dirty="0">
                <a:solidFill>
                  <a:srgbClr val="4D4D4D"/>
                </a:solidFill>
                <a:latin typeface="Arial"/>
              </a:rPr>
              <a:t>Infrastructure requirements for terminals with regard to the deployment of alternative fuels, the deployment of interoperable digital tools, transshipment capacity and type of loading units to be handled as well as the accommodation of 740 m long trains</a:t>
            </a:r>
            <a:endParaRPr lang="en-US" sz="2400" dirty="0">
              <a:solidFill>
                <a:srgbClr val="4D4D4D"/>
              </a:solidFill>
              <a:latin typeface="Arial"/>
            </a:endParaRPr>
          </a:p>
        </p:txBody>
      </p:sp>
    </p:spTree>
    <p:extLst>
      <p:ext uri="{BB962C8B-B14F-4D97-AF65-F5344CB8AC3E}">
        <p14:creationId xmlns:p14="http://schemas.microsoft.com/office/powerpoint/2010/main" val="924642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F5C9D1-25B0-B128-222F-9C4CDACB7524}"/>
              </a:ext>
            </a:extLst>
          </p:cNvPr>
          <p:cNvSpPr txBox="1"/>
          <p:nvPr/>
        </p:nvSpPr>
        <p:spPr>
          <a:xfrm>
            <a:off x="8433485" y="5745892"/>
            <a:ext cx="3676135" cy="1112108"/>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
        <p:nvSpPr>
          <p:cNvPr id="2" name="Title 1"/>
          <p:cNvSpPr>
            <a:spLocks noGrp="1"/>
          </p:cNvSpPr>
          <p:nvPr>
            <p:ph type="title"/>
          </p:nvPr>
        </p:nvSpPr>
        <p:spPr/>
        <p:txBody>
          <a:bodyPr/>
          <a:lstStyle/>
          <a:p>
            <a:r>
              <a:rPr lang="en-GB"/>
              <a:t>Political context </a:t>
            </a:r>
          </a:p>
        </p:txBody>
      </p:sp>
      <p:sp>
        <p:nvSpPr>
          <p:cNvPr id="9" name="Rectangle 8"/>
          <p:cNvSpPr/>
          <p:nvPr/>
        </p:nvSpPr>
        <p:spPr bwMode="auto">
          <a:xfrm>
            <a:off x="2927727" y="4945963"/>
            <a:ext cx="8851571" cy="1701057"/>
          </a:xfrm>
          <a:prstGeom prst="rect">
            <a:avLst/>
          </a:prstGeom>
          <a:solidFill>
            <a:schemeClr val="bg2">
              <a:lumMod val="75000"/>
            </a:schemeClr>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25" name="Oval 24"/>
          <p:cNvSpPr/>
          <p:nvPr/>
        </p:nvSpPr>
        <p:spPr>
          <a:xfrm>
            <a:off x="3050639" y="5184675"/>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p:cNvPicPr>
            <a:picLocks noChangeAspect="1"/>
          </p:cNvPicPr>
          <p:nvPr/>
        </p:nvPicPr>
        <p:blipFill>
          <a:blip r:embed="rId3"/>
          <a:stretch>
            <a:fillRect/>
          </a:stretch>
        </p:blipFill>
        <p:spPr>
          <a:xfrm>
            <a:off x="3053119" y="5183504"/>
            <a:ext cx="802154" cy="876428"/>
          </a:xfrm>
          <a:prstGeom prst="rect">
            <a:avLst/>
          </a:prstGeom>
        </p:spPr>
      </p:pic>
      <p:grpSp>
        <p:nvGrpSpPr>
          <p:cNvPr id="5" name="Group 4">
            <a:extLst>
              <a:ext uri="{FF2B5EF4-FFF2-40B4-BE49-F238E27FC236}">
                <a16:creationId xmlns:a16="http://schemas.microsoft.com/office/drawing/2014/main" id="{81D5ACA0-5C1C-AD1C-A5C0-EC44399EEFBC}"/>
              </a:ext>
            </a:extLst>
          </p:cNvPr>
          <p:cNvGrpSpPr/>
          <p:nvPr/>
        </p:nvGrpSpPr>
        <p:grpSpPr>
          <a:xfrm>
            <a:off x="188127" y="1420749"/>
            <a:ext cx="6768781" cy="1371452"/>
            <a:chOff x="970722" y="1544317"/>
            <a:chExt cx="6768781" cy="1371452"/>
          </a:xfrm>
        </p:grpSpPr>
        <p:sp>
          <p:nvSpPr>
            <p:cNvPr id="11" name="Rectangle 10"/>
            <p:cNvSpPr/>
            <p:nvPr/>
          </p:nvSpPr>
          <p:spPr bwMode="auto">
            <a:xfrm>
              <a:off x="970722" y="1544317"/>
              <a:ext cx="6346004" cy="1371452"/>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2" name="Freeform 11"/>
            <p:cNvSpPr/>
            <p:nvPr/>
          </p:nvSpPr>
          <p:spPr>
            <a:xfrm>
              <a:off x="2163072" y="1710418"/>
              <a:ext cx="5576431" cy="1205351"/>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lnSpc>
                  <a:spcPct val="90000"/>
                </a:lnSpc>
                <a:spcBef>
                  <a:spcPts val="600"/>
                </a:spcBef>
                <a:spcAft>
                  <a:spcPts val="600"/>
                </a:spcAft>
                <a:buClr>
                  <a:srgbClr val="024B9C"/>
                </a:buClr>
                <a:defRPr/>
              </a:pPr>
              <a:r>
                <a:rPr lang="en-IE" sz="2000" b="1"/>
                <a:t>European Green Deal </a:t>
              </a:r>
              <a:r>
                <a:rPr lang="en-IE" sz="2000" i="1"/>
                <a:t>2019</a:t>
              </a:r>
            </a:p>
            <a:p>
              <a:pPr marL="175895" lvl="1" indent="-175895" defTabSz="1244600">
                <a:lnSpc>
                  <a:spcPct val="90000"/>
                </a:lnSpc>
                <a:spcBef>
                  <a:spcPts val="600"/>
                </a:spcBef>
                <a:buClr>
                  <a:srgbClr val="024B9C"/>
                </a:buClr>
                <a:buFont typeface="Arial" panose="020B0604020202020204" pitchFamily="34" charset="0"/>
                <a:buChar char="•"/>
                <a:defRPr/>
              </a:pPr>
              <a:r>
                <a:rPr lang="en-IE" sz="1600"/>
                <a:t>target of </a:t>
              </a:r>
              <a:r>
                <a:rPr lang="en-US" sz="1600"/>
                <a:t>90% reduction in greenhouse gas emissions </a:t>
              </a:r>
              <a:endParaRPr lang="en-US" sz="1600">
                <a:cs typeface="Arial"/>
              </a:endParaRPr>
            </a:p>
            <a:p>
              <a:pPr marL="175895" lvl="1" indent="-175895" defTabSz="1244600">
                <a:lnSpc>
                  <a:spcPct val="90000"/>
                </a:lnSpc>
                <a:spcBef>
                  <a:spcPts val="600"/>
                </a:spcBef>
                <a:buClr>
                  <a:srgbClr val="024B9C"/>
                </a:buClr>
                <a:buFont typeface="Arial" panose="020B0604020202020204" pitchFamily="34" charset="0"/>
                <a:buChar char="•"/>
                <a:defRPr/>
              </a:pPr>
              <a:r>
                <a:rPr lang="en-US" sz="1600"/>
                <a:t>climate neutrality by 2050</a:t>
              </a:r>
              <a:endParaRPr lang="en-US" sz="1600">
                <a:cs typeface="Arial"/>
              </a:endParaRPr>
            </a:p>
            <a:p>
              <a:pPr marL="0" lvl="1" defTabSz="1244600">
                <a:spcBef>
                  <a:spcPts val="600"/>
                </a:spcBef>
                <a:spcAft>
                  <a:spcPts val="600"/>
                </a:spcAft>
                <a:defRPr/>
              </a:pPr>
              <a:endParaRPr lang="en-US">
                <a:cs typeface="Arial"/>
              </a:endParaRPr>
            </a:p>
            <a:p>
              <a:pPr marL="0" lvl="1" defTabSz="1244600">
                <a:spcBef>
                  <a:spcPts val="600"/>
                </a:spcBef>
                <a:spcAft>
                  <a:spcPts val="600"/>
                </a:spcAft>
                <a:defRPr/>
              </a:pPr>
              <a:endParaRPr lang="en-IE">
                <a:cs typeface="Arial"/>
              </a:endParaRPr>
            </a:p>
          </p:txBody>
        </p:sp>
        <p:sp>
          <p:nvSpPr>
            <p:cNvPr id="19" name="Oval 18"/>
            <p:cNvSpPr/>
            <p:nvPr/>
          </p:nvSpPr>
          <p:spPr>
            <a:xfrm>
              <a:off x="1167135" y="1629689"/>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4" name="Picture 33"/>
            <p:cNvPicPr>
              <a:picLocks noChangeAspect="1"/>
            </p:cNvPicPr>
            <p:nvPr/>
          </p:nvPicPr>
          <p:blipFill>
            <a:blip r:embed="rId4"/>
            <a:stretch>
              <a:fillRect/>
            </a:stretch>
          </p:blipFill>
          <p:spPr>
            <a:xfrm>
              <a:off x="1132999" y="1546024"/>
              <a:ext cx="895756" cy="978696"/>
            </a:xfrm>
            <a:prstGeom prst="rect">
              <a:avLst/>
            </a:prstGeom>
          </p:spPr>
        </p:pic>
      </p:grpSp>
      <p:grpSp>
        <p:nvGrpSpPr>
          <p:cNvPr id="6" name="Group 5">
            <a:extLst>
              <a:ext uri="{FF2B5EF4-FFF2-40B4-BE49-F238E27FC236}">
                <a16:creationId xmlns:a16="http://schemas.microsoft.com/office/drawing/2014/main" id="{74F66D22-053C-CF29-FA5D-383B82F1EFA1}"/>
              </a:ext>
            </a:extLst>
          </p:cNvPr>
          <p:cNvGrpSpPr/>
          <p:nvPr/>
        </p:nvGrpSpPr>
        <p:grpSpPr>
          <a:xfrm>
            <a:off x="1402693" y="2885012"/>
            <a:ext cx="7967548" cy="1972650"/>
            <a:chOff x="1866071" y="3060066"/>
            <a:chExt cx="7967548" cy="1972650"/>
          </a:xfrm>
        </p:grpSpPr>
        <p:sp>
          <p:nvSpPr>
            <p:cNvPr id="10" name="Rectangle 9"/>
            <p:cNvSpPr/>
            <p:nvPr/>
          </p:nvSpPr>
          <p:spPr bwMode="auto">
            <a:xfrm>
              <a:off x="1866071" y="3060066"/>
              <a:ext cx="7967548" cy="1972650"/>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22" name="Oval 21"/>
            <p:cNvSpPr/>
            <p:nvPr/>
          </p:nvSpPr>
          <p:spPr>
            <a:xfrm>
              <a:off x="2100611" y="3292087"/>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3" name="Picture 32"/>
            <p:cNvPicPr>
              <a:picLocks noChangeAspect="1"/>
            </p:cNvPicPr>
            <p:nvPr/>
          </p:nvPicPr>
          <p:blipFill>
            <a:blip r:embed="rId5"/>
            <a:stretch>
              <a:fillRect/>
            </a:stretch>
          </p:blipFill>
          <p:spPr>
            <a:xfrm>
              <a:off x="2015149" y="3222466"/>
              <a:ext cx="928888" cy="939505"/>
            </a:xfrm>
            <a:prstGeom prst="rect">
              <a:avLst/>
            </a:prstGeom>
          </p:spPr>
        </p:pic>
        <p:sp>
          <p:nvSpPr>
            <p:cNvPr id="20" name="Freeform 19"/>
            <p:cNvSpPr/>
            <p:nvPr/>
          </p:nvSpPr>
          <p:spPr>
            <a:xfrm>
              <a:off x="3062185" y="3288573"/>
              <a:ext cx="6769006" cy="1413890"/>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defTabSz="1244600">
                <a:spcBef>
                  <a:spcPts val="600"/>
                </a:spcBef>
                <a:spcAft>
                  <a:spcPts val="600"/>
                </a:spcAft>
              </a:pPr>
              <a:r>
                <a:rPr lang="en-US" sz="2000" b="1"/>
                <a:t>Sustainable &amp; Smart Mobility Strategy </a:t>
              </a:r>
              <a:r>
                <a:rPr lang="en-US" sz="2000" i="1"/>
                <a:t>2021</a:t>
              </a:r>
              <a:r>
                <a:rPr lang="en-US" sz="2000" b="1"/>
                <a:t> </a:t>
              </a:r>
            </a:p>
            <a:p>
              <a:pPr marL="175895" lvl="2" indent="-175895" defTabSz="1244600">
                <a:spcBef>
                  <a:spcPts val="600"/>
                </a:spcBef>
                <a:spcAft>
                  <a:spcPts val="600"/>
                </a:spcAft>
                <a:buClr>
                  <a:srgbClr val="024B9C"/>
                </a:buClr>
                <a:buFont typeface="Arial" panose="020B0604020202020204" pitchFamily="34" charset="0"/>
                <a:buChar char="•"/>
              </a:pPr>
              <a:r>
                <a:rPr lang="en-US" sz="1600">
                  <a:cs typeface="Arial"/>
                </a:rPr>
                <a:t>r</a:t>
              </a:r>
              <a:r>
                <a:rPr lang="en-US" sz="1600"/>
                <a:t>ail freight traffic should increase by 50% by 2030 and double by 2050</a:t>
              </a:r>
              <a:endParaRPr lang="en-US" sz="1600">
                <a:cs typeface="Arial"/>
              </a:endParaRPr>
            </a:p>
            <a:p>
              <a:pPr marL="175895" lvl="2" indent="-175895" defTabSz="1244600">
                <a:spcBef>
                  <a:spcPts val="600"/>
                </a:spcBef>
                <a:spcAft>
                  <a:spcPts val="600"/>
                </a:spcAft>
                <a:buClr>
                  <a:srgbClr val="024B9C"/>
                </a:buClr>
                <a:buFont typeface="Arial" panose="020B0604020202020204" pitchFamily="34" charset="0"/>
                <a:buChar char="•"/>
              </a:pPr>
              <a:r>
                <a:rPr lang="en-US" sz="1600"/>
                <a:t>traffic on high-speed rail should double by 2030 and triple by 2050</a:t>
              </a:r>
              <a:endParaRPr lang="en-US" sz="1600">
                <a:cs typeface="Arial"/>
              </a:endParaRPr>
            </a:p>
            <a:p>
              <a:pPr marL="175895" lvl="2" indent="-175895" defTabSz="1244600">
                <a:spcBef>
                  <a:spcPts val="600"/>
                </a:spcBef>
                <a:spcAft>
                  <a:spcPts val="600"/>
                </a:spcAft>
                <a:buClr>
                  <a:srgbClr val="024B9C"/>
                </a:buClr>
                <a:buFont typeface="Arial" panose="020B0604020202020204" pitchFamily="34" charset="0"/>
                <a:buChar char="•"/>
              </a:pPr>
              <a:r>
                <a:rPr lang="en-US" sz="1600"/>
                <a:t>scheduled collective travel under 500 km to be carbon-neutral by 2030</a:t>
              </a:r>
              <a:endParaRPr lang="en-US" sz="1600">
                <a:cs typeface="Arial"/>
              </a:endParaRPr>
            </a:p>
            <a:p>
              <a:pPr defTabSz="1244600">
                <a:spcBef>
                  <a:spcPts val="600"/>
                </a:spcBef>
                <a:spcAft>
                  <a:spcPts val="600"/>
                </a:spcAft>
              </a:pPr>
              <a:endParaRPr lang="en-US">
                <a:cs typeface="Arial"/>
              </a:endParaRPr>
            </a:p>
            <a:p>
              <a:pPr defTabSz="1244600">
                <a:lnSpc>
                  <a:spcPct val="90000"/>
                </a:lnSpc>
                <a:spcAft>
                  <a:spcPct val="35000"/>
                </a:spcAft>
              </a:pPr>
              <a:endParaRPr lang="en-IE" sz="1600">
                <a:latin typeface="Arial" panose="020B0604020202020204" pitchFamily="34" charset="0"/>
                <a:cs typeface="Arial" panose="020B0604020202020204" pitchFamily="34" charset="0"/>
              </a:endParaRPr>
            </a:p>
            <a:p>
              <a:pPr defTabSz="1244600">
                <a:lnSpc>
                  <a:spcPct val="90000"/>
                </a:lnSpc>
                <a:spcAft>
                  <a:spcPct val="35000"/>
                </a:spcAft>
              </a:pPr>
              <a:endParaRPr lang="en-GB" sz="1600" b="1">
                <a:solidFill>
                  <a:schemeClr val="tx1"/>
                </a:solidFill>
                <a:latin typeface="Arial" panose="020B0604020202020204" pitchFamily="34" charset="0"/>
                <a:cs typeface="Arial" panose="020B0604020202020204" pitchFamily="34" charset="0"/>
              </a:endParaRPr>
            </a:p>
          </p:txBody>
        </p:sp>
      </p:grpSp>
      <p:sp>
        <p:nvSpPr>
          <p:cNvPr id="4" name="Freeform 19">
            <a:extLst>
              <a:ext uri="{FF2B5EF4-FFF2-40B4-BE49-F238E27FC236}">
                <a16:creationId xmlns:a16="http://schemas.microsoft.com/office/drawing/2014/main" id="{F10E5396-B645-4AC4-4C11-B961C5F890F1}"/>
              </a:ext>
            </a:extLst>
          </p:cNvPr>
          <p:cNvSpPr/>
          <p:nvPr/>
        </p:nvSpPr>
        <p:spPr>
          <a:xfrm>
            <a:off x="4122806" y="5070005"/>
            <a:ext cx="7438329" cy="1434485"/>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defTabSz="1244600">
              <a:spcBef>
                <a:spcPts val="600"/>
              </a:spcBef>
              <a:spcAft>
                <a:spcPts val="600"/>
              </a:spcAft>
            </a:pPr>
            <a:r>
              <a:rPr lang="en-US" sz="2000" b="1"/>
              <a:t>Revised TEN-T Regulation </a:t>
            </a:r>
            <a:r>
              <a:rPr lang="en-US" sz="2000" i="1"/>
              <a:t>2024</a:t>
            </a:r>
            <a:r>
              <a:rPr lang="en-US" sz="2000" b="1"/>
              <a:t> </a:t>
            </a:r>
          </a:p>
          <a:p>
            <a:pPr marL="175895" lvl="2" indent="-175895" defTabSz="1244600">
              <a:spcBef>
                <a:spcPts val="600"/>
              </a:spcBef>
              <a:spcAft>
                <a:spcPts val="600"/>
              </a:spcAft>
              <a:buClr>
                <a:srgbClr val="024B9C"/>
              </a:buClr>
              <a:buFont typeface="Arial" panose="020B0604020202020204" pitchFamily="34" charset="0"/>
              <a:buChar char="•"/>
            </a:pPr>
            <a:r>
              <a:rPr lang="en-GB" sz="1600"/>
              <a:t>reinforced / new infrastructure standards for all transport modes with focus on rail interoperability, last mile connectivity, terminal capacity, climate resilience, </a:t>
            </a:r>
            <a:r>
              <a:rPr lang="en-US" sz="1600"/>
              <a:t>…</a:t>
            </a:r>
            <a:endParaRPr lang="en-US" sz="1600">
              <a:cs typeface="Arial"/>
            </a:endParaRPr>
          </a:p>
          <a:p>
            <a:pPr marL="175895" lvl="2" indent="-175895" defTabSz="1244600">
              <a:spcBef>
                <a:spcPts val="600"/>
              </a:spcBef>
              <a:spcAft>
                <a:spcPts val="600"/>
              </a:spcAft>
              <a:buClr>
                <a:srgbClr val="024B9C"/>
              </a:buClr>
              <a:buFont typeface="Arial" panose="020B0604020202020204" pitchFamily="34" charset="0"/>
              <a:buChar char="•"/>
            </a:pPr>
            <a:r>
              <a:rPr lang="en-GB" sz="1600"/>
              <a:t>strengthened TEN-T governance</a:t>
            </a:r>
            <a:endParaRPr lang="en-US" sz="1600">
              <a:cs typeface="Arial"/>
            </a:endParaRPr>
          </a:p>
        </p:txBody>
      </p:sp>
    </p:spTree>
    <p:extLst>
      <p:ext uri="{BB962C8B-B14F-4D97-AF65-F5344CB8AC3E}">
        <p14:creationId xmlns:p14="http://schemas.microsoft.com/office/powerpoint/2010/main" val="35237226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47734" y="2239546"/>
            <a:ext cx="4147289" cy="923330"/>
          </a:xfrm>
          <a:prstGeom prst="rect">
            <a:avLst/>
          </a:prstGeom>
          <a:noFill/>
        </p:spPr>
        <p:txBody>
          <a:bodyPr wrap="none" lIns="91440" tIns="45720" rIns="91440" bIns="45720">
            <a:spAutoFit/>
          </a:bodyPr>
          <a:lstStyle/>
          <a:p>
            <a:pPr algn="ctr"/>
            <a:r>
              <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Urban nodes</a:t>
            </a:r>
            <a:endPar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23957451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8358" y="732241"/>
            <a:ext cx="10515600" cy="782357"/>
          </a:xfrm>
        </p:spPr>
        <p:txBody>
          <a:bodyPr/>
          <a:lstStyle/>
          <a:p>
            <a:r>
              <a:rPr lang="en-GB" dirty="0"/>
              <a:t>Urban nodes: key provisions</a:t>
            </a:r>
            <a:br>
              <a:rPr lang="en-GB" dirty="0"/>
            </a:br>
            <a:endParaRPr lang="en-GB" sz="2200" dirty="0">
              <a:solidFill>
                <a:srgbClr val="FFC000"/>
              </a:solidFill>
            </a:endParaRP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5" name="Rectangle 4"/>
          <p:cNvSpPr/>
          <p:nvPr/>
        </p:nvSpPr>
        <p:spPr>
          <a:xfrm>
            <a:off x="878358" y="1514598"/>
            <a:ext cx="10888769" cy="4247317"/>
          </a:xfrm>
          <a:prstGeom prst="rect">
            <a:avLst/>
          </a:prstGeom>
        </p:spPr>
        <p:txBody>
          <a:bodyPr wrap="square">
            <a:spAutoFit/>
          </a:bodyPr>
          <a:lstStyle/>
          <a:p>
            <a:pPr marL="342900" lvl="1" indent="-342900">
              <a:spcBef>
                <a:spcPts val="1200"/>
              </a:spcBef>
              <a:buClr>
                <a:schemeClr val="accent5"/>
              </a:buClr>
              <a:buFont typeface="Arial" panose="020B0604020202020204" pitchFamily="34" charset="0"/>
              <a:buChar char="•"/>
            </a:pPr>
            <a:r>
              <a:rPr lang="en-GB" sz="2000" dirty="0">
                <a:ea typeface="Calibri" panose="020F0502020204030204" pitchFamily="34" charset="0"/>
              </a:rPr>
              <a:t>Adoption and monitoring of a </a:t>
            </a:r>
            <a:r>
              <a:rPr lang="en-GB" sz="2000" b="1" dirty="0"/>
              <a:t>sustainable urban mobility plan (SUMP</a:t>
            </a:r>
            <a:r>
              <a:rPr lang="en-GB" sz="2000" b="1" dirty="0">
                <a:ea typeface="Calibri" panose="020F0502020204030204" pitchFamily="34" charset="0"/>
              </a:rPr>
              <a:t>) </a:t>
            </a:r>
            <a:r>
              <a:rPr lang="en-GB" sz="2000" dirty="0">
                <a:ea typeface="Calibri" panose="020F0502020204030204" pitchFamily="34" charset="0"/>
              </a:rPr>
              <a:t>and </a:t>
            </a:r>
            <a:r>
              <a:rPr lang="en-US" sz="2000" dirty="0">
                <a:ea typeface="Calibri" panose="020F0502020204030204" pitchFamily="34" charset="0"/>
              </a:rPr>
              <a:t>collection and submission to the Commission of urban mobility data </a:t>
            </a:r>
            <a:r>
              <a:rPr lang="en-GB" sz="2000" dirty="0">
                <a:ea typeface="Calibri" panose="020F0502020204030204" pitchFamily="34" charset="0"/>
              </a:rPr>
              <a:t>by 31 December 2027</a:t>
            </a:r>
          </a:p>
          <a:p>
            <a:pPr marL="342900" lvl="1" indent="-342900">
              <a:spcBef>
                <a:spcPts val="1200"/>
              </a:spcBef>
              <a:buClr>
                <a:schemeClr val="accent5"/>
              </a:buClr>
              <a:buFont typeface="Arial" panose="020B0604020202020204" pitchFamily="34" charset="0"/>
              <a:buChar char="•"/>
            </a:pPr>
            <a:r>
              <a:rPr lang="en-GB" sz="2000" dirty="0">
                <a:ea typeface="Calibri" panose="020F0502020204030204" pitchFamily="34" charset="0"/>
              </a:rPr>
              <a:t>Designation of a </a:t>
            </a:r>
            <a:r>
              <a:rPr lang="en-US" sz="2000" dirty="0">
                <a:ea typeface="Calibri" panose="020F0502020204030204" pitchFamily="34" charset="0"/>
              </a:rPr>
              <a:t>national SUMP contact point and establishment of a national SUMP </a:t>
            </a:r>
            <a:r>
              <a:rPr lang="en-US" sz="2000" dirty="0" err="1">
                <a:ea typeface="Calibri" panose="020F0502020204030204" pitchFamily="34" charset="0"/>
              </a:rPr>
              <a:t>programme</a:t>
            </a:r>
            <a:r>
              <a:rPr lang="en-US" sz="2000" dirty="0">
                <a:ea typeface="Calibri" panose="020F0502020204030204" pitchFamily="34" charset="0"/>
              </a:rPr>
              <a:t> (one year after entry into force)</a:t>
            </a:r>
            <a:endParaRPr lang="en-GB" sz="2000" dirty="0">
              <a:ea typeface="Calibri" panose="020F0502020204030204" pitchFamily="34" charset="0"/>
            </a:endParaRPr>
          </a:p>
          <a:p>
            <a:pPr marL="342900" lvl="1" indent="-342900">
              <a:spcBef>
                <a:spcPts val="1200"/>
              </a:spcBef>
              <a:buClr>
                <a:schemeClr val="accent5"/>
              </a:buClr>
              <a:buFont typeface="Arial" panose="020B0604020202020204" pitchFamily="34" charset="0"/>
              <a:buChar char="•"/>
            </a:pPr>
            <a:r>
              <a:rPr lang="en-GB" sz="2000" dirty="0">
                <a:ea typeface="Calibri" panose="020F0502020204030204" pitchFamily="34" charset="0"/>
              </a:rPr>
              <a:t>Development of multimodal passenger hubs to facilitate first and last mile connections by 2030:</a:t>
            </a:r>
          </a:p>
          <a:p>
            <a:pPr marL="800100" lvl="2" indent="-342900">
              <a:spcBef>
                <a:spcPts val="1200"/>
              </a:spcBef>
              <a:buClr>
                <a:schemeClr val="accent5"/>
              </a:buClr>
              <a:buFont typeface="Wingdings" panose="05000000000000000000" pitchFamily="2" charset="2"/>
              <a:buChar char="ü"/>
            </a:pPr>
            <a:r>
              <a:rPr lang="en-GB" dirty="0"/>
              <a:t>facilitating access to public transport infrastructure and active mobility</a:t>
            </a:r>
            <a:r>
              <a:rPr lang="en-GB" b="1" i="1" dirty="0">
                <a:effectLst/>
                <a:ea typeface="Calibri" panose="020F0502020204030204" pitchFamily="34" charset="0"/>
              </a:rPr>
              <a:t> </a:t>
            </a:r>
          </a:p>
          <a:p>
            <a:pPr marL="800100" lvl="2" indent="-342900">
              <a:spcBef>
                <a:spcPts val="1200"/>
              </a:spcBef>
              <a:buClr>
                <a:schemeClr val="accent5"/>
              </a:buClr>
              <a:buFont typeface="Wingdings" panose="05000000000000000000" pitchFamily="2" charset="2"/>
              <a:buChar char="ü"/>
            </a:pPr>
            <a:r>
              <a:rPr lang="en-GB" dirty="0">
                <a:effectLst/>
                <a:ea typeface="Calibri" panose="020F0502020204030204" pitchFamily="34" charset="0"/>
              </a:rPr>
              <a:t>equipped with at least one recharging station dedicated to serve buses and coaches and if appropriate one hydrogen </a:t>
            </a:r>
            <a:r>
              <a:rPr lang="en-GB" dirty="0">
                <a:ea typeface="Calibri" panose="020F0502020204030204" pitchFamily="34" charset="0"/>
              </a:rPr>
              <a:t>refuelling station</a:t>
            </a:r>
          </a:p>
          <a:p>
            <a:pPr marL="342900" lvl="1" indent="-342900">
              <a:spcBef>
                <a:spcPts val="1200"/>
              </a:spcBef>
              <a:buClr>
                <a:schemeClr val="accent5"/>
              </a:buClr>
              <a:buFont typeface="Arial" panose="020B0604020202020204" pitchFamily="34" charset="0"/>
              <a:buChar char="•"/>
            </a:pPr>
            <a:r>
              <a:rPr lang="en-GB" sz="2000" dirty="0">
                <a:ea typeface="Calibri" panose="020F0502020204030204" pitchFamily="34" charset="0"/>
              </a:rPr>
              <a:t>Development, of at least one multimodal freight terminal with sufficient transhipment capacity within or in the vicinity of the node by 2040</a:t>
            </a:r>
            <a:endParaRPr lang="en-IE" sz="2000" dirty="0">
              <a:ea typeface="Calibri" panose="020F0502020204030204" pitchFamily="34" charset="0"/>
            </a:endParaRPr>
          </a:p>
        </p:txBody>
      </p:sp>
    </p:spTree>
    <p:extLst>
      <p:ext uri="{BB962C8B-B14F-4D97-AF65-F5344CB8AC3E}">
        <p14:creationId xmlns:p14="http://schemas.microsoft.com/office/powerpoint/2010/main" val="37497498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99369" y="2239546"/>
            <a:ext cx="3954929" cy="923330"/>
          </a:xfrm>
          <a:prstGeom prst="rect">
            <a:avLst/>
          </a:prstGeom>
          <a:noFill/>
        </p:spPr>
        <p:txBody>
          <a:bodyPr wrap="none" lIns="91440" tIns="45720" rIns="91440" bIns="45720">
            <a:spAutoFit/>
          </a:bodyPr>
          <a:lstStyle/>
          <a:p>
            <a:pPr algn="ctr"/>
            <a:r>
              <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Governance</a:t>
            </a:r>
          </a:p>
        </p:txBody>
      </p:sp>
    </p:spTree>
    <p:extLst>
      <p:ext uri="{BB962C8B-B14F-4D97-AF65-F5344CB8AC3E}">
        <p14:creationId xmlns:p14="http://schemas.microsoft.com/office/powerpoint/2010/main" val="39662614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400" dirty="0"/>
              <a:t>Reinforced TEN-T governance and </a:t>
            </a:r>
            <a:br>
              <a:rPr lang="en-GB" sz="3400" dirty="0"/>
            </a:br>
            <a:r>
              <a:rPr lang="en-GB" sz="3400" dirty="0"/>
              <a:t>role of European Coordinators </a:t>
            </a:r>
          </a:p>
        </p:txBody>
      </p:sp>
      <p:sp>
        <p:nvSpPr>
          <p:cNvPr id="8" name="Text Placeholder 1"/>
          <p:cNvSpPr txBox="1">
            <a:spLocks/>
          </p:cNvSpPr>
          <p:nvPr/>
        </p:nvSpPr>
        <p:spPr>
          <a:xfrm>
            <a:off x="-1048578" y="4904432"/>
            <a:ext cx="10515600" cy="490377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2" indent="0">
              <a:spcBef>
                <a:spcPts val="0"/>
              </a:spcBef>
              <a:spcAft>
                <a:spcPts val="600"/>
              </a:spcAft>
              <a:buNone/>
              <a:defRPr/>
            </a:pPr>
            <a:endParaRPr lang="en-GB" dirty="0"/>
          </a:p>
        </p:txBody>
      </p:sp>
      <p:sp>
        <p:nvSpPr>
          <p:cNvPr id="9" name="Rectangle 8"/>
          <p:cNvSpPr/>
          <p:nvPr/>
        </p:nvSpPr>
        <p:spPr>
          <a:xfrm>
            <a:off x="970721" y="1540778"/>
            <a:ext cx="10703827" cy="4862870"/>
          </a:xfrm>
          <a:prstGeom prst="rect">
            <a:avLst/>
          </a:prstGeom>
        </p:spPr>
        <p:txBody>
          <a:bodyPr wrap="square">
            <a:spAutoFit/>
          </a:bodyPr>
          <a:lstStyle/>
          <a:p>
            <a:pPr marL="342900" lvl="1" indent="-342900">
              <a:spcBef>
                <a:spcPts val="1200"/>
              </a:spcBef>
              <a:buClr>
                <a:schemeClr val="accent5"/>
              </a:buClr>
              <a:buFont typeface="Arial" panose="020B0604020202020204" pitchFamily="34" charset="0"/>
              <a:buChar char="•"/>
            </a:pPr>
            <a:r>
              <a:rPr lang="en-GB" sz="2000" b="1" dirty="0"/>
              <a:t>widened scope of Coordinators’ mandate </a:t>
            </a:r>
            <a:r>
              <a:rPr lang="en-GB" sz="2000" dirty="0"/>
              <a:t>to reflect new TEN-T priorities and to enable Coordinators to engage with participating third countries </a:t>
            </a:r>
          </a:p>
          <a:p>
            <a:pPr marL="342900" lvl="1" indent="-342900">
              <a:spcBef>
                <a:spcPts val="1200"/>
              </a:spcBef>
              <a:buClr>
                <a:schemeClr val="accent5"/>
              </a:buClr>
              <a:buFont typeface="Arial" panose="020B0604020202020204" pitchFamily="34" charset="0"/>
              <a:buChar char="•"/>
            </a:pPr>
            <a:r>
              <a:rPr lang="en-GB" sz="2000" b="1" dirty="0"/>
              <a:t>annual status report </a:t>
            </a:r>
            <a:r>
              <a:rPr lang="en-GB" sz="2000" dirty="0"/>
              <a:t>on the corridor implementation </a:t>
            </a:r>
          </a:p>
          <a:p>
            <a:pPr marL="342900" lvl="1" indent="-342900">
              <a:spcBef>
                <a:spcPts val="1200"/>
              </a:spcBef>
              <a:buClr>
                <a:schemeClr val="accent5"/>
              </a:buClr>
              <a:buFont typeface="Arial" panose="020B0604020202020204" pitchFamily="34" charset="0"/>
              <a:buChar char="•"/>
            </a:pPr>
            <a:r>
              <a:rPr lang="en-GB" sz="2000" b="1" dirty="0"/>
              <a:t>work plan every four years </a:t>
            </a:r>
            <a:r>
              <a:rPr lang="en-GB" sz="2000" dirty="0"/>
              <a:t>(1</a:t>
            </a:r>
            <a:r>
              <a:rPr lang="en-GB" sz="2000" baseline="30000" dirty="0"/>
              <a:t>st</a:t>
            </a:r>
            <a:r>
              <a:rPr lang="en-GB" sz="2000" dirty="0"/>
              <a:t> work plan: by 2026)</a:t>
            </a:r>
          </a:p>
          <a:p>
            <a:pPr marL="342900" lvl="1" indent="-342900">
              <a:spcBef>
                <a:spcPts val="1200"/>
              </a:spcBef>
              <a:buClr>
                <a:schemeClr val="accent5"/>
              </a:buClr>
              <a:buFont typeface="Arial" panose="020B0604020202020204" pitchFamily="34" charset="0"/>
              <a:buChar char="•"/>
            </a:pPr>
            <a:r>
              <a:rPr lang="en-GB" sz="2000" b="1" dirty="0"/>
              <a:t>implementing acts </a:t>
            </a:r>
            <a:r>
              <a:rPr lang="en-GB" sz="2000" dirty="0"/>
              <a:t>for each European Transport Corridor </a:t>
            </a:r>
          </a:p>
          <a:p>
            <a:pPr marL="342900" lvl="1" indent="-342900">
              <a:spcBef>
                <a:spcPts val="1200"/>
              </a:spcBef>
              <a:buClr>
                <a:schemeClr val="accent5"/>
              </a:buClr>
              <a:buFont typeface="Arial" panose="020B0604020202020204" pitchFamily="34" charset="0"/>
              <a:buChar char="•"/>
            </a:pPr>
            <a:r>
              <a:rPr lang="en-GB" sz="2000" b="1" dirty="0"/>
              <a:t>enlarged Corridor Forum</a:t>
            </a:r>
            <a:r>
              <a:rPr lang="en-GB" sz="2000" dirty="0"/>
              <a:t>: possibility to involve third country members, national SUMP contact point, and one responsible national representative involved in the coordination of ERTMS deployment in each Member State</a:t>
            </a:r>
          </a:p>
          <a:p>
            <a:pPr marL="342900" lvl="1" indent="-342900">
              <a:spcBef>
                <a:spcPts val="1200"/>
              </a:spcBef>
              <a:buClr>
                <a:schemeClr val="accent5"/>
              </a:buClr>
              <a:buFont typeface="Arial" panose="020B0604020202020204" pitchFamily="34" charset="0"/>
              <a:buChar char="•"/>
            </a:pPr>
            <a:r>
              <a:rPr lang="en-GB" sz="2000" b="1" dirty="0"/>
              <a:t>specific thematic working groups</a:t>
            </a:r>
            <a:r>
              <a:rPr lang="en-GB" sz="2000" dirty="0"/>
              <a:t>, e.g. on urban nodes or operational bottlenecks</a:t>
            </a:r>
          </a:p>
          <a:p>
            <a:pPr marL="342900" lvl="1" indent="-342900">
              <a:spcBef>
                <a:spcPts val="1200"/>
              </a:spcBef>
              <a:buClr>
                <a:schemeClr val="accent5"/>
              </a:buClr>
              <a:buFont typeface="Arial" panose="020B0604020202020204" pitchFamily="34" charset="0"/>
              <a:buChar char="•"/>
            </a:pPr>
            <a:r>
              <a:rPr lang="en-GB" sz="2000" dirty="0"/>
              <a:t>possibility to be observer in supervisory board or a similar steering body of </a:t>
            </a:r>
            <a:r>
              <a:rPr lang="en-GB" sz="2000" b="1" dirty="0"/>
              <a:t>cross-border single entities </a:t>
            </a:r>
          </a:p>
          <a:p>
            <a:pPr marL="342900" lvl="1" indent="-342900">
              <a:spcBef>
                <a:spcPts val="1200"/>
              </a:spcBef>
              <a:buClr>
                <a:schemeClr val="accent5"/>
              </a:buClr>
              <a:buFont typeface="Arial" panose="020B0604020202020204" pitchFamily="34" charset="0"/>
              <a:buChar char="•"/>
            </a:pPr>
            <a:r>
              <a:rPr lang="en-GB" sz="2000" b="1" dirty="0"/>
              <a:t>alignment of national plans/programmes with Union transport policy </a:t>
            </a:r>
          </a:p>
        </p:txBody>
      </p:sp>
    </p:spTree>
    <p:extLst>
      <p:ext uri="{BB962C8B-B14F-4D97-AF65-F5344CB8AC3E}">
        <p14:creationId xmlns:p14="http://schemas.microsoft.com/office/powerpoint/2010/main" val="1675919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16640" y="2239546"/>
            <a:ext cx="6609503" cy="923330"/>
          </a:xfrm>
          <a:prstGeom prst="rect">
            <a:avLst/>
          </a:prstGeom>
          <a:noFill/>
        </p:spPr>
        <p:txBody>
          <a:bodyPr wrap="none" lIns="91440" tIns="45720" rIns="91440" bIns="45720">
            <a:spAutoFit/>
          </a:bodyPr>
          <a:lstStyle/>
          <a:p>
            <a:pPr algn="ctr"/>
            <a:r>
              <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Horizontal </a:t>
            </a:r>
            <a:r>
              <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provisions</a:t>
            </a:r>
            <a:endPar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17126272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3248" y="500336"/>
            <a:ext cx="10515600" cy="782357"/>
          </a:xfrm>
        </p:spPr>
        <p:txBody>
          <a:bodyPr/>
          <a:lstStyle/>
          <a:p>
            <a:r>
              <a:rPr lang="en-GB" sz="3800" dirty="0"/>
              <a:t>Horizontal Provisions for a </a:t>
            </a:r>
            <a:br>
              <a:rPr lang="en-GB" sz="3800" dirty="0"/>
            </a:br>
            <a:r>
              <a:rPr lang="en-GB" sz="3800" dirty="0"/>
              <a:t>resource-efficient and resilient network</a:t>
            </a:r>
            <a:endParaRPr lang="en-US" sz="3800" dirty="0"/>
          </a:p>
        </p:txBody>
      </p:sp>
      <p:sp>
        <p:nvSpPr>
          <p:cNvPr id="4" name="Rectangle 3">
            <a:extLst>
              <a:ext uri="{FF2B5EF4-FFF2-40B4-BE49-F238E27FC236}">
                <a16:creationId xmlns:a16="http://schemas.microsoft.com/office/drawing/2014/main" id="{3B210C78-A5EE-3749-307E-DD1DBF5F5E1F}"/>
              </a:ext>
            </a:extLst>
          </p:cNvPr>
          <p:cNvSpPr/>
          <p:nvPr/>
        </p:nvSpPr>
        <p:spPr>
          <a:xfrm>
            <a:off x="939488" y="1511863"/>
            <a:ext cx="10897817" cy="4093428"/>
          </a:xfrm>
          <a:prstGeom prst="rect">
            <a:avLst/>
          </a:prstGeom>
        </p:spPr>
        <p:txBody>
          <a:bodyPr wrap="square">
            <a:spAutoFit/>
          </a:bodyPr>
          <a:lstStyle/>
          <a:p>
            <a:pPr marL="0" lvl="2">
              <a:spcBef>
                <a:spcPts val="600"/>
              </a:spcBef>
              <a:spcAft>
                <a:spcPts val="600"/>
              </a:spcAft>
              <a:buClr>
                <a:srgbClr val="FFC000"/>
              </a:buClr>
            </a:pPr>
            <a:r>
              <a:rPr lang="en-GB" sz="2200" dirty="0"/>
              <a:t>TEN-T is to be planned, developed and operated in a resource-efficient way, through:</a:t>
            </a:r>
          </a:p>
          <a:p>
            <a:pPr marL="342900" lvl="2" indent="-342900">
              <a:spcBef>
                <a:spcPts val="600"/>
              </a:spcBef>
              <a:spcAft>
                <a:spcPts val="600"/>
              </a:spcAft>
              <a:buClr>
                <a:srgbClr val="FFC000"/>
              </a:buClr>
              <a:buFont typeface="Wingdings" panose="05000000000000000000" pitchFamily="2" charset="2"/>
              <a:buChar char="ü"/>
            </a:pPr>
            <a:r>
              <a:rPr lang="en-GB" sz="2200" b="1" dirty="0"/>
              <a:t>Maintenance</a:t>
            </a:r>
            <a:r>
              <a:rPr lang="en-GB" sz="2200" dirty="0"/>
              <a:t> of existing transport infrastructure over the life-time of the infrastructure </a:t>
            </a:r>
          </a:p>
          <a:p>
            <a:pPr marL="342900" lvl="2" indent="-342900">
              <a:spcBef>
                <a:spcPts val="600"/>
              </a:spcBef>
              <a:spcAft>
                <a:spcPts val="600"/>
              </a:spcAft>
              <a:buClr>
                <a:srgbClr val="FFC000"/>
              </a:buClr>
              <a:buFont typeface="Wingdings" panose="05000000000000000000" pitchFamily="2" charset="2"/>
              <a:buChar char="ü"/>
            </a:pPr>
            <a:r>
              <a:rPr lang="en-GB" sz="2200" b="1" dirty="0"/>
              <a:t>Optimisation of infrastructure use</a:t>
            </a:r>
            <a:r>
              <a:rPr lang="en-GB" sz="2200" dirty="0"/>
              <a:t>, in particular through efficient capacity and traffic management and fostering multimodality </a:t>
            </a:r>
          </a:p>
          <a:p>
            <a:pPr marL="342900" lvl="2" indent="-342900">
              <a:spcBef>
                <a:spcPts val="600"/>
              </a:spcBef>
              <a:spcAft>
                <a:spcPts val="600"/>
              </a:spcAft>
              <a:buClr>
                <a:srgbClr val="FFC000"/>
              </a:buClr>
              <a:buFont typeface="Wingdings" panose="05000000000000000000" pitchFamily="2" charset="2"/>
              <a:buChar char="ü"/>
            </a:pPr>
            <a:r>
              <a:rPr lang="en-GB" sz="2200" dirty="0"/>
              <a:t>Optimisation of possible </a:t>
            </a:r>
            <a:r>
              <a:rPr lang="en-GB" sz="2200" b="1" dirty="0"/>
              <a:t>synergies with other networks </a:t>
            </a:r>
            <a:r>
              <a:rPr lang="en-GB" sz="2200" dirty="0"/>
              <a:t>(TEN-Energy, TEN-Digital, Military Mobility)</a:t>
            </a:r>
          </a:p>
          <a:p>
            <a:pPr marL="342900" lvl="2" indent="-342900">
              <a:spcBef>
                <a:spcPts val="600"/>
              </a:spcBef>
              <a:spcAft>
                <a:spcPts val="600"/>
              </a:spcAft>
              <a:buClr>
                <a:srgbClr val="FFC000"/>
              </a:buClr>
              <a:buFont typeface="Wingdings" panose="05000000000000000000" pitchFamily="2" charset="2"/>
              <a:buChar char="ü"/>
            </a:pPr>
            <a:r>
              <a:rPr lang="en-GB" sz="2200" b="1" dirty="0"/>
              <a:t>Resilience</a:t>
            </a:r>
            <a:r>
              <a:rPr lang="en-GB" sz="2200" dirty="0"/>
              <a:t> of the transport network and its infrastructure and services with regard to a </a:t>
            </a:r>
            <a:r>
              <a:rPr lang="en-GB" sz="2200" b="1" dirty="0"/>
              <a:t>changing climate </a:t>
            </a:r>
            <a:r>
              <a:rPr lang="en-GB" sz="2200" dirty="0"/>
              <a:t>and </a:t>
            </a:r>
            <a:r>
              <a:rPr lang="en-GB" sz="2200" b="1" dirty="0"/>
              <a:t>geopolitical context</a:t>
            </a:r>
            <a:r>
              <a:rPr lang="en-GB" sz="2200" dirty="0"/>
              <a:t>, with a view to enabling adequate response and timely recovery from disruptions and to facilitate supply chain.</a:t>
            </a:r>
            <a:endParaRPr lang="en-GB" sz="1400" dirty="0"/>
          </a:p>
        </p:txBody>
      </p:sp>
    </p:spTree>
    <p:extLst>
      <p:ext uri="{BB962C8B-B14F-4D97-AF65-F5344CB8AC3E}">
        <p14:creationId xmlns:p14="http://schemas.microsoft.com/office/powerpoint/2010/main" val="41023869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Thank you</a:t>
            </a:r>
            <a:endParaRPr lang="en-US" dirty="0"/>
          </a:p>
        </p:txBody>
      </p:sp>
      <p:sp>
        <p:nvSpPr>
          <p:cNvPr id="3" name="Rectangle 2"/>
          <p:cNvSpPr/>
          <p:nvPr/>
        </p:nvSpPr>
        <p:spPr>
          <a:xfrm>
            <a:off x="336407" y="3481269"/>
            <a:ext cx="11308951" cy="2646878"/>
          </a:xfrm>
          <a:prstGeom prst="rect">
            <a:avLst/>
          </a:prstGeom>
        </p:spPr>
        <p:txBody>
          <a:bodyPr wrap="square">
            <a:spAutoFit/>
          </a:bodyPr>
          <a:lstStyle/>
          <a:p>
            <a:endParaRPr lang="en-US" sz="1600" dirty="0"/>
          </a:p>
          <a:p>
            <a:r>
              <a:rPr lang="en-US" sz="1600" dirty="0"/>
              <a:t>Regulation 2024/1679: </a:t>
            </a:r>
            <a:r>
              <a:rPr lang="en-US" sz="1600" dirty="0">
                <a:hlinkClick r:id="rId2"/>
              </a:rPr>
              <a:t>https://eur-lex.europa.eu/legal-content/EN/TXT/?uri=CELEX%3A32024R1679</a:t>
            </a:r>
            <a:endParaRPr lang="en-US" sz="1600" dirty="0"/>
          </a:p>
          <a:p>
            <a:endParaRPr lang="fr-BE" sz="1600" dirty="0">
              <a:highlight>
                <a:srgbClr val="FFFF00"/>
              </a:highlight>
            </a:endParaRPr>
          </a:p>
          <a:p>
            <a:r>
              <a:rPr lang="en-US" sz="1600" dirty="0" err="1"/>
              <a:t>TENtec</a:t>
            </a:r>
            <a:r>
              <a:rPr lang="en-US" sz="1600" dirty="0"/>
              <a:t> interactive map viewer</a:t>
            </a:r>
            <a:r>
              <a:rPr lang="fr-BE" sz="1600" dirty="0"/>
              <a:t>: </a:t>
            </a:r>
            <a:r>
              <a:rPr lang="fr-BE" sz="1600" dirty="0">
                <a:hlinkClick r:id="rId3"/>
              </a:rPr>
              <a:t>https://webgate.ec.europa.eu/tentec-maps/web/private/screen/home</a:t>
            </a:r>
            <a:endParaRPr lang="fr-BE" sz="1600" dirty="0"/>
          </a:p>
          <a:p>
            <a:endParaRPr lang="fr-BE" sz="1600" dirty="0"/>
          </a:p>
          <a:p>
            <a:r>
              <a:rPr lang="en-GB" sz="1800" u="sng" kern="10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hlinkClick r:id="rId4"/>
              </a:rPr>
              <a:t>Coordinators Position Paper - Future of Financing</a:t>
            </a:r>
            <a:endParaRPr lang="en-I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u="sng" kern="10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hlinkClick r:id="rId5"/>
            </a:endParaRPr>
          </a:p>
          <a:p>
            <a:r>
              <a:rPr lang="en-GB" sz="1800" u="sng" kern="100"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hlinkClick r:id="rId5"/>
              </a:rPr>
              <a:t>Decarbonisation of infrastructure construction - report</a:t>
            </a:r>
            <a:endParaRPr lang="en-I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fr-BE" sz="1600" dirty="0"/>
          </a:p>
          <a:p>
            <a:endParaRPr lang="fr-BE" sz="1600" dirty="0"/>
          </a:p>
        </p:txBody>
      </p:sp>
    </p:spTree>
    <p:extLst>
      <p:ext uri="{BB962C8B-B14F-4D97-AF65-F5344CB8AC3E}">
        <p14:creationId xmlns:p14="http://schemas.microsoft.com/office/powerpoint/2010/main" val="4251416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the new TEN-T aiming at? </a:t>
            </a:r>
          </a:p>
        </p:txBody>
      </p:sp>
      <p:sp>
        <p:nvSpPr>
          <p:cNvPr id="8" name="Rectangle 7"/>
          <p:cNvSpPr/>
          <p:nvPr/>
        </p:nvSpPr>
        <p:spPr bwMode="auto">
          <a:xfrm>
            <a:off x="5842962" y="3661704"/>
            <a:ext cx="5256301" cy="1997105"/>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9" name="Rectangle 8"/>
          <p:cNvSpPr/>
          <p:nvPr/>
        </p:nvSpPr>
        <p:spPr bwMode="auto">
          <a:xfrm>
            <a:off x="964343" y="3660884"/>
            <a:ext cx="4723558" cy="1997925"/>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0" name="Rectangle 9"/>
          <p:cNvSpPr/>
          <p:nvPr/>
        </p:nvSpPr>
        <p:spPr bwMode="auto">
          <a:xfrm>
            <a:off x="5842962" y="1602377"/>
            <a:ext cx="5256302" cy="1918185"/>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1" name="Rectangle 10"/>
          <p:cNvSpPr/>
          <p:nvPr/>
        </p:nvSpPr>
        <p:spPr bwMode="auto">
          <a:xfrm>
            <a:off x="970722" y="1602377"/>
            <a:ext cx="4723558" cy="1906108"/>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2" name="Freeform 11"/>
          <p:cNvSpPr/>
          <p:nvPr/>
        </p:nvSpPr>
        <p:spPr>
          <a:xfrm>
            <a:off x="2366773" y="1860085"/>
            <a:ext cx="3245602" cy="1136713"/>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spcBef>
                <a:spcPts val="600"/>
              </a:spcBef>
              <a:spcAft>
                <a:spcPts val="600"/>
              </a:spcAft>
              <a:defRPr/>
            </a:pPr>
            <a:r>
              <a:rPr lang="en-IE" b="1" dirty="0"/>
              <a:t>Address new political and societal challenges</a:t>
            </a:r>
            <a:r>
              <a:rPr lang="en-IE" dirty="0"/>
              <a:t>: </a:t>
            </a:r>
            <a:br>
              <a:rPr lang="en-IE" dirty="0"/>
            </a:br>
            <a:r>
              <a:rPr lang="en-IE" dirty="0"/>
              <a:t>make transport greener, digital and more resilient &amp; strengthen its geopolitical importance</a:t>
            </a:r>
          </a:p>
        </p:txBody>
      </p:sp>
      <p:sp>
        <p:nvSpPr>
          <p:cNvPr id="13" name="Freeform 12"/>
          <p:cNvSpPr/>
          <p:nvPr/>
        </p:nvSpPr>
        <p:spPr>
          <a:xfrm>
            <a:off x="2268244" y="3673403"/>
            <a:ext cx="3477621" cy="1997925"/>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algn="just" defTabSz="1244600">
              <a:lnSpc>
                <a:spcPct val="90000"/>
              </a:lnSpc>
              <a:spcBef>
                <a:spcPts val="600"/>
              </a:spcBef>
              <a:spcAft>
                <a:spcPct val="35000"/>
              </a:spcAft>
            </a:pPr>
            <a:endParaRPr lang="pl-PL" sz="300" dirty="0">
              <a:solidFill>
                <a:schemeClr val="tx1"/>
              </a:solidFill>
              <a:latin typeface="Arial" panose="020B0604020202020204" pitchFamily="34" charset="0"/>
              <a:cs typeface="Arial" panose="020B0604020202020204" pitchFamily="34" charset="0"/>
            </a:endParaRPr>
          </a:p>
          <a:p>
            <a:pPr marL="0" lvl="1" defTabSz="1244600">
              <a:lnSpc>
                <a:spcPct val="90000"/>
              </a:lnSpc>
              <a:spcBef>
                <a:spcPts val="600"/>
              </a:spcBef>
              <a:spcAft>
                <a:spcPts val="600"/>
              </a:spcAft>
              <a:defRPr/>
            </a:pPr>
            <a:r>
              <a:rPr lang="en-IE" b="1" dirty="0"/>
              <a:t>Reinforce the infrastructure quality requirements for better services: </a:t>
            </a:r>
            <a:br>
              <a:rPr lang="en-IE" b="1" dirty="0"/>
            </a:br>
            <a:r>
              <a:rPr lang="en-IE" dirty="0"/>
              <a:t>improve the resilience &amp; maintenance of infrastructure, reflect the decarbonisation and digitalisation priorities </a:t>
            </a:r>
          </a:p>
        </p:txBody>
      </p:sp>
      <p:sp>
        <p:nvSpPr>
          <p:cNvPr id="15" name="Freeform 14"/>
          <p:cNvSpPr/>
          <p:nvPr/>
        </p:nvSpPr>
        <p:spPr>
          <a:xfrm>
            <a:off x="7190655" y="3660884"/>
            <a:ext cx="2592288" cy="1273117"/>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lvl="0" algn="just">
              <a:defRPr/>
            </a:pPr>
            <a:endParaRPr lang="pl-PL" sz="1600" dirty="0"/>
          </a:p>
          <a:p>
            <a:pPr lvl="0" algn="just">
              <a:defRPr/>
            </a:pPr>
            <a:endParaRPr lang="en-GB" sz="1600" dirty="0"/>
          </a:p>
          <a:p>
            <a:pPr lvl="0" algn="just" defTabSz="1244600">
              <a:lnSpc>
                <a:spcPct val="90000"/>
              </a:lnSpc>
              <a:spcAft>
                <a:spcPct val="35000"/>
              </a:spcAft>
            </a:pPr>
            <a:endParaRPr lang="en-GB" sz="1600" b="1" kern="1200" dirty="0">
              <a:solidFill>
                <a:schemeClr val="tx1"/>
              </a:solidFill>
              <a:latin typeface="Arial" panose="020B0604020202020204" pitchFamily="34" charset="0"/>
              <a:cs typeface="Arial" panose="020B0604020202020204" pitchFamily="34" charset="0"/>
            </a:endParaRPr>
          </a:p>
        </p:txBody>
      </p:sp>
      <p:sp>
        <p:nvSpPr>
          <p:cNvPr id="19" name="Oval 18"/>
          <p:cNvSpPr/>
          <p:nvPr/>
        </p:nvSpPr>
        <p:spPr>
          <a:xfrm>
            <a:off x="1313405" y="2069699"/>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6176018" y="2069699"/>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1283029" y="4242096"/>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6141193" y="4158027"/>
            <a:ext cx="751231" cy="75123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1" name="Picture 30"/>
          <p:cNvPicPr>
            <a:picLocks noChangeAspect="1"/>
          </p:cNvPicPr>
          <p:nvPr/>
        </p:nvPicPr>
        <p:blipFill>
          <a:blip r:embed="rId3"/>
          <a:stretch>
            <a:fillRect/>
          </a:stretch>
        </p:blipFill>
        <p:spPr>
          <a:xfrm>
            <a:off x="1209371" y="4114007"/>
            <a:ext cx="922032" cy="1007405"/>
          </a:xfrm>
          <a:prstGeom prst="rect">
            <a:avLst/>
          </a:prstGeom>
        </p:spPr>
      </p:pic>
      <p:pic>
        <p:nvPicPr>
          <p:cNvPr id="32" name="Picture 31"/>
          <p:cNvPicPr>
            <a:picLocks noChangeAspect="1"/>
          </p:cNvPicPr>
          <p:nvPr/>
        </p:nvPicPr>
        <p:blipFill>
          <a:blip r:embed="rId4"/>
          <a:stretch>
            <a:fillRect/>
          </a:stretch>
        </p:blipFill>
        <p:spPr>
          <a:xfrm>
            <a:off x="6179098" y="2069699"/>
            <a:ext cx="802154" cy="876428"/>
          </a:xfrm>
          <a:prstGeom prst="rect">
            <a:avLst/>
          </a:prstGeom>
        </p:spPr>
      </p:pic>
      <p:pic>
        <p:nvPicPr>
          <p:cNvPr id="33" name="Picture 32"/>
          <p:cNvPicPr>
            <a:picLocks noChangeAspect="1"/>
          </p:cNvPicPr>
          <p:nvPr/>
        </p:nvPicPr>
        <p:blipFill>
          <a:blip r:embed="rId5"/>
          <a:stretch>
            <a:fillRect/>
          </a:stretch>
        </p:blipFill>
        <p:spPr>
          <a:xfrm>
            <a:off x="6052364" y="4063889"/>
            <a:ext cx="928888" cy="939505"/>
          </a:xfrm>
          <a:prstGeom prst="rect">
            <a:avLst/>
          </a:prstGeom>
        </p:spPr>
      </p:pic>
      <p:pic>
        <p:nvPicPr>
          <p:cNvPr id="34" name="Picture 33"/>
          <p:cNvPicPr>
            <a:picLocks noChangeAspect="1"/>
          </p:cNvPicPr>
          <p:nvPr/>
        </p:nvPicPr>
        <p:blipFill>
          <a:blip r:embed="rId6"/>
          <a:stretch>
            <a:fillRect/>
          </a:stretch>
        </p:blipFill>
        <p:spPr>
          <a:xfrm>
            <a:off x="1222509" y="1955966"/>
            <a:ext cx="895756" cy="978696"/>
          </a:xfrm>
          <a:prstGeom prst="rect">
            <a:avLst/>
          </a:prstGeom>
        </p:spPr>
      </p:pic>
      <p:sp>
        <p:nvSpPr>
          <p:cNvPr id="20" name="Freeform 19"/>
          <p:cNvSpPr/>
          <p:nvPr/>
        </p:nvSpPr>
        <p:spPr>
          <a:xfrm>
            <a:off x="7248619" y="1860085"/>
            <a:ext cx="3850644" cy="1376720"/>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defTabSz="1244600">
              <a:spcBef>
                <a:spcPts val="600"/>
              </a:spcBef>
              <a:spcAft>
                <a:spcPts val="600"/>
              </a:spcAft>
            </a:pPr>
            <a:r>
              <a:rPr lang="en-US" b="1" dirty="0"/>
              <a:t>Raise the network benefits and improve the functioning of the urban and transport nodes</a:t>
            </a:r>
            <a:r>
              <a:rPr lang="en-US" dirty="0"/>
              <a:t>: </a:t>
            </a:r>
            <a:br>
              <a:rPr lang="en-US" dirty="0"/>
            </a:br>
            <a:r>
              <a:rPr lang="en-US" dirty="0"/>
              <a:t>better network integration &amp; last mile connectivity</a:t>
            </a:r>
          </a:p>
          <a:p>
            <a:pPr defTabSz="1244600">
              <a:lnSpc>
                <a:spcPct val="90000"/>
              </a:lnSpc>
              <a:spcAft>
                <a:spcPct val="35000"/>
              </a:spcAft>
            </a:pPr>
            <a:endParaRPr lang="en-IE" sz="1600" dirty="0"/>
          </a:p>
          <a:p>
            <a:pPr defTabSz="1244600">
              <a:lnSpc>
                <a:spcPct val="90000"/>
              </a:lnSpc>
              <a:spcAft>
                <a:spcPct val="35000"/>
              </a:spcAft>
            </a:pPr>
            <a:endParaRPr lang="en-GB" sz="1600" b="1" dirty="0">
              <a:solidFill>
                <a:schemeClr val="tx1"/>
              </a:solidFill>
              <a:latin typeface="Arial" panose="020B0604020202020204" pitchFamily="34" charset="0"/>
              <a:cs typeface="Arial" panose="020B0604020202020204" pitchFamily="34" charset="0"/>
            </a:endParaRPr>
          </a:p>
        </p:txBody>
      </p:sp>
      <p:sp>
        <p:nvSpPr>
          <p:cNvPr id="21" name="Freeform 20"/>
          <p:cNvSpPr/>
          <p:nvPr/>
        </p:nvSpPr>
        <p:spPr>
          <a:xfrm>
            <a:off x="7248619" y="3812333"/>
            <a:ext cx="3785141" cy="1610755"/>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spcBef>
                <a:spcPts val="600"/>
              </a:spcBef>
              <a:spcAft>
                <a:spcPts val="600"/>
              </a:spcAft>
              <a:defRPr/>
            </a:pPr>
            <a:r>
              <a:rPr lang="en-IE" b="1" dirty="0"/>
              <a:t>Strengthen the governance of TEN-T: </a:t>
            </a:r>
            <a:br>
              <a:rPr lang="en-IE" b="1" dirty="0"/>
            </a:br>
            <a:r>
              <a:rPr lang="en-IE" dirty="0"/>
              <a:t>implementing acts for the TEN-T corridors, alignment of national transport policies with </a:t>
            </a:r>
            <a:br>
              <a:rPr lang="en-IE" dirty="0"/>
            </a:br>
            <a:r>
              <a:rPr lang="en-IE" dirty="0"/>
              <a:t>TEN-T policy</a:t>
            </a:r>
          </a:p>
          <a:p>
            <a:pPr defTabSz="1244600">
              <a:lnSpc>
                <a:spcPct val="90000"/>
              </a:lnSpc>
              <a:spcAft>
                <a:spcPct val="35000"/>
              </a:spcAft>
            </a:pPr>
            <a:endParaRPr lang="en-GB" sz="16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2940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Objectives of TEN-T</a:t>
            </a:r>
          </a:p>
        </p:txBody>
      </p:sp>
      <p:sp>
        <p:nvSpPr>
          <p:cNvPr id="3" name="Rectangle 2">
            <a:extLst>
              <a:ext uri="{FF2B5EF4-FFF2-40B4-BE49-F238E27FC236}">
                <a16:creationId xmlns:a16="http://schemas.microsoft.com/office/drawing/2014/main" id="{F368F78C-9C1C-7A3D-E050-0A2362B3BFD0}"/>
              </a:ext>
            </a:extLst>
          </p:cNvPr>
          <p:cNvSpPr/>
          <p:nvPr/>
        </p:nvSpPr>
        <p:spPr bwMode="auto">
          <a:xfrm>
            <a:off x="5842961" y="3660884"/>
            <a:ext cx="5940226" cy="2984576"/>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4" name="Rectangle 3">
            <a:extLst>
              <a:ext uri="{FF2B5EF4-FFF2-40B4-BE49-F238E27FC236}">
                <a16:creationId xmlns:a16="http://schemas.microsoft.com/office/drawing/2014/main" id="{61563452-17FA-1CD0-844E-3F8D2BE3F6CF}"/>
              </a:ext>
            </a:extLst>
          </p:cNvPr>
          <p:cNvSpPr/>
          <p:nvPr/>
        </p:nvSpPr>
        <p:spPr bwMode="auto">
          <a:xfrm>
            <a:off x="243840" y="3660884"/>
            <a:ext cx="5444061" cy="2982936"/>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5" name="Rectangle 4">
            <a:extLst>
              <a:ext uri="{FF2B5EF4-FFF2-40B4-BE49-F238E27FC236}">
                <a16:creationId xmlns:a16="http://schemas.microsoft.com/office/drawing/2014/main" id="{8AD696DE-3457-436D-BFD7-9C1374642E07}"/>
              </a:ext>
            </a:extLst>
          </p:cNvPr>
          <p:cNvSpPr/>
          <p:nvPr/>
        </p:nvSpPr>
        <p:spPr bwMode="auto">
          <a:xfrm>
            <a:off x="5842961" y="1480455"/>
            <a:ext cx="5957153" cy="2081351"/>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6" name="Rectangle 5">
            <a:extLst>
              <a:ext uri="{FF2B5EF4-FFF2-40B4-BE49-F238E27FC236}">
                <a16:creationId xmlns:a16="http://schemas.microsoft.com/office/drawing/2014/main" id="{826C863D-6D06-B354-1F19-8ADEF40338F3}"/>
              </a:ext>
            </a:extLst>
          </p:cNvPr>
          <p:cNvSpPr/>
          <p:nvPr/>
        </p:nvSpPr>
        <p:spPr bwMode="auto">
          <a:xfrm>
            <a:off x="243840" y="1489162"/>
            <a:ext cx="5450440" cy="2072644"/>
          </a:xfrm>
          <a:prstGeom prst="rect">
            <a:avLst/>
          </a:prstGeom>
          <a:solidFill>
            <a:schemeClr val="bg2"/>
          </a:solidFill>
          <a:ln>
            <a:noFill/>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7" name="Freeform 11">
            <a:extLst>
              <a:ext uri="{FF2B5EF4-FFF2-40B4-BE49-F238E27FC236}">
                <a16:creationId xmlns:a16="http://schemas.microsoft.com/office/drawing/2014/main" id="{E8D7D558-1300-A1FD-7B95-2721D3E7B2A4}"/>
              </a:ext>
            </a:extLst>
          </p:cNvPr>
          <p:cNvSpPr/>
          <p:nvPr/>
        </p:nvSpPr>
        <p:spPr>
          <a:xfrm>
            <a:off x="431074" y="1579466"/>
            <a:ext cx="5107577" cy="1136713"/>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spcBef>
                <a:spcPts val="600"/>
              </a:spcBef>
              <a:spcAft>
                <a:spcPts val="600"/>
              </a:spcAft>
              <a:defRPr/>
            </a:pPr>
            <a:r>
              <a:rPr lang="en-IE" b="1" dirty="0"/>
              <a:t>Sustainability</a:t>
            </a:r>
          </a:p>
          <a:p>
            <a:pPr marL="285750" lvl="1" indent="-285750" defTabSz="1244600">
              <a:spcBef>
                <a:spcPts val="300"/>
              </a:spcBef>
              <a:spcAft>
                <a:spcPts val="300"/>
              </a:spcAft>
              <a:buClr>
                <a:srgbClr val="FFC000"/>
              </a:buClr>
              <a:buFont typeface="Wingdings" panose="05000000000000000000" pitchFamily="2" charset="2"/>
              <a:buChar char="ü"/>
              <a:defRPr/>
            </a:pPr>
            <a:r>
              <a:rPr lang="en-IE" sz="1400" dirty="0"/>
              <a:t>promotion of zero and low emission mobility </a:t>
            </a:r>
          </a:p>
          <a:p>
            <a:pPr marL="285750" lvl="1" indent="-285750" defTabSz="1244600">
              <a:spcBef>
                <a:spcPts val="300"/>
              </a:spcBef>
              <a:spcAft>
                <a:spcPts val="300"/>
              </a:spcAft>
              <a:buClr>
                <a:srgbClr val="FFC000"/>
              </a:buClr>
              <a:buFont typeface="Wingdings" panose="05000000000000000000" pitchFamily="2" charset="2"/>
              <a:buChar char="ü"/>
              <a:defRPr/>
            </a:pPr>
            <a:r>
              <a:rPr lang="en-IE" sz="1400" dirty="0"/>
              <a:t>enabling greater use of more sustainable modes </a:t>
            </a:r>
            <a:br>
              <a:rPr lang="en-IE" sz="1400" dirty="0"/>
            </a:br>
            <a:r>
              <a:rPr lang="en-IE" sz="1400" dirty="0"/>
              <a:t>of transport </a:t>
            </a:r>
          </a:p>
          <a:p>
            <a:pPr marL="285750" lvl="1" indent="-285750" defTabSz="1244600">
              <a:spcBef>
                <a:spcPts val="300"/>
              </a:spcBef>
              <a:spcAft>
                <a:spcPts val="300"/>
              </a:spcAft>
              <a:buClr>
                <a:srgbClr val="FFC000"/>
              </a:buClr>
              <a:buFont typeface="Wingdings" panose="05000000000000000000" pitchFamily="2" charset="2"/>
              <a:buChar char="ü"/>
              <a:defRPr/>
            </a:pPr>
            <a:r>
              <a:rPr lang="en-IE" sz="1400" dirty="0"/>
              <a:t>increased environmental protection and reduction </a:t>
            </a:r>
            <a:br>
              <a:rPr lang="en-IE" sz="1400" dirty="0"/>
            </a:br>
            <a:r>
              <a:rPr lang="en-IE" sz="1400" dirty="0"/>
              <a:t>of negative externalities </a:t>
            </a:r>
          </a:p>
        </p:txBody>
      </p:sp>
      <p:sp>
        <p:nvSpPr>
          <p:cNvPr id="10" name="Freeform 14">
            <a:extLst>
              <a:ext uri="{FF2B5EF4-FFF2-40B4-BE49-F238E27FC236}">
                <a16:creationId xmlns:a16="http://schemas.microsoft.com/office/drawing/2014/main" id="{0C07DF21-9851-9B6B-A4B1-8683BD88CE9A}"/>
              </a:ext>
            </a:extLst>
          </p:cNvPr>
          <p:cNvSpPr/>
          <p:nvPr/>
        </p:nvSpPr>
        <p:spPr>
          <a:xfrm>
            <a:off x="7190655" y="3660884"/>
            <a:ext cx="2592288" cy="1273117"/>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lvl="0" algn="just">
              <a:defRPr/>
            </a:pPr>
            <a:endParaRPr lang="pl-PL" sz="1600" dirty="0"/>
          </a:p>
          <a:p>
            <a:pPr lvl="0" algn="just">
              <a:defRPr/>
            </a:pPr>
            <a:endParaRPr lang="en-GB" sz="1600" dirty="0"/>
          </a:p>
          <a:p>
            <a:pPr lvl="0" algn="just" defTabSz="1244600">
              <a:lnSpc>
                <a:spcPct val="90000"/>
              </a:lnSpc>
              <a:spcAft>
                <a:spcPct val="35000"/>
              </a:spcAft>
            </a:pPr>
            <a:endParaRPr lang="en-GB" sz="1600" b="1" kern="1200" dirty="0">
              <a:solidFill>
                <a:schemeClr val="tx1"/>
              </a:solidFill>
              <a:latin typeface="Arial" panose="020B0604020202020204" pitchFamily="34" charset="0"/>
              <a:cs typeface="Arial" panose="020B0604020202020204" pitchFamily="34" charset="0"/>
            </a:endParaRPr>
          </a:p>
        </p:txBody>
      </p:sp>
      <p:sp>
        <p:nvSpPr>
          <p:cNvPr id="21" name="Freeform 11">
            <a:extLst>
              <a:ext uri="{FF2B5EF4-FFF2-40B4-BE49-F238E27FC236}">
                <a16:creationId xmlns:a16="http://schemas.microsoft.com/office/drawing/2014/main" id="{D8F15995-4DFF-5A54-06C1-B900389AC0B3}"/>
              </a:ext>
            </a:extLst>
          </p:cNvPr>
          <p:cNvSpPr/>
          <p:nvPr/>
        </p:nvSpPr>
        <p:spPr>
          <a:xfrm>
            <a:off x="6019996" y="1512542"/>
            <a:ext cx="5632073" cy="1233405"/>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spcBef>
                <a:spcPts val="600"/>
              </a:spcBef>
              <a:spcAft>
                <a:spcPts val="600"/>
              </a:spcAft>
              <a:defRPr/>
            </a:pPr>
            <a:r>
              <a:rPr lang="en-IE" b="1" dirty="0"/>
              <a:t>Cohesion</a:t>
            </a:r>
          </a:p>
          <a:p>
            <a:pPr marL="285750" lvl="1" indent="-285750" defTabSz="1244600">
              <a:spcBef>
                <a:spcPts val="300"/>
              </a:spcBef>
              <a:buClr>
                <a:srgbClr val="FFC000"/>
              </a:buClr>
              <a:buFont typeface="Wingdings" panose="05000000000000000000" pitchFamily="2" charset="2"/>
              <a:buChar char="ü"/>
              <a:defRPr/>
            </a:pPr>
            <a:r>
              <a:rPr lang="en-IE" sz="1400" dirty="0"/>
              <a:t>accessibility and connectivity of all regions</a:t>
            </a:r>
          </a:p>
          <a:p>
            <a:pPr marL="285750" lvl="1" indent="-285750" defTabSz="1244600">
              <a:spcBef>
                <a:spcPts val="300"/>
              </a:spcBef>
              <a:buClr>
                <a:srgbClr val="FFC000"/>
              </a:buClr>
              <a:buFont typeface="Wingdings" panose="05000000000000000000" pitchFamily="2" charset="2"/>
              <a:buChar char="ü"/>
              <a:defRPr/>
            </a:pPr>
            <a:r>
              <a:rPr lang="en-IE" sz="1400" dirty="0"/>
              <a:t>Reduction of infrastructure quality gaps</a:t>
            </a:r>
          </a:p>
          <a:p>
            <a:pPr marL="285750" lvl="1" indent="-285750" defTabSz="1244600">
              <a:spcBef>
                <a:spcPts val="300"/>
              </a:spcBef>
              <a:buClr>
                <a:srgbClr val="FFC000"/>
              </a:buClr>
              <a:buFont typeface="Wingdings" panose="05000000000000000000" pitchFamily="2" charset="2"/>
              <a:buChar char="ü"/>
              <a:defRPr/>
            </a:pPr>
            <a:r>
              <a:rPr lang="en-IE" sz="1400" dirty="0"/>
              <a:t>promotion of interoperability between digital systems of all modes</a:t>
            </a:r>
          </a:p>
          <a:p>
            <a:pPr marL="285750" lvl="1" indent="-285750" defTabSz="1244600">
              <a:spcBef>
                <a:spcPts val="300"/>
              </a:spcBef>
              <a:buClr>
                <a:srgbClr val="FFC000"/>
              </a:buClr>
              <a:buFont typeface="Wingdings" panose="05000000000000000000" pitchFamily="2" charset="2"/>
              <a:buChar char="ü"/>
              <a:defRPr/>
            </a:pPr>
            <a:r>
              <a:rPr lang="en-IE" sz="1400" dirty="0"/>
              <a:t>efficient coordination and interconnection between long-distance and regional/local traffic to facilitate transport services, including in urban nodes </a:t>
            </a:r>
          </a:p>
        </p:txBody>
      </p:sp>
      <p:sp>
        <p:nvSpPr>
          <p:cNvPr id="22" name="Freeform 11">
            <a:extLst>
              <a:ext uri="{FF2B5EF4-FFF2-40B4-BE49-F238E27FC236}">
                <a16:creationId xmlns:a16="http://schemas.microsoft.com/office/drawing/2014/main" id="{34D99C9C-628A-5A85-9B48-BA8C86C7E426}"/>
              </a:ext>
            </a:extLst>
          </p:cNvPr>
          <p:cNvSpPr/>
          <p:nvPr/>
        </p:nvSpPr>
        <p:spPr>
          <a:xfrm>
            <a:off x="391886" y="3713486"/>
            <a:ext cx="5146765" cy="1136713"/>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spcBef>
                <a:spcPts val="600"/>
              </a:spcBef>
              <a:spcAft>
                <a:spcPts val="600"/>
              </a:spcAft>
              <a:defRPr/>
            </a:pPr>
            <a:r>
              <a:rPr lang="en-IE" b="1" dirty="0"/>
              <a:t>Efficiency</a:t>
            </a:r>
            <a:r>
              <a:rPr lang="fr-BE" b="1" dirty="0"/>
              <a:t> </a:t>
            </a:r>
          </a:p>
          <a:p>
            <a:pPr marL="285750" lvl="1" indent="-285750" defTabSz="1244600">
              <a:spcBef>
                <a:spcPts val="300"/>
              </a:spcBef>
              <a:buClr>
                <a:srgbClr val="FFC000"/>
              </a:buClr>
              <a:buFont typeface="Wingdings" panose="05000000000000000000" pitchFamily="2" charset="2"/>
              <a:buChar char="ü"/>
              <a:defRPr/>
            </a:pPr>
            <a:r>
              <a:rPr lang="en-IE" sz="1400" dirty="0"/>
              <a:t>removal of infrastructure bottlenecks and bridging of missing links, including connections with TEN-T of third countries</a:t>
            </a:r>
          </a:p>
          <a:p>
            <a:pPr marL="285750" lvl="1" indent="-285750" defTabSz="1244600">
              <a:spcBef>
                <a:spcPts val="300"/>
              </a:spcBef>
              <a:buClr>
                <a:srgbClr val="FFC000"/>
              </a:buClr>
              <a:buFont typeface="Wingdings" panose="05000000000000000000" pitchFamily="2" charset="2"/>
              <a:buChar char="ü"/>
              <a:defRPr/>
            </a:pPr>
            <a:r>
              <a:rPr lang="en-IE" sz="1400" dirty="0"/>
              <a:t>removal of interoperability bottlenecks and gaps in digitalisation</a:t>
            </a:r>
          </a:p>
          <a:p>
            <a:pPr marL="285750" lvl="1" indent="-285750" defTabSz="1244600">
              <a:spcBef>
                <a:spcPts val="300"/>
              </a:spcBef>
              <a:buClr>
                <a:srgbClr val="FFC000"/>
              </a:buClr>
              <a:buFont typeface="Wingdings" panose="05000000000000000000" pitchFamily="2" charset="2"/>
              <a:buChar char="ü"/>
              <a:defRPr/>
            </a:pPr>
            <a:r>
              <a:rPr lang="en-IE" sz="1400" dirty="0"/>
              <a:t>optimal integration and interconnection of all transport modes, including in urban nodes</a:t>
            </a:r>
          </a:p>
          <a:p>
            <a:pPr marL="285750" lvl="1" indent="-285750" defTabSz="1244600">
              <a:spcBef>
                <a:spcPts val="300"/>
              </a:spcBef>
              <a:buClr>
                <a:srgbClr val="FFC000"/>
              </a:buClr>
              <a:buFont typeface="Wingdings" panose="05000000000000000000" pitchFamily="2" charset="2"/>
              <a:buChar char="ü"/>
              <a:defRPr/>
            </a:pPr>
            <a:r>
              <a:rPr lang="en-IE" sz="1400" dirty="0"/>
              <a:t>more efficient use of new and existing infrastructure in operation</a:t>
            </a:r>
          </a:p>
          <a:p>
            <a:pPr marL="285750" lvl="1" indent="-285750" defTabSz="1244600">
              <a:spcBef>
                <a:spcPts val="300"/>
              </a:spcBef>
              <a:buClr>
                <a:srgbClr val="FFC000"/>
              </a:buClr>
              <a:buFont typeface="Wingdings" panose="05000000000000000000" pitchFamily="2" charset="2"/>
              <a:buChar char="ü"/>
              <a:defRPr/>
            </a:pPr>
            <a:r>
              <a:rPr lang="en-IE" sz="1400" dirty="0"/>
              <a:t>greater coordination of infrastructure works between Member States (cross-border projects)</a:t>
            </a:r>
          </a:p>
        </p:txBody>
      </p:sp>
      <p:sp>
        <p:nvSpPr>
          <p:cNvPr id="23" name="Freeform 11">
            <a:extLst>
              <a:ext uri="{FF2B5EF4-FFF2-40B4-BE49-F238E27FC236}">
                <a16:creationId xmlns:a16="http://schemas.microsoft.com/office/drawing/2014/main" id="{3B734661-4D26-F3FE-FEE6-259255F04860}"/>
              </a:ext>
            </a:extLst>
          </p:cNvPr>
          <p:cNvSpPr/>
          <p:nvPr/>
        </p:nvSpPr>
        <p:spPr>
          <a:xfrm>
            <a:off x="6019995" y="3710200"/>
            <a:ext cx="5632074" cy="2838646"/>
          </a:xfrm>
          <a:custGeom>
            <a:avLst/>
            <a:gdLst>
              <a:gd name="connsiteX0" fmla="*/ 0 w 4532135"/>
              <a:gd name="connsiteY0" fmla="*/ 0 h 849451"/>
              <a:gd name="connsiteX1" fmla="*/ 4532135 w 4532135"/>
              <a:gd name="connsiteY1" fmla="*/ 0 h 849451"/>
              <a:gd name="connsiteX2" fmla="*/ 4532135 w 4532135"/>
              <a:gd name="connsiteY2" fmla="*/ 849451 h 849451"/>
              <a:gd name="connsiteX3" fmla="*/ 0 w 4532135"/>
              <a:gd name="connsiteY3" fmla="*/ 849451 h 849451"/>
              <a:gd name="connsiteX4" fmla="*/ 0 w 4532135"/>
              <a:gd name="connsiteY4" fmla="*/ 0 h 849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2135" h="849451">
                <a:moveTo>
                  <a:pt x="0" y="0"/>
                </a:moveTo>
                <a:lnTo>
                  <a:pt x="4532135" y="0"/>
                </a:lnTo>
                <a:lnTo>
                  <a:pt x="4532135" y="849451"/>
                </a:lnTo>
                <a:lnTo>
                  <a:pt x="0" y="849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t" anchorCtr="0">
            <a:noAutofit/>
          </a:bodyPr>
          <a:lstStyle/>
          <a:p>
            <a:pPr marL="0" lvl="1" defTabSz="1244600">
              <a:spcBef>
                <a:spcPts val="600"/>
              </a:spcBef>
              <a:spcAft>
                <a:spcPts val="600"/>
              </a:spcAft>
              <a:defRPr/>
            </a:pPr>
            <a:r>
              <a:rPr lang="fr-BE" b="1" dirty="0"/>
              <a:t>User </a:t>
            </a:r>
            <a:r>
              <a:rPr lang="en-IE" b="1" dirty="0"/>
              <a:t>benefits</a:t>
            </a:r>
            <a:r>
              <a:rPr lang="fr-BE" b="1" dirty="0"/>
              <a:t> </a:t>
            </a:r>
          </a:p>
          <a:p>
            <a:pPr marL="285750" lvl="1" indent="-285750" defTabSz="1244600">
              <a:spcBef>
                <a:spcPts val="300"/>
              </a:spcBef>
              <a:buClr>
                <a:srgbClr val="FFC000"/>
              </a:buClr>
              <a:buFont typeface="Wingdings" panose="05000000000000000000" pitchFamily="2" charset="2"/>
              <a:buChar char="ü"/>
              <a:defRPr/>
            </a:pPr>
            <a:r>
              <a:rPr lang="en-IE" sz="1400" dirty="0"/>
              <a:t>meeting mobility and transport needs especially for people in situations of vulnerability and people living in remote regions</a:t>
            </a:r>
          </a:p>
          <a:p>
            <a:pPr marL="285750" lvl="1" indent="-285750" defTabSz="1244600">
              <a:spcBef>
                <a:spcPts val="300"/>
              </a:spcBef>
              <a:buClr>
                <a:srgbClr val="FFC000"/>
              </a:buClr>
              <a:buFont typeface="Wingdings" panose="05000000000000000000" pitchFamily="2" charset="2"/>
              <a:buChar char="ü"/>
              <a:defRPr/>
            </a:pPr>
            <a:r>
              <a:rPr lang="en-IE" sz="1400" dirty="0"/>
              <a:t>ensuring safe, secure and high-quality standards, including quality of services</a:t>
            </a:r>
          </a:p>
          <a:p>
            <a:pPr marL="285750" lvl="1" indent="-285750" defTabSz="1244600">
              <a:spcBef>
                <a:spcPts val="300"/>
              </a:spcBef>
              <a:buClr>
                <a:srgbClr val="FFC000"/>
              </a:buClr>
              <a:buFont typeface="Wingdings" panose="05000000000000000000" pitchFamily="2" charset="2"/>
              <a:buChar char="ü"/>
              <a:defRPr/>
            </a:pPr>
            <a:r>
              <a:rPr lang="en-IE" sz="1400" dirty="0"/>
              <a:t>supporting accessible and affordable transport services</a:t>
            </a:r>
          </a:p>
          <a:p>
            <a:pPr marL="285750" lvl="1" indent="-285750" defTabSz="1244600">
              <a:spcBef>
                <a:spcPts val="300"/>
              </a:spcBef>
              <a:buClr>
                <a:srgbClr val="FFC000"/>
              </a:buClr>
              <a:buFont typeface="Wingdings" panose="05000000000000000000" pitchFamily="2" charset="2"/>
              <a:buChar char="ü"/>
              <a:defRPr/>
            </a:pPr>
            <a:r>
              <a:rPr lang="en-IE" sz="1400" dirty="0"/>
              <a:t>supporting active modes of mobility by enhancing accessibility and quality of related infrastructure</a:t>
            </a:r>
          </a:p>
          <a:p>
            <a:pPr marL="285750" lvl="1" indent="-285750" defTabSz="1244600">
              <a:spcBef>
                <a:spcPts val="300"/>
              </a:spcBef>
              <a:buClr>
                <a:srgbClr val="FFC000"/>
              </a:buClr>
              <a:buFont typeface="Wingdings" panose="05000000000000000000" pitchFamily="2" charset="2"/>
              <a:buChar char="ü"/>
              <a:defRPr/>
            </a:pPr>
            <a:r>
              <a:rPr lang="en-IE" sz="1400" dirty="0"/>
              <a:t>ensuring adequate maintenance </a:t>
            </a:r>
          </a:p>
        </p:txBody>
      </p:sp>
    </p:spTree>
    <p:extLst>
      <p:ext uri="{BB962C8B-B14F-4D97-AF65-F5344CB8AC3E}">
        <p14:creationId xmlns:p14="http://schemas.microsoft.com/office/powerpoint/2010/main" val="201971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features of the new TEN-T </a:t>
            </a:r>
          </a:p>
        </p:txBody>
      </p:sp>
      <p:sp>
        <p:nvSpPr>
          <p:cNvPr id="9" name="Rectangle 8"/>
          <p:cNvSpPr/>
          <p:nvPr/>
        </p:nvSpPr>
        <p:spPr>
          <a:xfrm>
            <a:off x="970722" y="1695262"/>
            <a:ext cx="10960021" cy="3939540"/>
          </a:xfrm>
          <a:prstGeom prst="rect">
            <a:avLst/>
          </a:prstGeom>
        </p:spPr>
        <p:txBody>
          <a:bodyPr wrap="square">
            <a:spAutoFit/>
          </a:bodyPr>
          <a:lstStyle/>
          <a:p>
            <a:pPr marL="269875" indent="-269875">
              <a:spcBef>
                <a:spcPts val="600"/>
              </a:spcBef>
              <a:spcAft>
                <a:spcPts val="600"/>
              </a:spcAft>
              <a:buClr>
                <a:srgbClr val="FFC000"/>
              </a:buClr>
              <a:buFont typeface="Arial" panose="020B0604020202020204" pitchFamily="34" charset="0"/>
              <a:buChar char="•"/>
            </a:pPr>
            <a:r>
              <a:rPr lang="en-GB" sz="2000" b="1" dirty="0"/>
              <a:t>New network structure: </a:t>
            </a:r>
            <a:r>
              <a:rPr lang="en-GB" sz="2000" dirty="0"/>
              <a:t>core, extended core and comprehensive network</a:t>
            </a:r>
            <a:br>
              <a:rPr lang="en-GB" sz="2000" dirty="0"/>
            </a:br>
            <a:r>
              <a:rPr lang="en-GB" sz="2000" dirty="0"/>
              <a:t>forming the trans-European transport network (TEN-T)</a:t>
            </a:r>
          </a:p>
          <a:p>
            <a:pPr marL="269875" indent="-269875">
              <a:spcBef>
                <a:spcPts val="600"/>
              </a:spcBef>
              <a:spcAft>
                <a:spcPts val="600"/>
              </a:spcAft>
              <a:buClr>
                <a:srgbClr val="FFC000"/>
              </a:buClr>
              <a:buFont typeface="Arial" panose="020B0604020202020204" pitchFamily="34" charset="0"/>
              <a:buChar char="•"/>
            </a:pPr>
            <a:r>
              <a:rPr lang="en-GB" sz="2000" b="1" dirty="0"/>
              <a:t>Gradual completion </a:t>
            </a:r>
            <a:r>
              <a:rPr lang="en-GB" sz="2000" dirty="0"/>
              <a:t>of the network </a:t>
            </a:r>
            <a:r>
              <a:rPr lang="en-GB" sz="2000" b="1" dirty="0"/>
              <a:t>in three steps</a:t>
            </a:r>
            <a:r>
              <a:rPr lang="en-GB" sz="2000" dirty="0"/>
              <a:t>: 2030 – </a:t>
            </a:r>
            <a:r>
              <a:rPr lang="en-GB" sz="2000" b="1" dirty="0"/>
              <a:t>2040</a:t>
            </a:r>
            <a:r>
              <a:rPr lang="en-GB" sz="2000" dirty="0"/>
              <a:t> – 2050 </a:t>
            </a:r>
          </a:p>
          <a:p>
            <a:pPr marL="269875" indent="-269875">
              <a:spcBef>
                <a:spcPts val="600"/>
              </a:spcBef>
              <a:spcAft>
                <a:spcPts val="600"/>
              </a:spcAft>
              <a:buClr>
                <a:srgbClr val="FFC000"/>
              </a:buClr>
              <a:buFont typeface="Arial" panose="020B0604020202020204" pitchFamily="34" charset="0"/>
              <a:buChar char="•"/>
            </a:pPr>
            <a:r>
              <a:rPr lang="en-GB" sz="2000" b="1" dirty="0"/>
              <a:t>European Transport Corridors </a:t>
            </a:r>
            <a:r>
              <a:rPr lang="en-GB" sz="2000" dirty="0"/>
              <a:t>(ETC) and two horizontal priorities (ERTMS, European Maritime Space)</a:t>
            </a:r>
          </a:p>
          <a:p>
            <a:pPr marL="269875" lvl="1" indent="-269875">
              <a:spcBef>
                <a:spcPts val="600"/>
              </a:spcBef>
              <a:spcAft>
                <a:spcPts val="600"/>
              </a:spcAft>
              <a:buClr>
                <a:srgbClr val="FFC000"/>
              </a:buClr>
              <a:buFont typeface="Arial" panose="020B0604020202020204" pitchFamily="34" charset="0"/>
              <a:buChar char="•"/>
            </a:pPr>
            <a:r>
              <a:rPr lang="en-GB" sz="2000" b="1" dirty="0"/>
              <a:t>Reinforced / new infrastructure standards </a:t>
            </a:r>
            <a:r>
              <a:rPr lang="en-GB" sz="2000" dirty="0"/>
              <a:t>for all transport modes</a:t>
            </a:r>
          </a:p>
          <a:p>
            <a:pPr marL="269875" lvl="1" indent="-269875">
              <a:spcBef>
                <a:spcPts val="600"/>
              </a:spcBef>
              <a:spcAft>
                <a:spcPts val="600"/>
              </a:spcAft>
              <a:buClr>
                <a:srgbClr val="FFC000"/>
              </a:buClr>
              <a:buFont typeface="Arial" panose="020B0604020202020204" pitchFamily="34" charset="0"/>
              <a:buChar char="•"/>
            </a:pPr>
            <a:r>
              <a:rPr lang="en-GB" sz="2000" b="1" dirty="0"/>
              <a:t>Strengthened TEN-T governance</a:t>
            </a:r>
          </a:p>
          <a:p>
            <a:pPr marL="269875" lvl="1" indent="-269875">
              <a:spcBef>
                <a:spcPts val="600"/>
              </a:spcBef>
              <a:spcAft>
                <a:spcPts val="600"/>
              </a:spcAft>
              <a:buClr>
                <a:srgbClr val="FFC000"/>
              </a:buClr>
              <a:buFont typeface="Arial" panose="020B0604020202020204" pitchFamily="34" charset="0"/>
              <a:buChar char="•"/>
            </a:pPr>
            <a:r>
              <a:rPr lang="en-GB" sz="2000" b="1" dirty="0"/>
              <a:t>Covering arising political priorities</a:t>
            </a:r>
            <a:r>
              <a:rPr lang="en-GB" sz="2000" dirty="0"/>
              <a:t>: resilience / climate proofing, maintenance, </a:t>
            </a:r>
            <a:br>
              <a:rPr lang="en-GB" sz="2000" dirty="0"/>
            </a:br>
            <a:r>
              <a:rPr lang="en-GB" sz="2000" dirty="0"/>
              <a:t>connections with neighbouring third countries / third country investments, </a:t>
            </a:r>
            <a:br>
              <a:rPr lang="en-GB" sz="2000" dirty="0"/>
            </a:br>
            <a:r>
              <a:rPr lang="en-US" sz="2000" dirty="0"/>
              <a:t>urban nodes (last mile connectivity), freight terminal capacity, …</a:t>
            </a:r>
          </a:p>
        </p:txBody>
      </p:sp>
    </p:spTree>
    <p:extLst>
      <p:ext uri="{BB962C8B-B14F-4D97-AF65-F5344CB8AC3E}">
        <p14:creationId xmlns:p14="http://schemas.microsoft.com/office/powerpoint/2010/main" val="2922503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Content Placeholder 2">
            <a:extLst>
              <a:ext uri="{FF2B5EF4-FFF2-40B4-BE49-F238E27FC236}">
                <a16:creationId xmlns:a16="http://schemas.microsoft.com/office/drawing/2014/main" id="{4211DF0D-FCB5-7DFC-5CC3-DC2EF15465D2}"/>
              </a:ext>
            </a:extLst>
          </p:cNvPr>
          <p:cNvSpPr txBox="1">
            <a:spLocks/>
          </p:cNvSpPr>
          <p:nvPr/>
        </p:nvSpPr>
        <p:spPr bwMode="gray">
          <a:xfrm>
            <a:off x="9356721" y="411950"/>
            <a:ext cx="2848257" cy="4047275"/>
          </a:xfrm>
          <a:prstGeom prst="rect">
            <a:avLst/>
          </a:prstGeom>
        </p:spPr>
        <p:txBody>
          <a:bodyPr vert="horz" lIns="91440" tIns="45720" rIns="91440" bIns="45720" rtlCol="0">
            <a:noAutofit/>
          </a:bodyPr>
          <a:lstStyle>
            <a:lvl1pPr marL="181446" indent="-181446" algn="l" defTabSz="812505" rtl="0" eaLnBrk="1" latinLnBrk="0" hangingPunct="1">
              <a:lnSpc>
                <a:spcPct val="150000"/>
              </a:lnSpc>
              <a:spcBef>
                <a:spcPts val="889"/>
              </a:spcBef>
              <a:buClr>
                <a:srgbClr val="A0D178"/>
              </a:buClr>
              <a:buFont typeface="PFSquareSansPro-Regular" panose="02000506040000020004" pitchFamily="50" charset="0"/>
              <a:buChar char="●"/>
              <a:defRPr sz="847" b="1" kern="1200">
                <a:solidFill>
                  <a:srgbClr val="284288"/>
                </a:solidFill>
                <a:latin typeface="Arial" panose="020B0604020202020204" pitchFamily="34" charset="0"/>
                <a:ea typeface="+mn-ea"/>
                <a:cs typeface="Arial" panose="020B0604020202020204" pitchFamily="34" charset="0"/>
              </a:defRPr>
            </a:lvl1pPr>
            <a:lvl2pPr marL="609378" indent="-203126" algn="l" defTabSz="812505" rtl="0" eaLnBrk="1" latinLnBrk="0" hangingPunct="1">
              <a:lnSpc>
                <a:spcPct val="90000"/>
              </a:lnSpc>
              <a:spcBef>
                <a:spcPts val="444"/>
              </a:spcBef>
              <a:buClr>
                <a:srgbClr val="A0D078"/>
              </a:buClr>
              <a:buFont typeface="Arial" panose="020B0604020202020204" pitchFamily="34" charset="0"/>
              <a:buChar char="•"/>
              <a:defRPr sz="2133" kern="1200">
                <a:solidFill>
                  <a:srgbClr val="284288"/>
                </a:solidFill>
                <a:latin typeface="Arial" panose="020B0604020202020204" pitchFamily="34" charset="0"/>
                <a:ea typeface="+mn-ea"/>
                <a:cs typeface="Arial" panose="020B0604020202020204" pitchFamily="34" charset="0"/>
              </a:defRPr>
            </a:lvl2pPr>
            <a:lvl3pPr marL="1015630" indent="-203126" algn="l" defTabSz="812505" rtl="0" eaLnBrk="1" latinLnBrk="0" hangingPunct="1">
              <a:lnSpc>
                <a:spcPct val="90000"/>
              </a:lnSpc>
              <a:spcBef>
                <a:spcPts val="444"/>
              </a:spcBef>
              <a:buClr>
                <a:srgbClr val="A2D078"/>
              </a:buClr>
              <a:buFont typeface="Arial" panose="020B0604020202020204" pitchFamily="34" charset="0"/>
              <a:buChar char="•"/>
              <a:defRPr sz="1778"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421882" indent="-203126" algn="l" defTabSz="812505" rtl="0" eaLnBrk="1" latinLnBrk="0" hangingPunct="1">
              <a:lnSpc>
                <a:spcPct val="90000"/>
              </a:lnSpc>
              <a:spcBef>
                <a:spcPts val="444"/>
              </a:spcBef>
              <a:buClr>
                <a:srgbClr val="A2D078"/>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134" indent="-203126" algn="l" defTabSz="812505" rtl="0" eaLnBrk="1" latinLnBrk="0" hangingPunct="1">
              <a:lnSpc>
                <a:spcPct val="90000"/>
              </a:lnSpc>
              <a:spcBef>
                <a:spcPts val="444"/>
              </a:spcBef>
              <a:buClr>
                <a:srgbClr val="A2D078"/>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234387" indent="-203126" algn="l" defTabSz="812505" rtl="0" eaLnBrk="1" latinLnBrk="0" hangingPunct="1">
              <a:lnSpc>
                <a:spcPct val="90000"/>
              </a:lnSpc>
              <a:spcBef>
                <a:spcPts val="444"/>
              </a:spcBef>
              <a:buFont typeface="Arial" panose="020B0604020202020204" pitchFamily="34" charset="0"/>
              <a:buChar char="•"/>
              <a:defRPr sz="1600" kern="1200">
                <a:solidFill>
                  <a:schemeClr val="tx1"/>
                </a:solidFill>
                <a:latin typeface="+mn-lt"/>
                <a:ea typeface="+mn-ea"/>
                <a:cs typeface="+mn-cs"/>
              </a:defRPr>
            </a:lvl6pPr>
            <a:lvl7pPr marL="2640639" indent="-203126" algn="l" defTabSz="812505" rtl="0" eaLnBrk="1" latinLnBrk="0" hangingPunct="1">
              <a:lnSpc>
                <a:spcPct val="90000"/>
              </a:lnSpc>
              <a:spcBef>
                <a:spcPts val="444"/>
              </a:spcBef>
              <a:buFont typeface="Arial" panose="020B0604020202020204" pitchFamily="34" charset="0"/>
              <a:buChar char="•"/>
              <a:defRPr sz="1600" kern="1200">
                <a:solidFill>
                  <a:schemeClr val="tx1"/>
                </a:solidFill>
                <a:latin typeface="+mn-lt"/>
                <a:ea typeface="+mn-ea"/>
                <a:cs typeface="+mn-cs"/>
              </a:defRPr>
            </a:lvl7pPr>
            <a:lvl8pPr marL="3046890" indent="-203126" algn="l" defTabSz="812505" rtl="0" eaLnBrk="1" latinLnBrk="0" hangingPunct="1">
              <a:lnSpc>
                <a:spcPct val="90000"/>
              </a:lnSpc>
              <a:spcBef>
                <a:spcPts val="444"/>
              </a:spcBef>
              <a:buFont typeface="Arial" panose="020B0604020202020204" pitchFamily="34" charset="0"/>
              <a:buChar char="•"/>
              <a:defRPr sz="1600" kern="1200">
                <a:solidFill>
                  <a:schemeClr val="tx1"/>
                </a:solidFill>
                <a:latin typeface="+mn-lt"/>
                <a:ea typeface="+mn-ea"/>
                <a:cs typeface="+mn-cs"/>
              </a:defRPr>
            </a:lvl8pPr>
            <a:lvl9pPr marL="3453141" indent="-203126" algn="l" defTabSz="812505" rtl="0" eaLnBrk="1" latinLnBrk="0" hangingPunct="1">
              <a:lnSpc>
                <a:spcPct val="90000"/>
              </a:lnSpc>
              <a:spcBef>
                <a:spcPts val="444"/>
              </a:spcBef>
              <a:buFont typeface="Arial" panose="020B0604020202020204" pitchFamily="34" charset="0"/>
              <a:buChar char="•"/>
              <a:defRPr sz="1600" kern="1200">
                <a:solidFill>
                  <a:schemeClr val="tx1"/>
                </a:solidFill>
                <a:latin typeface="+mn-lt"/>
                <a:ea typeface="+mn-ea"/>
                <a:cs typeface="+mn-cs"/>
              </a:defRPr>
            </a:lvl9pPr>
          </a:lstStyle>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rgbClr val="FFCC00"/>
                </a:solidFill>
                <a:effectLst/>
                <a:uLnTx/>
                <a:uFillTx/>
                <a:latin typeface="Arial" panose="020B0604020202020204" pitchFamily="34" charset="0"/>
                <a:ea typeface="+mn-ea"/>
                <a:cs typeface="Arial" panose="020B0604020202020204" pitchFamily="34" charset="0"/>
              </a:rPr>
              <a:t>ATLANTIC</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rgbClr val="006600"/>
                </a:solidFill>
                <a:effectLst/>
                <a:uLnTx/>
                <a:uFillTx/>
                <a:latin typeface="Arial" panose="020B0604020202020204" pitchFamily="34" charset="0"/>
                <a:ea typeface="+mn-ea"/>
                <a:cs typeface="Arial" panose="020B0604020202020204" pitchFamily="34" charset="0"/>
              </a:rPr>
              <a:t>NORTH SEA - RHINE - MEDITERRANEAN </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NORTH SEA - BALTIC</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rgbClr val="FF33CC"/>
                </a:solidFill>
                <a:effectLst/>
                <a:uLnTx/>
                <a:uFillTx/>
                <a:latin typeface="Arial" panose="020B0604020202020204" pitchFamily="34" charset="0"/>
                <a:ea typeface="+mn-ea"/>
                <a:cs typeface="Arial" panose="020B0604020202020204" pitchFamily="34" charset="0"/>
              </a:rPr>
              <a:t>SCANDINAVIAN – MEDITERRANEAN</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chemeClr val="tx2">
                    <a:lumMod val="75000"/>
                  </a:schemeClr>
                </a:solidFill>
                <a:effectLst/>
                <a:uLnTx/>
                <a:uFillTx/>
                <a:latin typeface="Arial" panose="020B0604020202020204" pitchFamily="34" charset="0"/>
                <a:ea typeface="+mn-ea"/>
                <a:cs typeface="Arial" panose="020B0604020202020204" pitchFamily="34" charset="0"/>
              </a:rPr>
              <a:t>BALTIC SEA - ADRIATIC SEA</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chemeClr val="bg2">
                    <a:lumMod val="75000"/>
                  </a:schemeClr>
                </a:solidFill>
                <a:effectLst/>
                <a:uLnTx/>
                <a:uFillTx/>
                <a:latin typeface="Arial" panose="020B0604020202020204" pitchFamily="34" charset="0"/>
                <a:ea typeface="+mn-ea"/>
                <a:cs typeface="Arial" panose="020B0604020202020204" pitchFamily="34" charset="0"/>
              </a:rPr>
              <a:t>RHINE - DANUBE</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rgbClr val="92D050"/>
                </a:solidFill>
                <a:effectLst/>
                <a:uLnTx/>
                <a:uFillTx/>
                <a:latin typeface="Arial" panose="020B0604020202020204" pitchFamily="34" charset="0"/>
                <a:ea typeface="+mn-ea"/>
                <a:cs typeface="Arial" panose="020B0604020202020204" pitchFamily="34" charset="0"/>
              </a:rPr>
              <a:t>MEDITERRANEAN</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fr-BE" sz="1200" b="1" i="0" u="none" strike="noStrike" kern="1200" cap="none" spc="0" normalizeH="0" baseline="0" noProof="0" dirty="0">
                <a:ln>
                  <a:noFill/>
                </a:ln>
                <a:solidFill>
                  <a:schemeClr val="accent4">
                    <a:lumMod val="50000"/>
                  </a:schemeClr>
                </a:solidFill>
                <a:effectLst/>
                <a:uLnTx/>
                <a:uFillTx/>
                <a:latin typeface="Arial" panose="020B0604020202020204" pitchFamily="34" charset="0"/>
                <a:ea typeface="+mn-ea"/>
                <a:cs typeface="Arial" panose="020B0604020202020204" pitchFamily="34" charset="0"/>
              </a:rPr>
              <a:t>WESTERN BALKANS - EASTERN MEDITERRANEAN</a:t>
            </a:r>
          </a:p>
          <a:p>
            <a:pPr marL="0" marR="0" lvl="0" indent="0" defTabSz="812505" rtl="0" eaLnBrk="1" fontAlgn="auto" latinLnBrk="0" hangingPunct="1">
              <a:lnSpc>
                <a:spcPct val="100000"/>
              </a:lnSpc>
              <a:spcBef>
                <a:spcPts val="600"/>
              </a:spcBef>
              <a:spcAft>
                <a:spcPts val="600"/>
              </a:spcAft>
              <a:buClr>
                <a:srgbClr val="A0D178"/>
              </a:buClr>
              <a:buSzTx/>
              <a:buFont typeface="PFSquareSansPro-Regular" panose="02000506040000020004" pitchFamily="50" charset="0"/>
              <a:buNone/>
              <a:tabLst/>
              <a:defRPr/>
            </a:pPr>
            <a:r>
              <a:rPr kumimoji="0" lang="es-ES" sz="1200" b="1"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rPr>
              <a:t>BALTIC SEA - BLACK SEA - AEGEAN SEA</a:t>
            </a:r>
            <a:endParaRPr kumimoji="0" lang="en-GB" sz="1200" b="1"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endParaRPr>
          </a:p>
        </p:txBody>
      </p:sp>
      <p:sp>
        <p:nvSpPr>
          <p:cNvPr id="5" name="Rectangle 4">
            <a:extLst>
              <a:ext uri="{FF2B5EF4-FFF2-40B4-BE49-F238E27FC236}">
                <a16:creationId xmlns:a16="http://schemas.microsoft.com/office/drawing/2014/main" id="{7DD73D91-C1EC-612E-CEB5-623558942C8D}"/>
              </a:ext>
            </a:extLst>
          </p:cNvPr>
          <p:cNvSpPr/>
          <p:nvPr/>
        </p:nvSpPr>
        <p:spPr>
          <a:xfrm>
            <a:off x="226520" y="1277644"/>
            <a:ext cx="2345449" cy="3170099"/>
          </a:xfrm>
          <a:prstGeom prst="rect">
            <a:avLst/>
          </a:prstGeom>
        </p:spPr>
        <p:txBody>
          <a:bodyPr wrap="square">
            <a:spAutoFit/>
          </a:bodyPr>
          <a:lstStyle/>
          <a:p>
            <a:pPr marL="228600" lvl="1" indent="-228600">
              <a:spcBef>
                <a:spcPts val="600"/>
              </a:spcBef>
              <a:spcAft>
                <a:spcPts val="600"/>
              </a:spcAft>
              <a:buClr>
                <a:srgbClr val="FFC000"/>
              </a:buClr>
              <a:buSzPct val="110000"/>
              <a:buFont typeface="Arial" panose="020B0604020202020204" pitchFamily="34" charset="0"/>
              <a:buChar char="•"/>
              <a:defRPr/>
            </a:pPr>
            <a:r>
              <a:rPr lang="en-GB" sz="1500" dirty="0">
                <a:solidFill>
                  <a:srgbClr val="4D4D4D"/>
                </a:solidFill>
                <a:latin typeface="Arial"/>
              </a:rPr>
              <a:t>integration of Core Network Corridors and Rail Freight Corridors </a:t>
            </a:r>
          </a:p>
          <a:p>
            <a:pPr marL="228600" lvl="1" indent="-228600">
              <a:spcBef>
                <a:spcPts val="600"/>
              </a:spcBef>
              <a:spcAft>
                <a:spcPts val="600"/>
              </a:spcAft>
              <a:buClr>
                <a:srgbClr val="FFC000"/>
              </a:buClr>
              <a:buSzPct val="110000"/>
              <a:buFont typeface="Arial" panose="020B0604020202020204" pitchFamily="34" charset="0"/>
              <a:buChar char="•"/>
              <a:defRPr/>
            </a:pPr>
            <a:r>
              <a:rPr lang="en-GB" sz="1500" dirty="0">
                <a:solidFill>
                  <a:srgbClr val="4D4D4D"/>
                </a:solidFill>
                <a:latin typeface="Arial"/>
              </a:rPr>
              <a:t>composed of most strategic parts of the core network and of the extended core network (deadlines 2030 &amp; 2040)</a:t>
            </a:r>
          </a:p>
          <a:p>
            <a:pPr marL="228600" lvl="1" indent="-228600">
              <a:spcBef>
                <a:spcPts val="600"/>
              </a:spcBef>
              <a:spcAft>
                <a:spcPts val="600"/>
              </a:spcAft>
              <a:buClr>
                <a:srgbClr val="FFC000"/>
              </a:buClr>
              <a:buSzPct val="110000"/>
              <a:buFont typeface="Arial" panose="020B0604020202020204" pitchFamily="34" charset="0"/>
              <a:buChar char="•"/>
              <a:defRPr/>
            </a:pPr>
            <a:r>
              <a:rPr lang="en-GB" sz="1500" dirty="0">
                <a:solidFill>
                  <a:srgbClr val="4D4D4D"/>
                </a:solidFill>
                <a:latin typeface="Arial"/>
              </a:rPr>
              <a:t>extension of 4 ETCs to Ukraine &amp; the Republic of Moldova</a:t>
            </a:r>
          </a:p>
        </p:txBody>
      </p:sp>
      <p:pic>
        <p:nvPicPr>
          <p:cNvPr id="3" name="Picture 2" descr="A map of europe with colored lines&#10;&#10;Description automatically generated">
            <a:extLst>
              <a:ext uri="{FF2B5EF4-FFF2-40B4-BE49-F238E27FC236}">
                <a16:creationId xmlns:a16="http://schemas.microsoft.com/office/drawing/2014/main" id="{DD8E427B-77B4-C5DA-4F32-B4DCB5AE1E2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6625" y="-980743"/>
            <a:ext cx="6645922" cy="9387516"/>
          </a:xfrm>
          <a:prstGeom prst="rect">
            <a:avLst/>
          </a:prstGeom>
        </p:spPr>
      </p:pic>
      <p:sp>
        <p:nvSpPr>
          <p:cNvPr id="51" name="Text Placeholder 3">
            <a:extLst>
              <a:ext uri="{FF2B5EF4-FFF2-40B4-BE49-F238E27FC236}">
                <a16:creationId xmlns:a16="http://schemas.microsoft.com/office/drawing/2014/main" id="{1C694F5D-B53F-1C38-E35C-24615207DC7B}"/>
              </a:ext>
            </a:extLst>
          </p:cNvPr>
          <p:cNvSpPr txBox="1">
            <a:spLocks/>
          </p:cNvSpPr>
          <p:nvPr/>
        </p:nvSpPr>
        <p:spPr bwMode="gray">
          <a:xfrm>
            <a:off x="226520" y="0"/>
            <a:ext cx="7467884" cy="823900"/>
          </a:xfrm>
          <a:prstGeom prst="rect">
            <a:avLst/>
          </a:prstGeom>
        </p:spPr>
        <p:txBody>
          <a:bodyPr vert="horz" lIns="91440" tIns="45720" rIns="91440" bIns="45720" rtlCol="0" anchor="b">
            <a:normAutofit/>
          </a:bodyPr>
          <a:lstStyle>
            <a:lvl1pPr marL="0" indent="0" algn="l" defTabSz="812505" rtl="0" eaLnBrk="1" latinLnBrk="0" hangingPunct="1">
              <a:lnSpc>
                <a:spcPct val="90000"/>
              </a:lnSpc>
              <a:spcBef>
                <a:spcPts val="889"/>
              </a:spcBef>
              <a:buClr>
                <a:srgbClr val="A0D178"/>
              </a:buClr>
              <a:buFont typeface="Arial" panose="020B0604020202020204" pitchFamily="34" charset="0"/>
              <a:buNone/>
              <a:defRPr sz="2117" b="0" kern="1200">
                <a:solidFill>
                  <a:srgbClr val="284288"/>
                </a:solidFill>
                <a:latin typeface="+mj-lt"/>
                <a:ea typeface="+mn-ea"/>
                <a:cs typeface="Arial" panose="020B0604020202020204" pitchFamily="34" charset="0"/>
              </a:defRPr>
            </a:lvl1pPr>
            <a:lvl2pPr marL="457194" indent="0" algn="l" defTabSz="812505" rtl="0" eaLnBrk="1" latinLnBrk="0" hangingPunct="1">
              <a:lnSpc>
                <a:spcPct val="90000"/>
              </a:lnSpc>
              <a:spcBef>
                <a:spcPts val="444"/>
              </a:spcBef>
              <a:buClr>
                <a:srgbClr val="A0D078"/>
              </a:buClr>
              <a:buFont typeface="Arial" panose="020B0604020202020204" pitchFamily="34" charset="0"/>
              <a:buNone/>
              <a:defRPr sz="2000" b="1" kern="1200">
                <a:solidFill>
                  <a:srgbClr val="284288"/>
                </a:solidFill>
                <a:latin typeface="Arial" panose="020B0604020202020204" pitchFamily="34" charset="0"/>
                <a:ea typeface="+mn-ea"/>
                <a:cs typeface="Arial" panose="020B0604020202020204" pitchFamily="34" charset="0"/>
              </a:defRPr>
            </a:lvl2pPr>
            <a:lvl3pPr marL="914389" indent="0" algn="l" defTabSz="812505" rtl="0" eaLnBrk="1" latinLnBrk="0" hangingPunct="1">
              <a:lnSpc>
                <a:spcPct val="90000"/>
              </a:lnSpc>
              <a:spcBef>
                <a:spcPts val="444"/>
              </a:spcBef>
              <a:buClr>
                <a:srgbClr val="A2D078"/>
              </a:buClr>
              <a:buFont typeface="Arial" panose="020B0604020202020204" pitchFamily="34" charset="0"/>
              <a:buNone/>
              <a:defRPr sz="1800" b="1"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583" indent="0" algn="l" defTabSz="812505" rtl="0" eaLnBrk="1" latinLnBrk="0" hangingPunct="1">
              <a:lnSpc>
                <a:spcPct val="90000"/>
              </a:lnSpc>
              <a:spcBef>
                <a:spcPts val="444"/>
              </a:spcBef>
              <a:buClr>
                <a:srgbClr val="A2D078"/>
              </a:buClr>
              <a:buFont typeface="Arial" panose="020B0604020202020204" pitchFamily="34" charset="0"/>
              <a:buNone/>
              <a:defRPr sz="1600" b="1"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777" indent="0" algn="l" defTabSz="812505" rtl="0" eaLnBrk="1" latinLnBrk="0" hangingPunct="1">
              <a:lnSpc>
                <a:spcPct val="90000"/>
              </a:lnSpc>
              <a:spcBef>
                <a:spcPts val="444"/>
              </a:spcBef>
              <a:buClr>
                <a:srgbClr val="A2D078"/>
              </a:buClr>
              <a:buFont typeface="Arial" panose="020B0604020202020204" pitchFamily="34" charset="0"/>
              <a:buNone/>
              <a:defRPr sz="1600" b="1"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285971" indent="0" algn="l" defTabSz="812505" rtl="0" eaLnBrk="1" latinLnBrk="0" hangingPunct="1">
              <a:lnSpc>
                <a:spcPct val="90000"/>
              </a:lnSpc>
              <a:spcBef>
                <a:spcPts val="444"/>
              </a:spcBef>
              <a:buFont typeface="Arial" panose="020B0604020202020204" pitchFamily="34" charset="0"/>
              <a:buNone/>
              <a:defRPr sz="1600" b="1" kern="1200">
                <a:solidFill>
                  <a:schemeClr val="tx1"/>
                </a:solidFill>
                <a:latin typeface="+mn-lt"/>
                <a:ea typeface="+mn-ea"/>
                <a:cs typeface="+mn-cs"/>
              </a:defRPr>
            </a:lvl6pPr>
            <a:lvl7pPr marL="2743167" indent="0" algn="l" defTabSz="812505" rtl="0" eaLnBrk="1" latinLnBrk="0" hangingPunct="1">
              <a:lnSpc>
                <a:spcPct val="90000"/>
              </a:lnSpc>
              <a:spcBef>
                <a:spcPts val="444"/>
              </a:spcBef>
              <a:buFont typeface="Arial" panose="020B0604020202020204" pitchFamily="34" charset="0"/>
              <a:buNone/>
              <a:defRPr sz="1600" b="1" kern="1200">
                <a:solidFill>
                  <a:schemeClr val="tx1"/>
                </a:solidFill>
                <a:latin typeface="+mn-lt"/>
                <a:ea typeface="+mn-ea"/>
                <a:cs typeface="+mn-cs"/>
              </a:defRPr>
            </a:lvl7pPr>
            <a:lvl8pPr marL="3200361" indent="0" algn="l" defTabSz="812505" rtl="0" eaLnBrk="1" latinLnBrk="0" hangingPunct="1">
              <a:lnSpc>
                <a:spcPct val="90000"/>
              </a:lnSpc>
              <a:spcBef>
                <a:spcPts val="444"/>
              </a:spcBef>
              <a:buFont typeface="Arial" panose="020B0604020202020204" pitchFamily="34" charset="0"/>
              <a:buNone/>
              <a:defRPr sz="1600" b="1" kern="1200">
                <a:solidFill>
                  <a:schemeClr val="tx1"/>
                </a:solidFill>
                <a:latin typeface="+mn-lt"/>
                <a:ea typeface="+mn-ea"/>
                <a:cs typeface="+mn-cs"/>
              </a:defRPr>
            </a:lvl8pPr>
            <a:lvl9pPr marL="3657555" indent="0" algn="l" defTabSz="812505" rtl="0" eaLnBrk="1" latinLnBrk="0" hangingPunct="1">
              <a:lnSpc>
                <a:spcPct val="90000"/>
              </a:lnSpc>
              <a:spcBef>
                <a:spcPts val="444"/>
              </a:spcBef>
              <a:buFont typeface="Arial" panose="020B0604020202020204" pitchFamily="34" charset="0"/>
              <a:buNone/>
              <a:defRPr sz="1600" b="1" kern="1200">
                <a:solidFill>
                  <a:schemeClr val="tx1"/>
                </a:solidFill>
                <a:latin typeface="+mn-lt"/>
                <a:ea typeface="+mn-ea"/>
                <a:cs typeface="+mn-cs"/>
              </a:defRPr>
            </a:lvl9pPr>
          </a:lstStyle>
          <a:p>
            <a:pPr marL="0" marR="0" lvl="0" indent="0" algn="l" defTabSz="812505" rtl="0" eaLnBrk="1" fontAlgn="auto" latinLnBrk="0" hangingPunct="1">
              <a:lnSpc>
                <a:spcPct val="90000"/>
              </a:lnSpc>
              <a:spcBef>
                <a:spcPts val="889"/>
              </a:spcBef>
              <a:spcAft>
                <a:spcPts val="0"/>
              </a:spcAft>
              <a:buClr>
                <a:srgbClr val="A0D178"/>
              </a:buClr>
              <a:buSzTx/>
              <a:buFont typeface="Arial" panose="020B0604020202020204" pitchFamily="34" charset="0"/>
              <a:buNone/>
              <a:tabLst/>
              <a:defRPr/>
            </a:pPr>
            <a:r>
              <a:rPr lang="en-IE" sz="4000" dirty="0">
                <a:solidFill>
                  <a:schemeClr val="tx2"/>
                </a:solidFill>
                <a:ea typeface="+mj-ea"/>
                <a:cs typeface="+mj-cs"/>
              </a:rPr>
              <a:t>European</a:t>
            </a:r>
            <a:r>
              <a:rPr lang="fr-BE" sz="4000" dirty="0">
                <a:solidFill>
                  <a:schemeClr val="tx2"/>
                </a:solidFill>
                <a:ea typeface="+mj-ea"/>
                <a:cs typeface="+mj-cs"/>
              </a:rPr>
              <a:t> Transport Corridors</a:t>
            </a:r>
            <a:endParaRPr lang="en-GB" sz="4000" dirty="0">
              <a:solidFill>
                <a:schemeClr val="tx2"/>
              </a:solidFill>
              <a:ea typeface="+mj-ea"/>
              <a:cs typeface="+mj-cs"/>
            </a:endParaRPr>
          </a:p>
        </p:txBody>
      </p:sp>
    </p:spTree>
    <p:extLst>
      <p:ext uri="{BB962C8B-B14F-4D97-AF65-F5344CB8AC3E}">
        <p14:creationId xmlns:p14="http://schemas.microsoft.com/office/powerpoint/2010/main" val="3991965074"/>
      </p:ext>
    </p:extLst>
  </p:cSld>
  <p:clrMapOvr>
    <a:masterClrMapping/>
  </p:clrMapOvr>
  <p:transition spd="slow">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12281" y="2239546"/>
            <a:ext cx="10418238" cy="923330"/>
          </a:xfrm>
          <a:prstGeom prst="rect">
            <a:avLst/>
          </a:prstGeom>
          <a:noFill/>
        </p:spPr>
        <p:txBody>
          <a:bodyPr wrap="none" lIns="91440" tIns="45720" rIns="91440" bIns="45720">
            <a:spAutoFit/>
          </a:bodyPr>
          <a:lstStyle/>
          <a:p>
            <a:pPr algn="ctr"/>
            <a:r>
              <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Key elements per transport mode</a:t>
            </a:r>
          </a:p>
        </p:txBody>
      </p:sp>
    </p:spTree>
    <p:extLst>
      <p:ext uri="{BB962C8B-B14F-4D97-AF65-F5344CB8AC3E}">
        <p14:creationId xmlns:p14="http://schemas.microsoft.com/office/powerpoint/2010/main" val="1985362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70248" y="2519465"/>
            <a:ext cx="4544834" cy="769441"/>
          </a:xfrm>
          <a:prstGeom prst="rect">
            <a:avLst/>
          </a:prstGeom>
          <a:noFill/>
        </p:spPr>
        <p:txBody>
          <a:bodyPr wrap="none" lIns="91440" tIns="45720" rIns="91440" bIns="45720">
            <a:spAutoFit/>
          </a:bodyPr>
          <a:lstStyle/>
          <a:p>
            <a:pPr algn="ctr"/>
            <a:r>
              <a:rPr lang="en-US" sz="4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Railway transport</a:t>
            </a:r>
          </a:p>
        </p:txBody>
      </p:sp>
    </p:spTree>
    <p:extLst>
      <p:ext uri="{BB962C8B-B14F-4D97-AF65-F5344CB8AC3E}">
        <p14:creationId xmlns:p14="http://schemas.microsoft.com/office/powerpoint/2010/main" val="579657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Railway transport: key provisions </a:t>
            </a:r>
            <a:endParaRPr lang="en-GB" sz="1700" dirty="0">
              <a:solidFill>
                <a:srgbClr val="FFC000"/>
              </a:solidFill>
            </a:endParaRPr>
          </a:p>
        </p:txBody>
      </p:sp>
      <p:sp>
        <p:nvSpPr>
          <p:cNvPr id="4" name="Rectangle 3"/>
          <p:cNvSpPr/>
          <p:nvPr/>
        </p:nvSpPr>
        <p:spPr>
          <a:xfrm>
            <a:off x="496142" y="1506857"/>
            <a:ext cx="10897817" cy="5170646"/>
          </a:xfrm>
          <a:prstGeom prst="rect">
            <a:avLst/>
          </a:prstGeom>
        </p:spPr>
        <p:txBody>
          <a:bodyPr wrap="square">
            <a:spAutoFit/>
          </a:bodyPr>
          <a:lstStyle/>
          <a:p>
            <a:pPr marL="742950" lvl="3" indent="-285750">
              <a:spcBef>
                <a:spcPts val="600"/>
              </a:spcBef>
              <a:buClr>
                <a:srgbClr val="FFC000"/>
              </a:buClr>
              <a:buFont typeface="Arial" panose="020B0604020202020204" pitchFamily="34" charset="0"/>
              <a:buChar char="•"/>
            </a:pPr>
            <a:r>
              <a:rPr lang="en-US" dirty="0"/>
              <a:t>High-quality infrastructure standards, notably electrification of entire network &amp; 22.5 t axle load and 740 m train length on entire freight network </a:t>
            </a:r>
          </a:p>
          <a:p>
            <a:pPr marL="742950" lvl="3" indent="-285750">
              <a:spcBef>
                <a:spcPts val="600"/>
              </a:spcBef>
              <a:buClr>
                <a:srgbClr val="FFC000"/>
              </a:buClr>
              <a:buFont typeface="Arial" panose="020B0604020202020204" pitchFamily="34" charset="0"/>
              <a:buChar char="•"/>
            </a:pPr>
            <a:r>
              <a:rPr lang="en-US" dirty="0"/>
              <a:t>Passenger railway lines on the core and extended core network shall allow trains to travel at 160 km/h or faster by 2040</a:t>
            </a:r>
          </a:p>
          <a:p>
            <a:pPr marL="742950" lvl="3" indent="-285750">
              <a:spcBef>
                <a:spcPts val="600"/>
              </a:spcBef>
              <a:buClr>
                <a:srgbClr val="FFC000"/>
              </a:buClr>
              <a:buFont typeface="Arial" panose="020B0604020202020204" pitchFamily="34" charset="0"/>
              <a:buChar char="•"/>
            </a:pPr>
            <a:r>
              <a:rPr lang="en-US" dirty="0"/>
              <a:t>Freight lines on the core and extended core network shall allow trains to travel at 100 km/h by 2030 / 2040 respectively </a:t>
            </a:r>
          </a:p>
          <a:p>
            <a:pPr marL="742950" lvl="3" indent="-285750">
              <a:spcBef>
                <a:spcPts val="600"/>
              </a:spcBef>
              <a:buClr>
                <a:srgbClr val="FFC000"/>
              </a:buClr>
              <a:buFont typeface="Arial" panose="020B0604020202020204" pitchFamily="34" charset="0"/>
              <a:buChar char="•"/>
            </a:pPr>
            <a:r>
              <a:rPr lang="en-IE" dirty="0"/>
              <a:t>Facilitation of the carriage of semitrailers on rail to promote intermodal transport along main lines of the European Transport Corridors </a:t>
            </a:r>
            <a:endParaRPr lang="en-GB" dirty="0"/>
          </a:p>
          <a:p>
            <a:pPr marL="742950" lvl="3" indent="-285750">
              <a:spcBef>
                <a:spcPts val="600"/>
              </a:spcBef>
              <a:buClr>
                <a:srgbClr val="FFC000"/>
              </a:buClr>
              <a:buFont typeface="Arial" panose="020B0604020202020204" pitchFamily="34" charset="0"/>
              <a:buChar char="•"/>
            </a:pPr>
            <a:r>
              <a:rPr lang="en-GB" dirty="0"/>
              <a:t>Firm push for ERTMS deployment: </a:t>
            </a:r>
          </a:p>
          <a:p>
            <a:pPr marL="1200150" lvl="4" indent="-285750">
              <a:spcBef>
                <a:spcPts val="600"/>
              </a:spcBef>
              <a:buClr>
                <a:srgbClr val="FFC000"/>
              </a:buClr>
              <a:buFont typeface="Arial" panose="020B0604020202020204" pitchFamily="34" charset="0"/>
              <a:buChar char="•"/>
            </a:pPr>
            <a:r>
              <a:rPr lang="en-US" dirty="0">
                <a:solidFill>
                  <a:srgbClr val="404040"/>
                </a:solidFill>
                <a:effectLst/>
              </a:rPr>
              <a:t>ERTMS roll-out on the entire TEN-T network as the single European signaling system in Europe to make rail safer and more efficient. </a:t>
            </a:r>
          </a:p>
          <a:p>
            <a:pPr marL="1200150" lvl="4" indent="-285750">
              <a:spcBef>
                <a:spcPts val="600"/>
              </a:spcBef>
              <a:buClr>
                <a:srgbClr val="FFC000"/>
              </a:buClr>
              <a:buFont typeface="Arial" panose="020B0604020202020204" pitchFamily="34" charset="0"/>
              <a:buChar char="•"/>
            </a:pPr>
            <a:r>
              <a:rPr lang="en-US" dirty="0">
                <a:solidFill>
                  <a:srgbClr val="404040"/>
                </a:solidFill>
                <a:effectLst/>
              </a:rPr>
              <a:t>National legacy ‘class B’ systems must be decommissioned progressively -&gt; incentivize European industry to invest in ERTMS</a:t>
            </a:r>
          </a:p>
          <a:p>
            <a:pPr marL="742950" lvl="3" indent="-285750">
              <a:spcBef>
                <a:spcPts val="600"/>
              </a:spcBef>
              <a:buClr>
                <a:srgbClr val="FFC000"/>
              </a:buClr>
              <a:buFont typeface="Arial" panose="020B0604020202020204" pitchFamily="34" charset="0"/>
              <a:buChar char="•"/>
            </a:pPr>
            <a:r>
              <a:rPr lang="en-GB" dirty="0"/>
              <a:t>Operational priorities for rail freight services: </a:t>
            </a:r>
            <a:r>
              <a:rPr lang="en-US" dirty="0"/>
              <a:t>limited</a:t>
            </a:r>
            <a:r>
              <a:rPr lang="fr-BE" dirty="0"/>
              <a:t> </a:t>
            </a:r>
            <a:r>
              <a:rPr lang="en-GB" dirty="0"/>
              <a:t>dwelling time at border crossings; punctuality at scheduled time; freight slot allocation for 740 m freight trains </a:t>
            </a:r>
          </a:p>
          <a:p>
            <a:pPr marL="742950" lvl="3" indent="-285750">
              <a:spcBef>
                <a:spcPts val="600"/>
              </a:spcBef>
              <a:buClr>
                <a:srgbClr val="FFC000"/>
              </a:buClr>
              <a:buFont typeface="Arial" panose="020B0604020202020204" pitchFamily="34" charset="0"/>
              <a:buChar char="•"/>
            </a:pPr>
            <a:r>
              <a:rPr lang="en-GB" dirty="0"/>
              <a:t>Last mile connectivity: electrification, axle load and 740 m requirements on last mile! </a:t>
            </a:r>
          </a:p>
        </p:txBody>
      </p:sp>
    </p:spTree>
    <p:extLst>
      <p:ext uri="{BB962C8B-B14F-4D97-AF65-F5344CB8AC3E}">
        <p14:creationId xmlns:p14="http://schemas.microsoft.com/office/powerpoint/2010/main" val="1631293137"/>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6AEB5F1E52224DBB35F543DD600F71" ma:contentTypeVersion="17" ma:contentTypeDescription="Create a new document." ma:contentTypeScope="" ma:versionID="3c0a991ffa77f168b516ff61f7216476">
  <xsd:schema xmlns:xsd="http://www.w3.org/2001/XMLSchema" xmlns:xs="http://www.w3.org/2001/XMLSchema" xmlns:p="http://schemas.microsoft.com/office/2006/metadata/properties" xmlns:ns2="fb85d815-e347-4018-963c-05ed261b1a17" xmlns:ns3="e6b88493-a865-49b9-b502-6098bd4e94c2" targetNamespace="http://schemas.microsoft.com/office/2006/metadata/properties" ma:root="true" ma:fieldsID="d9a06221f061b7da783773a35e927dd7" ns2:_="" ns3:_="">
    <xsd:import namespace="fb85d815-e347-4018-963c-05ed261b1a17"/>
    <xsd:import namespace="e6b88493-a865-49b9-b502-6098bd4e94c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85d815-e347-4018-963c-05ed261b1a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be9657bc-322d-432e-b9f5-20aab76456a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6b88493-a865-49b9-b502-6098bd4e94c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4c7d1092-8c76-4edd-8d6c-49f990aea377}" ma:internalName="TaxCatchAll" ma:showField="CatchAllData" ma:web="e6b88493-a865-49b9-b502-6098bd4e94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6b88493-a865-49b9-b502-6098bd4e94c2" xsi:nil="true"/>
    <lcf76f155ced4ddcb4097134ff3c332f xmlns="fb85d815-e347-4018-963c-05ed261b1a1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595A56D-FCED-40A5-A2E6-CFEBA4C045E7}"/>
</file>

<file path=customXml/itemProps2.xml><?xml version="1.0" encoding="utf-8"?>
<ds:datastoreItem xmlns:ds="http://schemas.openxmlformats.org/officeDocument/2006/customXml" ds:itemID="{1AA754FA-47E8-4E5F-8770-11E03974A6ED}"/>
</file>

<file path=customXml/itemProps3.xml><?xml version="1.0" encoding="utf-8"?>
<ds:datastoreItem xmlns:ds="http://schemas.openxmlformats.org/officeDocument/2006/customXml" ds:itemID="{37A98E9A-23FD-4848-B8E5-E320FAB82F02}"/>
</file>

<file path=docProps/app.xml><?xml version="1.0" encoding="utf-8"?>
<Properties xmlns="http://schemas.openxmlformats.org/officeDocument/2006/extended-properties" xmlns:vt="http://schemas.openxmlformats.org/officeDocument/2006/docPropsVTypes">
  <Template/>
  <TotalTime>4444</TotalTime>
  <Words>2064</Words>
  <Application>Microsoft Office PowerPoint</Application>
  <PresentationFormat>Widescreen</PresentationFormat>
  <Paragraphs>173</Paragraphs>
  <Slides>26</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Courier New</vt:lpstr>
      <vt:lpstr>PFSquareSansPro-Bold</vt:lpstr>
      <vt:lpstr>PFSquareSansPro-Regular</vt:lpstr>
      <vt:lpstr>Verdana</vt:lpstr>
      <vt:lpstr>Wingdings</vt:lpstr>
      <vt:lpstr>Office Theme</vt:lpstr>
      <vt:lpstr>TCT Workshop on Revised TEN-T Regulation           03/12/2024</vt:lpstr>
      <vt:lpstr>Political context </vt:lpstr>
      <vt:lpstr>What is the new TEN-T aiming at? </vt:lpstr>
      <vt:lpstr>Objectives of TEN-T</vt:lpstr>
      <vt:lpstr>Key features of the new TEN-T </vt:lpstr>
      <vt:lpstr>PowerPoint Presentation</vt:lpstr>
      <vt:lpstr>PowerPoint Presentation</vt:lpstr>
      <vt:lpstr>PowerPoint Presentation</vt:lpstr>
      <vt:lpstr>Railway transport: key provisions </vt:lpstr>
      <vt:lpstr>PowerPoint Presentation</vt:lpstr>
      <vt:lpstr>Inland waterway transport: key provisions </vt:lpstr>
      <vt:lpstr>PowerPoint Presentation</vt:lpstr>
      <vt:lpstr>Maritime transport: key provisions</vt:lpstr>
      <vt:lpstr>PowerPoint Presentation</vt:lpstr>
      <vt:lpstr>Road transport: key provisions </vt:lpstr>
      <vt:lpstr>PowerPoint Presentation</vt:lpstr>
      <vt:lpstr>Air transport: key provisions </vt:lpstr>
      <vt:lpstr>PowerPoint Presentation</vt:lpstr>
      <vt:lpstr>    Multimodal freight terminals: key provisions   </vt:lpstr>
      <vt:lpstr>PowerPoint Presentation</vt:lpstr>
      <vt:lpstr>Urban nodes: key provisions </vt:lpstr>
      <vt:lpstr>PowerPoint Presentation</vt:lpstr>
      <vt:lpstr>Reinforced TEN-T governance and  role of European Coordinators </vt:lpstr>
      <vt:lpstr>PowerPoint Presentation</vt:lpstr>
      <vt:lpstr>Horizontal Provisions for a  resource-efficient and resilient network</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Explanatory meeting  on Chapter xx</dc:title>
  <dc:creator>HAKANEN Emilia (NEAR)</dc:creator>
  <cp:lastModifiedBy>ZEITLER Martin (MOVE)</cp:lastModifiedBy>
  <cp:revision>213</cp:revision>
  <dcterms:created xsi:type="dcterms:W3CDTF">2022-09-12T13:58:01Z</dcterms:created>
  <dcterms:modified xsi:type="dcterms:W3CDTF">2024-12-02T13:37:12Z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2023-03-07T13:23:52Z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de3a4062-61be-435a-b2c9-436cf629b9df</vt:lpwstr>
  </property>
  <property fmtid="{D5CDD505-2E9C-101B-9397-08002B2CF9AE}" pid="8" name="MSIP_Label_6bd9ddd1-4d20-43f6-abfa-fc3c07406f94_ContentBits">
    <vt:lpwstr>0</vt:lpwstr>
  </property>
  <property fmtid="{D5CDD505-2E9C-101B-9397-08002B2CF9AE}" pid="9" name="ContentTypeId">
    <vt:lpwstr>0x010100D46AEB5F1E52224DBB35F543DD600F71</vt:lpwstr>
  </property>
</Properties>
</file>