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4"/>
  </p:sldMasterIdLst>
  <p:notesMasterIdLst>
    <p:notesMasterId r:id="rId15"/>
  </p:notesMasterIdLst>
  <p:sldIdLst>
    <p:sldId id="363" r:id="rId5"/>
    <p:sldId id="381" r:id="rId6"/>
    <p:sldId id="365" r:id="rId7"/>
    <p:sldId id="368" r:id="rId8"/>
    <p:sldId id="373" r:id="rId9"/>
    <p:sldId id="369" r:id="rId10"/>
    <p:sldId id="371" r:id="rId11"/>
    <p:sldId id="376" r:id="rId12"/>
    <p:sldId id="377" r:id="rId13"/>
    <p:sldId id="375" r:id="rId14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40308B9-4C99-B3D4-1397-23F2BE6671D5}" name="Dusan Savkovic" initials="DS" userId="S::Dusan.Savkovic@mottmac.com::2f35de9c-148b-4f3f-a2e6-8c115ed543d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2B54"/>
    <a:srgbClr val="2FB18F"/>
    <a:srgbClr val="612141"/>
    <a:srgbClr val="CFEBF5"/>
    <a:srgbClr val="E8ECE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34"/>
    <p:restoredTop sz="92446"/>
  </p:normalViewPr>
  <p:slideViewPr>
    <p:cSldViewPr snapToGrid="0">
      <p:cViewPr varScale="1">
        <p:scale>
          <a:sx n="146" d="100"/>
          <a:sy n="146" d="100"/>
        </p:scale>
        <p:origin x="397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usan Savkovic" userId="2f35de9c-148b-4f3f-a2e6-8c115ed543d1" providerId="ADAL" clId="{CEC565EC-8479-40EF-8B47-639327A5810A}"/>
    <pc:docChg chg="mod modSld modMainMaster">
      <pc:chgData name="Dusan Savkovic" userId="2f35de9c-148b-4f3f-a2e6-8c115ed543d1" providerId="ADAL" clId="{CEC565EC-8479-40EF-8B47-639327A5810A}" dt="2024-04-17T07:48:42.274" v="24" actId="14100"/>
      <pc:docMkLst>
        <pc:docMk/>
      </pc:docMkLst>
      <pc:sldChg chg="modSp mod">
        <pc:chgData name="Dusan Savkovic" userId="2f35de9c-148b-4f3f-a2e6-8c115ed543d1" providerId="ADAL" clId="{CEC565EC-8479-40EF-8B47-639327A5810A}" dt="2024-04-17T07:48:42.274" v="24" actId="14100"/>
        <pc:sldMkLst>
          <pc:docMk/>
          <pc:sldMk cId="2912925462" sldId="363"/>
        </pc:sldMkLst>
        <pc:spChg chg="mod">
          <ac:chgData name="Dusan Savkovic" userId="2f35de9c-148b-4f3f-a2e6-8c115ed543d1" providerId="ADAL" clId="{CEC565EC-8479-40EF-8B47-639327A5810A}" dt="2024-04-17T07:48:42.274" v="24" actId="14100"/>
          <ac:spMkLst>
            <pc:docMk/>
            <pc:sldMk cId="2912925462" sldId="363"/>
            <ac:spMk id="7" creationId="{8209B663-248E-E79F-5D73-7EE45B9B1BBA}"/>
          </ac:spMkLst>
        </pc:spChg>
      </pc:sldChg>
      <pc:sldMasterChg chg="delSp modSp mod">
        <pc:chgData name="Dusan Savkovic" userId="2f35de9c-148b-4f3f-a2e6-8c115ed543d1" providerId="ADAL" clId="{CEC565EC-8479-40EF-8B47-639327A5810A}" dt="2024-04-17T07:47:48.609" v="2" actId="33475"/>
        <pc:sldMasterMkLst>
          <pc:docMk/>
          <pc:sldMasterMk cId="1898593112" sldId="2147483666"/>
        </pc:sldMasterMkLst>
        <pc:spChg chg="add del mod">
          <ac:chgData name="Dusan Savkovic" userId="2f35de9c-148b-4f3f-a2e6-8c115ed543d1" providerId="ADAL" clId="{CEC565EC-8479-40EF-8B47-639327A5810A}" dt="2024-04-17T07:47:48.609" v="2" actId="33475"/>
          <ac:spMkLst>
            <pc:docMk/>
            <pc:sldMasterMk cId="1898593112" sldId="2147483666"/>
            <ac:spMk id="10" creationId="{30B14099-2E7D-4D52-2733-E6DC34030464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61066-7838-B249-9DF3-7C118D5E54DD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7734F-D5FB-3640-A915-042EEB6FB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767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7734F-D5FB-3640-A915-042EEB6FB66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462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1488"/>
            <a:ext cx="10363200" cy="1468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8BE6-4AD5-6C4C-A795-244C34C259F5}" type="datetime3">
              <a:rPr lang="en-GB" smtClean="0"/>
              <a:t>17 April, 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capture planning and value proposition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1E41-CE52-424B-851C-1678268C4F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48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ocus B">
    <p:bg>
      <p:bgPr>
        <a:solidFill>
          <a:srgbClr val="1C2B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fld id="{59EDCC4F-61B3-445B-AC6F-14CA4635A88D}" type="slidenum">
              <a:rPr lang="da-DK" smtClean="0"/>
              <a:pPr/>
              <a:t>‹#›</a:t>
            </a:fld>
            <a:endParaRPr lang="da-DK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341968" y="2967131"/>
            <a:ext cx="7508064" cy="901636"/>
          </a:xfrm>
        </p:spPr>
        <p:txBody>
          <a:bodyPr anchor="ctr" anchorCtr="0"/>
          <a:lstStyle>
            <a:lvl1pPr algn="ctr">
              <a:defRPr sz="4267" baseline="0">
                <a:solidFill>
                  <a:srgbClr val="FFFFFF"/>
                </a:solidFill>
              </a:defRPr>
            </a:lvl1pPr>
          </a:lstStyle>
          <a:p>
            <a:r>
              <a:rPr lang="da-DK"/>
              <a:t>Click to edit Master title style</a:t>
            </a: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956600" y="6070864"/>
            <a:ext cx="2610937" cy="89099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fld id="{44CE2583-B41C-6E4C-8EC9-9F5C393E7BB0}" type="datetime3">
              <a:rPr lang="en-GB" smtClean="0"/>
              <a:t>17 April, 2024</a:t>
            </a:fld>
            <a:endParaRPr lang="da-DK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56600" y="6195295"/>
            <a:ext cx="2610937" cy="91784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r>
              <a:rPr lang="en-GB"/>
              <a:t>capture planning and value proposition</a:t>
            </a:r>
            <a:endParaRPr lang="da-DK"/>
          </a:p>
        </p:txBody>
      </p:sp>
      <p:pic>
        <p:nvPicPr>
          <p:cNvPr id="7" name="Picture 6" descr="A blue flag with yellow stars&#10;&#10;Description automatically generated">
            <a:extLst>
              <a:ext uri="{FF2B5EF4-FFF2-40B4-BE49-F238E27FC236}">
                <a16:creationId xmlns:a16="http://schemas.microsoft.com/office/drawing/2014/main" id="{012D0794-74A3-5411-D26E-ADE44CD864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8658" y="93262"/>
            <a:ext cx="1247607" cy="1264776"/>
          </a:xfrm>
          <a:prstGeom prst="rect">
            <a:avLst/>
          </a:prstGeom>
        </p:spPr>
      </p:pic>
      <p:pic>
        <p:nvPicPr>
          <p:cNvPr id="2" name="Picture 1" descr="A white sign with black text&#10;&#10;Description automatically generated">
            <a:extLst>
              <a:ext uri="{FF2B5EF4-FFF2-40B4-BE49-F238E27FC236}">
                <a16:creationId xmlns:a16="http://schemas.microsoft.com/office/drawing/2014/main" id="{27650E1F-4062-AEB8-C5A0-F77544E19C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" t="9161" r="4556" b="6584"/>
          <a:stretch/>
        </p:blipFill>
        <p:spPr>
          <a:xfrm>
            <a:off x="10102535" y="5789067"/>
            <a:ext cx="1959852" cy="90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51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cus B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fld id="{59EDCC4F-61B3-445B-AC6F-14CA4635A88D}" type="slidenum">
              <a:rPr lang="da-DK" smtClean="0"/>
              <a:pPr/>
              <a:t>‹#›</a:t>
            </a:fld>
            <a:endParaRPr lang="da-DK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956600" y="6070864"/>
            <a:ext cx="2610937" cy="89099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fld id="{38A6AA29-2F3F-2844-A32E-99D7CBEC498C}" type="datetime3">
              <a:rPr lang="en-GB" smtClean="0"/>
              <a:t>17 April, 2024</a:t>
            </a:fld>
            <a:endParaRPr lang="da-DK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56600" y="6195295"/>
            <a:ext cx="2610937" cy="91784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r>
              <a:rPr lang="en-GB"/>
              <a:t>capture planning and value proposition</a:t>
            </a:r>
            <a:endParaRPr lang="da-DK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C2312F-46B0-F5C8-BB20-5FD4F761A6EC}"/>
              </a:ext>
            </a:extLst>
          </p:cNvPr>
          <p:cNvSpPr/>
          <p:nvPr userDrawn="1"/>
        </p:nvSpPr>
        <p:spPr>
          <a:xfrm>
            <a:off x="782124" y="1040441"/>
            <a:ext cx="1580074" cy="89099"/>
          </a:xfrm>
          <a:prstGeom prst="rect">
            <a:avLst/>
          </a:prstGeom>
          <a:solidFill>
            <a:srgbClr val="1C2B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BDDD979-2BF4-0F63-D081-45E504BEB158}"/>
              </a:ext>
            </a:extLst>
          </p:cNvPr>
          <p:cNvSpPr/>
          <p:nvPr userDrawn="1"/>
        </p:nvSpPr>
        <p:spPr>
          <a:xfrm>
            <a:off x="782124" y="312306"/>
            <a:ext cx="1580074" cy="89099"/>
          </a:xfrm>
          <a:prstGeom prst="rect">
            <a:avLst/>
          </a:prstGeom>
          <a:solidFill>
            <a:srgbClr val="1C2B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blue flag with yellow stars&#10;&#10;Description automatically generated">
            <a:extLst>
              <a:ext uri="{FF2B5EF4-FFF2-40B4-BE49-F238E27FC236}">
                <a16:creationId xmlns:a16="http://schemas.microsoft.com/office/drawing/2014/main" id="{716B59A1-A769-F0C0-B3EA-9A2836D9EB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8658" y="93262"/>
            <a:ext cx="1247607" cy="1264776"/>
          </a:xfrm>
          <a:prstGeom prst="rect">
            <a:avLst/>
          </a:prstGeom>
        </p:spPr>
      </p:pic>
      <p:pic>
        <p:nvPicPr>
          <p:cNvPr id="5" name="Picture 4" descr="A white sign with black text&#10;&#10;Description automatically generated">
            <a:extLst>
              <a:ext uri="{FF2B5EF4-FFF2-40B4-BE49-F238E27FC236}">
                <a16:creationId xmlns:a16="http://schemas.microsoft.com/office/drawing/2014/main" id="{6E45E01C-83D0-967A-FDE6-C19EA1B17F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" t="9161" r="4556" b="6584"/>
          <a:stretch/>
        </p:blipFill>
        <p:spPr>
          <a:xfrm>
            <a:off x="10102535" y="5789067"/>
            <a:ext cx="1959852" cy="90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38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559762" y="818005"/>
            <a:ext cx="11072484" cy="901636"/>
          </a:xfrm>
          <a:prstGeom prst="rect">
            <a:avLst/>
          </a:prstGeom>
          <a:noFill/>
          <a:effectLst/>
        </p:spPr>
        <p:txBody>
          <a:bodyPr vert="horz" wrap="square" lIns="0" tIns="0" rIns="0" bIns="3600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59762" y="1924651"/>
            <a:ext cx="11072484" cy="384163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956601" y="6070866"/>
            <a:ext cx="2610937" cy="89099"/>
          </a:xfrm>
          <a:prstGeom prst="rect">
            <a:avLst/>
          </a:prstGeom>
        </p:spPr>
        <p:txBody>
          <a:bodyPr vert="horz" wrap="square" lIns="0" tIns="0" rIns="0" bIns="0" rtlCol="0" anchor="ctr" anchorCtr="0"/>
          <a:lstStyle>
            <a:lvl1pPr algn="l">
              <a:lnSpc>
                <a:spcPts val="450"/>
              </a:lnSpc>
              <a:defRPr sz="450" b="0" cap="all" baseline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F5817B79-150B-9C46-8F62-D6F3EB55BEAC}" type="datetime3">
              <a:rPr lang="en-GB" smtClean="0"/>
              <a:t>17 April, 2024</a:t>
            </a:fld>
            <a:endParaRPr lang="en-GB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956601" y="6195295"/>
            <a:ext cx="2610937" cy="91784"/>
          </a:xfrm>
          <a:prstGeom prst="rect">
            <a:avLst/>
          </a:prstGeom>
        </p:spPr>
        <p:txBody>
          <a:bodyPr vert="horz" wrap="square" lIns="0" tIns="0" rIns="0" bIns="0" rtlCol="0" anchor="ctr" anchorCtr="0"/>
          <a:lstStyle>
            <a:lvl1pPr algn="l">
              <a:lnSpc>
                <a:spcPts val="450"/>
              </a:lnSpc>
              <a:defRPr sz="450" b="0" cap="all" baseline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GB"/>
              <a:t>capture planning and value proposition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237704" y="5963938"/>
            <a:ext cx="544421" cy="506084"/>
          </a:xfrm>
          <a:prstGeom prst="rect">
            <a:avLst/>
          </a:prstGeom>
        </p:spPr>
        <p:txBody>
          <a:bodyPr vert="horz" wrap="square" lIns="0" tIns="0" rIns="0" bIns="0" rtlCol="0" anchor="ctr" anchorCtr="0"/>
          <a:lstStyle>
            <a:lvl1pPr algn="r">
              <a:lnSpc>
                <a:spcPts val="450"/>
              </a:lnSpc>
              <a:defRPr sz="788" b="0" cap="all" baseline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93371E41-CE52-424B-851C-1678268C4FD0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858801" y="6029545"/>
            <a:ext cx="0" cy="295441"/>
          </a:xfrm>
          <a:prstGeom prst="line">
            <a:avLst/>
          </a:prstGeom>
          <a:ln w="3175">
            <a:solidFill>
              <a:schemeClr val="tx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blue flag with yellow stars&#10;&#10;Description automatically generated">
            <a:extLst>
              <a:ext uri="{FF2B5EF4-FFF2-40B4-BE49-F238E27FC236}">
                <a16:creationId xmlns:a16="http://schemas.microsoft.com/office/drawing/2014/main" id="{16F61809-9A25-CD8E-40FB-D880F94194F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8658" y="93262"/>
            <a:ext cx="1247607" cy="1264776"/>
          </a:xfrm>
          <a:prstGeom prst="rect">
            <a:avLst/>
          </a:prstGeom>
        </p:spPr>
      </p:pic>
      <p:pic>
        <p:nvPicPr>
          <p:cNvPr id="7" name="Picture 6" descr="A white sign with black text&#10;&#10;Description automatically generated">
            <a:extLst>
              <a:ext uri="{FF2B5EF4-FFF2-40B4-BE49-F238E27FC236}">
                <a16:creationId xmlns:a16="http://schemas.microsoft.com/office/drawing/2014/main" id="{A9698B1B-A4B2-C23D-BD82-911E83D852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" t="9161" r="4556" b="6584"/>
          <a:stretch/>
        </p:blipFill>
        <p:spPr>
          <a:xfrm>
            <a:off x="10102535" y="5789067"/>
            <a:ext cx="1959852" cy="90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593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685800" rtl="0" eaLnBrk="1" latinLnBrk="0" hangingPunct="1">
        <a:lnSpc>
          <a:spcPts val="1950"/>
        </a:lnSpc>
        <a:spcBef>
          <a:spcPct val="0"/>
        </a:spcBef>
        <a:buNone/>
        <a:defRPr sz="1800" b="0" kern="1200" cap="none" baseline="0">
          <a:solidFill>
            <a:schemeClr val="accent3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204788" indent="-204788" algn="l" defTabSz="685800" rtl="0" eaLnBrk="1" latinLnBrk="0" hangingPunct="1">
        <a:spcBef>
          <a:spcPts val="0"/>
        </a:spcBef>
        <a:spcAft>
          <a:spcPts val="450"/>
        </a:spcAft>
        <a:buClr>
          <a:schemeClr val="accent3"/>
        </a:buClr>
        <a:buFont typeface="Verdana" pitchFamily="34" charset="0"/>
        <a:buChar char="›"/>
        <a:defRPr sz="1200" b="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466725" indent="-196454" algn="l" defTabSz="685800" rtl="0" eaLnBrk="1" latinLnBrk="0" hangingPunct="1">
        <a:spcBef>
          <a:spcPts val="0"/>
        </a:spcBef>
        <a:spcAft>
          <a:spcPts val="450"/>
        </a:spcAft>
        <a:buClr>
          <a:schemeClr val="accent3"/>
        </a:buClr>
        <a:buFont typeface="Verdana" pitchFamily="34" charset="0"/>
        <a:buChar char="›"/>
        <a:defRPr sz="1050" b="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736997" indent="-197644" algn="l" defTabSz="685800" rtl="0" eaLnBrk="1" latinLnBrk="0" hangingPunct="1">
        <a:spcBef>
          <a:spcPts val="0"/>
        </a:spcBef>
        <a:spcAft>
          <a:spcPts val="450"/>
        </a:spcAft>
        <a:buClr>
          <a:schemeClr val="accent3"/>
        </a:buClr>
        <a:buFont typeface="Verdana" pitchFamily="34" charset="0"/>
        <a:buChar char="›"/>
        <a:defRPr sz="900" b="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940594" indent="-130969" algn="l" defTabSz="685800" rtl="0" eaLnBrk="1" latinLnBrk="0" hangingPunct="1">
        <a:spcBef>
          <a:spcPts val="0"/>
        </a:spcBef>
        <a:spcAft>
          <a:spcPts val="450"/>
        </a:spcAft>
        <a:buClr>
          <a:schemeClr val="accent3"/>
        </a:buClr>
        <a:buFont typeface="Verdana" pitchFamily="34" charset="0"/>
        <a:buChar char="›"/>
        <a:defRPr sz="825" b="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1210866" indent="-130969" algn="l" defTabSz="685800" rtl="0" eaLnBrk="1" latinLnBrk="0" hangingPunct="1">
        <a:spcBef>
          <a:spcPts val="0"/>
        </a:spcBef>
        <a:spcAft>
          <a:spcPts val="450"/>
        </a:spcAft>
        <a:buClr>
          <a:schemeClr val="accent3"/>
        </a:buClr>
        <a:buFont typeface="Verdana" pitchFamily="34" charset="0"/>
        <a:buChar char="›"/>
        <a:defRPr sz="825" b="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209B663-248E-E79F-5D73-7EE45B9B1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8183" y="1989439"/>
            <a:ext cx="9192767" cy="261521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Technical Assistance to Connectivity in the Western Balkans - 2 </a:t>
            </a:r>
            <a:b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(CONNECTA 2)</a:t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Brief presentation </a:t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lang="en-GB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Transport Facilitation Technical Committee meeting</a:t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18.04.2024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9FE1EF-555D-062A-CA68-81DD0A11C46F}"/>
              </a:ext>
            </a:extLst>
          </p:cNvPr>
          <p:cNvSpPr txBox="1"/>
          <p:nvPr/>
        </p:nvSpPr>
        <p:spPr>
          <a:xfrm>
            <a:off x="833164" y="6070058"/>
            <a:ext cx="29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CONNECTA 2 Brief Presentation</a:t>
            </a:r>
          </a:p>
        </p:txBody>
      </p:sp>
    </p:spTree>
    <p:extLst>
      <p:ext uri="{BB962C8B-B14F-4D97-AF65-F5344CB8AC3E}">
        <p14:creationId xmlns:p14="http://schemas.microsoft.com/office/powerpoint/2010/main" val="291292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23AAFE-CFD6-C4C1-156A-2E9E490DEA3E}"/>
              </a:ext>
            </a:extLst>
          </p:cNvPr>
          <p:cNvSpPr txBox="1"/>
          <p:nvPr/>
        </p:nvSpPr>
        <p:spPr>
          <a:xfrm>
            <a:off x="803883" y="483744"/>
            <a:ext cx="931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CONNECTA 2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A88AF0-10BF-161B-3C89-73E91EC46CBE}"/>
              </a:ext>
            </a:extLst>
          </p:cNvPr>
          <p:cNvSpPr txBox="1"/>
          <p:nvPr/>
        </p:nvSpPr>
        <p:spPr>
          <a:xfrm>
            <a:off x="984925" y="6029544"/>
            <a:ext cx="29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CONNECTA 2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4A55EBB-DE51-CB91-C587-26E77C2D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00565" y="5972929"/>
            <a:ext cx="621097" cy="440478"/>
          </a:xfrm>
        </p:spPr>
        <p:txBody>
          <a:bodyPr/>
          <a:lstStyle/>
          <a:p>
            <a:r>
              <a:rPr lang="da-DK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F01C05-7B7D-DB74-207E-E32BDE68730F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C93095C-D966-292E-1BED-9BF8AA1B31EF}"/>
              </a:ext>
            </a:extLst>
          </p:cNvPr>
          <p:cNvSpPr txBox="1"/>
          <p:nvPr/>
        </p:nvSpPr>
        <p:spPr>
          <a:xfrm>
            <a:off x="3873851" y="2818250"/>
            <a:ext cx="4256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THANK YOU FOR LISTENING</a:t>
            </a:r>
          </a:p>
        </p:txBody>
      </p:sp>
    </p:spTree>
    <p:extLst>
      <p:ext uri="{BB962C8B-B14F-4D97-AF65-F5344CB8AC3E}">
        <p14:creationId xmlns:p14="http://schemas.microsoft.com/office/powerpoint/2010/main" val="72734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>
            <a:extLst>
              <a:ext uri="{FF2B5EF4-FFF2-40B4-BE49-F238E27FC236}">
                <a16:creationId xmlns:a16="http://schemas.microsoft.com/office/drawing/2014/main" id="{467451EF-F39B-45DC-DFF3-0C300A40D7F2}"/>
              </a:ext>
            </a:extLst>
          </p:cNvPr>
          <p:cNvSpPr txBox="1">
            <a:spLocks/>
          </p:cNvSpPr>
          <p:nvPr/>
        </p:nvSpPr>
        <p:spPr>
          <a:xfrm>
            <a:off x="-107353" y="2217331"/>
            <a:ext cx="3629873" cy="2191110"/>
          </a:xfrm>
          <a:prstGeom prst="rect">
            <a:avLst/>
          </a:prstGeom>
          <a:noFill/>
          <a:effectLst/>
        </p:spPr>
        <p:txBody>
          <a:bodyPr vert="horz" wrap="square" lIns="0" tIns="0" rIns="0" bIns="36000" rtlCol="0" anchor="t" anchorCtr="0">
            <a:noAutofit/>
          </a:bodyPr>
          <a:lstStyle>
            <a:lvl1pPr algn="l" defTabSz="685800" rtl="0" eaLnBrk="1" latinLnBrk="0" hangingPunct="1">
              <a:lnSpc>
                <a:spcPts val="1950"/>
              </a:lnSpc>
              <a:spcBef>
                <a:spcPct val="0"/>
              </a:spcBef>
              <a:buNone/>
              <a:defRPr sz="1800" b="0" kern="1200" cap="none" baseline="0">
                <a:solidFill>
                  <a:schemeClr val="accent3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r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GB" sz="4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Structure &amp; Order</a:t>
            </a:r>
            <a:endParaRPr lang="en-GB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663489E-181E-5035-4E38-1A24173DB38C}"/>
              </a:ext>
            </a:extLst>
          </p:cNvPr>
          <p:cNvSpPr/>
          <p:nvPr/>
        </p:nvSpPr>
        <p:spPr>
          <a:xfrm rot="5400000">
            <a:off x="1832826" y="3421517"/>
            <a:ext cx="3858678" cy="45719"/>
          </a:xfrm>
          <a:prstGeom prst="rect">
            <a:avLst/>
          </a:prstGeom>
          <a:solidFill>
            <a:srgbClr val="1C2B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4DB80C-3035-D69E-5127-FCE835D88012}"/>
              </a:ext>
            </a:extLst>
          </p:cNvPr>
          <p:cNvSpPr txBox="1"/>
          <p:nvPr/>
        </p:nvSpPr>
        <p:spPr>
          <a:xfrm>
            <a:off x="4001812" y="1434174"/>
            <a:ext cx="7588826" cy="393954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spcAft>
                <a:spcPts val="1800"/>
              </a:spcAft>
              <a:buClr>
                <a:srgbClr val="1C2B54"/>
              </a:buClr>
              <a:buFont typeface="+mj-lt"/>
              <a:buAutoNum type="arabicPeriod"/>
            </a:pPr>
            <a:r>
              <a:rPr lang="en-GB" sz="2000" dirty="0">
                <a:latin typeface="Arial"/>
                <a:cs typeface="Arial"/>
              </a:rPr>
              <a:t>Objectives of CONNECTA 2 - </a:t>
            </a:r>
            <a:r>
              <a:rPr lang="en-GB" sz="1400" dirty="0">
                <a:latin typeface="Arial"/>
                <a:cs typeface="Arial"/>
              </a:rPr>
              <a:t>2 pages</a:t>
            </a:r>
          </a:p>
          <a:p>
            <a:pPr marL="342900" indent="-342900">
              <a:spcAft>
                <a:spcPts val="1800"/>
              </a:spcAft>
              <a:buClr>
                <a:srgbClr val="1C2B54"/>
              </a:buClr>
              <a:buFont typeface="+mj-lt"/>
              <a:buAutoNum type="arabicPeriod"/>
            </a:pPr>
            <a:r>
              <a:rPr lang="en-GB" sz="2000" dirty="0">
                <a:latin typeface="Arial"/>
                <a:cs typeface="Arial"/>
              </a:rPr>
              <a:t>Difference from the first CONNECTA and suggested criteria for sub-project eligibility - </a:t>
            </a:r>
            <a:r>
              <a:rPr lang="en-GB" sz="1400" dirty="0">
                <a:latin typeface="Arial"/>
                <a:cs typeface="Arial"/>
              </a:rPr>
              <a:t>1 page</a:t>
            </a:r>
          </a:p>
          <a:p>
            <a:pPr marL="342900" indent="-342900">
              <a:spcAft>
                <a:spcPts val="1800"/>
              </a:spcAft>
              <a:buClr>
                <a:srgbClr val="1C2B54"/>
              </a:buClr>
              <a:buFont typeface="+mj-lt"/>
              <a:buAutoNum type="arabicPeriod"/>
            </a:pPr>
            <a:r>
              <a:rPr lang="en-GB" sz="2000" dirty="0">
                <a:latin typeface="Arial"/>
                <a:cs typeface="Arial"/>
              </a:rPr>
              <a:t>Approach to be followed by contracted consortium -</a:t>
            </a:r>
            <a:r>
              <a:rPr lang="en-GB" sz="2000" b="1" dirty="0">
                <a:latin typeface="Arial"/>
                <a:cs typeface="Arial"/>
              </a:rPr>
              <a:t> </a:t>
            </a:r>
            <a:r>
              <a:rPr lang="en-GB" sz="1400" dirty="0">
                <a:latin typeface="Arial"/>
                <a:cs typeface="Arial"/>
              </a:rPr>
              <a:t>1 page</a:t>
            </a:r>
          </a:p>
          <a:p>
            <a:pPr marL="342900" indent="-342900">
              <a:spcAft>
                <a:spcPts val="1800"/>
              </a:spcAft>
              <a:buClr>
                <a:srgbClr val="1C2B54"/>
              </a:buClr>
              <a:buFont typeface="+mj-lt"/>
              <a:buAutoNum type="arabicPeriod"/>
            </a:pPr>
            <a:r>
              <a:rPr lang="en-GB" sz="2000" dirty="0">
                <a:latin typeface="Arial"/>
                <a:cs typeface="Arial"/>
              </a:rPr>
              <a:t>Organogram - </a:t>
            </a:r>
            <a:r>
              <a:rPr lang="en-GB" sz="1400" dirty="0">
                <a:latin typeface="Arial"/>
                <a:cs typeface="Arial"/>
              </a:rPr>
              <a:t>1 page 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1800"/>
              </a:spcAft>
              <a:buClr>
                <a:srgbClr val="1C2B54"/>
              </a:buClr>
              <a:buFont typeface="+mj-lt"/>
              <a:buAutoNum type="arabicPeriod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Implementation of sub-projects -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 page </a:t>
            </a:r>
          </a:p>
          <a:p>
            <a:pPr marL="342900" indent="-342900">
              <a:spcAft>
                <a:spcPts val="1800"/>
              </a:spcAft>
              <a:buClr>
                <a:srgbClr val="1C2B54"/>
              </a:buClr>
              <a:buFont typeface="+mj-lt"/>
              <a:buAutoNum type="arabicPeriod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Timetable – next milestone -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 page </a:t>
            </a:r>
          </a:p>
          <a:p>
            <a:pPr marL="342900" indent="-342900">
              <a:spcAft>
                <a:spcPts val="1800"/>
              </a:spcAft>
              <a:buClr>
                <a:srgbClr val="1C2B54"/>
              </a:buClr>
              <a:buAutoNum type="arabicPeriod"/>
            </a:pPr>
            <a:r>
              <a:rPr lang="en-GB" sz="2000" dirty="0">
                <a:latin typeface="Arial"/>
                <a:cs typeface="Arial"/>
              </a:rPr>
              <a:t>Inception phase -  list of activities - </a:t>
            </a:r>
            <a:r>
              <a:rPr lang="en-GB" sz="1400" dirty="0">
                <a:latin typeface="Arial"/>
                <a:cs typeface="Arial"/>
              </a:rPr>
              <a:t>1 page 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2D27BF5-B3FE-ABC8-5907-9BAECBE1AB1C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ECBCE9A9-A064-89D6-AFD3-D5F43904FC86}"/>
              </a:ext>
            </a:extLst>
          </p:cNvPr>
          <p:cNvSpPr txBox="1">
            <a:spLocks/>
          </p:cNvSpPr>
          <p:nvPr/>
        </p:nvSpPr>
        <p:spPr>
          <a:xfrm>
            <a:off x="271369" y="5940126"/>
            <a:ext cx="544421" cy="506084"/>
          </a:xfrm>
          <a:prstGeom prst="rect">
            <a:avLst/>
          </a:prstGeom>
        </p:spPr>
        <p:txBody>
          <a:bodyPr vert="horz" wrap="square" lIns="0" tIns="0" rIns="0" bIns="0" rtlCol="0" anchor="ctr" anchorCtr="0"/>
          <a:lstStyle>
            <a:defPPr>
              <a:defRPr lang="da-DK"/>
            </a:defPPr>
            <a:lvl1pPr marL="0" algn="r" defTabSz="914400" rtl="0" eaLnBrk="1" latinLnBrk="0" hangingPunct="1">
              <a:lnSpc>
                <a:spcPts val="450"/>
              </a:lnSpc>
              <a:defRPr sz="788" b="0" kern="1200" cap="all" baseline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23F688-E70D-4878-C373-0D66C9F2BC84}"/>
              </a:ext>
            </a:extLst>
          </p:cNvPr>
          <p:cNvSpPr txBox="1"/>
          <p:nvPr/>
        </p:nvSpPr>
        <p:spPr>
          <a:xfrm>
            <a:off x="858801" y="6054153"/>
            <a:ext cx="2994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CONNECTA 2 </a:t>
            </a:r>
            <a:r>
              <a:rPr lang="en-GB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Brief Presentation Brief Presentation Presentation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15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23AAFE-CFD6-C4C1-156A-2E9E490DEA3E}"/>
              </a:ext>
            </a:extLst>
          </p:cNvPr>
          <p:cNvSpPr txBox="1"/>
          <p:nvPr/>
        </p:nvSpPr>
        <p:spPr>
          <a:xfrm>
            <a:off x="782125" y="471125"/>
            <a:ext cx="10460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1. Objectives of CONNECTA 2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57D50B-A8F8-5847-F05A-A39277EB3C0E}"/>
              </a:ext>
            </a:extLst>
          </p:cNvPr>
          <p:cNvSpPr txBox="1"/>
          <p:nvPr/>
        </p:nvSpPr>
        <p:spPr>
          <a:xfrm>
            <a:off x="676274" y="1922476"/>
            <a:ext cx="11121132" cy="33547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just">
              <a:spcAft>
                <a:spcPts val="18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/>
                <a:cs typeface="Arial"/>
              </a:rPr>
              <a:t>Infrastructure</a:t>
            </a:r>
            <a:r>
              <a:rPr lang="en-GB" dirty="0">
                <a:solidFill>
                  <a:srgbClr val="0070C0"/>
                </a:solidFill>
                <a:latin typeface="Arial"/>
                <a:cs typeface="Arial"/>
              </a:rPr>
              <a:t>: </a:t>
            </a:r>
            <a:r>
              <a:rPr lang="en-GB" dirty="0">
                <a:latin typeface="Arial"/>
                <a:cs typeface="Arial"/>
              </a:rPr>
              <a:t>Assist bringing EIP flagship and other relevant projects in </a:t>
            </a:r>
            <a:r>
              <a:rPr lang="en-GB" b="1" dirty="0">
                <a:solidFill>
                  <a:srgbClr val="0070C0"/>
                </a:solidFill>
                <a:latin typeface="Arial"/>
                <a:cs typeface="Arial"/>
              </a:rPr>
              <a:t>digital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r>
              <a:rPr lang="en-GB" b="1" dirty="0">
                <a:solidFill>
                  <a:srgbClr val="0070C0"/>
                </a:solidFill>
                <a:latin typeface="Arial"/>
                <a:cs typeface="Arial"/>
              </a:rPr>
              <a:t>future,  clean</a:t>
            </a:r>
            <a:r>
              <a:rPr lang="en-GB" b="1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r>
              <a:rPr lang="en-GB" b="1" dirty="0">
                <a:solidFill>
                  <a:srgbClr val="0070C0"/>
                </a:solidFill>
                <a:latin typeface="Arial"/>
                <a:cs typeface="Arial"/>
              </a:rPr>
              <a:t>energy  and sustainable</a:t>
            </a:r>
            <a:r>
              <a:rPr lang="en-GB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GB" b="1" dirty="0">
                <a:solidFill>
                  <a:srgbClr val="0070C0"/>
                </a:solidFill>
                <a:latin typeface="Arial"/>
                <a:cs typeface="Arial"/>
              </a:rPr>
              <a:t>transport </a:t>
            </a:r>
            <a:r>
              <a:rPr lang="en-GB" dirty="0">
                <a:latin typeface="Arial"/>
                <a:cs typeface="Arial"/>
              </a:rPr>
              <a:t>to maturity</a:t>
            </a:r>
            <a:r>
              <a:rPr lang="en-GB" dirty="0">
                <a:solidFill>
                  <a:srgbClr val="0070C0"/>
                </a:solidFill>
                <a:latin typeface="Arial"/>
                <a:cs typeface="Arial"/>
              </a:rPr>
              <a:t>.</a:t>
            </a:r>
            <a:r>
              <a:rPr lang="en-GB" dirty="0">
                <a:latin typeface="Arial"/>
                <a:cs typeface="Arial"/>
              </a:rPr>
              <a:t> Emphasis on filling gaps which need a faster reaction by a technical assistance team. </a:t>
            </a:r>
          </a:p>
          <a:p>
            <a:pPr marL="285750" indent="-285750" algn="just">
              <a:spcAft>
                <a:spcPts val="18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To provide assistance in preparing and implementing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and regional transport connectivity reform measures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Outputs: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spcAft>
                <a:spcPts val="600"/>
              </a:spcAft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Preparation of new or update of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 technical documentation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and studies. </a:t>
            </a:r>
          </a:p>
          <a:p>
            <a:pPr marL="742950" lvl="1" indent="-285750" algn="just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Preparation of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documentation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related to national and regional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connectivity reform measures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Associated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workshops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and other events.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4A55EBB-DE51-CB91-C587-26E77C2D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3312" y="5940126"/>
            <a:ext cx="544421" cy="506084"/>
          </a:xfrm>
        </p:spPr>
        <p:txBody>
          <a:bodyPr/>
          <a:lstStyle/>
          <a:p>
            <a:r>
              <a:rPr lang="da-DK" sz="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F01C05-7B7D-DB74-207E-E32BDE68730F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8BA484B-B59A-BF93-F583-92EED015A678}"/>
              </a:ext>
            </a:extLst>
          </p:cNvPr>
          <p:cNvSpPr txBox="1"/>
          <p:nvPr/>
        </p:nvSpPr>
        <p:spPr>
          <a:xfrm>
            <a:off x="858801" y="6054153"/>
            <a:ext cx="29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CONNECTA 2</a:t>
            </a:r>
          </a:p>
        </p:txBody>
      </p:sp>
    </p:spTree>
    <p:extLst>
      <p:ext uri="{BB962C8B-B14F-4D97-AF65-F5344CB8AC3E}">
        <p14:creationId xmlns:p14="http://schemas.microsoft.com/office/powerpoint/2010/main" val="182856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23AAFE-CFD6-C4C1-156A-2E9E490DEA3E}"/>
              </a:ext>
            </a:extLst>
          </p:cNvPr>
          <p:cNvSpPr txBox="1"/>
          <p:nvPr/>
        </p:nvSpPr>
        <p:spPr>
          <a:xfrm>
            <a:off x="782125" y="490292"/>
            <a:ext cx="931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1. Objectives of CONNECTA 2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57D50B-A8F8-5847-F05A-A39277EB3C0E}"/>
              </a:ext>
            </a:extLst>
          </p:cNvPr>
          <p:cNvSpPr txBox="1"/>
          <p:nvPr/>
        </p:nvSpPr>
        <p:spPr>
          <a:xfrm>
            <a:off x="676275" y="1506805"/>
            <a:ext cx="1112113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CONNECTA 2 can assist in any project phase but priority will be given to the later phases of the project preparation cycle.</a:t>
            </a:r>
          </a:p>
          <a:p>
            <a:pPr marL="742950" lvl="1" indent="-285750" algn="just">
              <a:spcAft>
                <a:spcPts val="1800"/>
              </a:spcAft>
              <a:buClr>
                <a:srgbClr val="2FB18F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Typical CONNECTA 2 activities in the infrastructure domain could be the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update/improvement of feasibility studies and designs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(conceptual, preliminary, detailed/main), update existing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CBAs and ESIAs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carry out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 risk and vulnerability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assessments,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gender and human rights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assessments, update/prepare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tender documents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to beneficiaries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during the procurement phase.</a:t>
            </a:r>
          </a:p>
          <a:p>
            <a:pPr marL="285750" indent="-285750" algn="just">
              <a:spcAft>
                <a:spcPts val="18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Connectivity reform measures in transport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 algn="just">
              <a:spcAft>
                <a:spcPts val="1800"/>
              </a:spcAft>
              <a:buClr>
                <a:srgbClr val="2FB18F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Assist in the preparatory work and implementation of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and regional reform measures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including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 technical standards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742950" lvl="1" indent="-285750" algn="just">
              <a:spcAft>
                <a:spcPts val="1800"/>
              </a:spcAft>
              <a:buClr>
                <a:srgbClr val="2FB18F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Typical areas of support could be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safety, resilience, intelligent transport systems, border crossings, transport greening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4A55EBB-DE51-CB91-C587-26E77C2D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3312" y="5940126"/>
            <a:ext cx="544421" cy="506084"/>
          </a:xfrm>
        </p:spPr>
        <p:txBody>
          <a:bodyPr/>
          <a:lstStyle/>
          <a:p>
            <a:r>
              <a:rPr lang="da-DK" sz="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F01C05-7B7D-DB74-207E-E32BDE68730F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C42FB25-A045-BF6B-7970-628D255B9B83}"/>
              </a:ext>
            </a:extLst>
          </p:cNvPr>
          <p:cNvSpPr txBox="1"/>
          <p:nvPr/>
        </p:nvSpPr>
        <p:spPr>
          <a:xfrm>
            <a:off x="858801" y="6054153"/>
            <a:ext cx="29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CONNECTA 2</a:t>
            </a:r>
          </a:p>
        </p:txBody>
      </p:sp>
    </p:spTree>
    <p:extLst>
      <p:ext uri="{BB962C8B-B14F-4D97-AF65-F5344CB8AC3E}">
        <p14:creationId xmlns:p14="http://schemas.microsoft.com/office/powerpoint/2010/main" val="928871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23AAFE-CFD6-C4C1-156A-2E9E490DEA3E}"/>
              </a:ext>
            </a:extLst>
          </p:cNvPr>
          <p:cNvSpPr txBox="1"/>
          <p:nvPr/>
        </p:nvSpPr>
        <p:spPr>
          <a:xfrm>
            <a:off x="782125" y="484635"/>
            <a:ext cx="1151572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2. Difference from the first CONNECTA –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suggested criteria for sub-project eligibility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57D50B-A8F8-5847-F05A-A39277EB3C0E}"/>
              </a:ext>
            </a:extLst>
          </p:cNvPr>
          <p:cNvSpPr txBox="1"/>
          <p:nvPr/>
        </p:nvSpPr>
        <p:spPr>
          <a:xfrm>
            <a:off x="444737" y="1446696"/>
            <a:ext cx="111211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8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Agenda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with key areas of intervention in digital connectivity, access to digital infrastructure and data centres;</a:t>
            </a:r>
          </a:p>
          <a:p>
            <a:pPr marL="285750" indent="-285750" algn="just">
              <a:spcAft>
                <a:spcPts val="18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Clean energy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is prioritised so henceforth there’s much less emphasis on fossil fuels.</a:t>
            </a:r>
          </a:p>
          <a:p>
            <a:pPr marL="285750" indent="-28575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Emphasis on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sustainable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measures. A key word: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sustainable transport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spcAft>
                <a:spcPts val="1800"/>
              </a:spcAft>
              <a:buClr>
                <a:srgbClr val="1C2B54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Gender issues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rights</a:t>
            </a:r>
            <a:r>
              <a:rPr lang="en-GB" b="1" dirty="0">
                <a:solidFill>
                  <a:srgbClr val="1C2B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spcAft>
                <a:spcPts val="1800"/>
              </a:spcAft>
              <a:buClr>
                <a:srgbClr val="1C2B54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 resilience</a:t>
            </a:r>
          </a:p>
          <a:p>
            <a:pPr marL="285750" indent="-285750" algn="just">
              <a:spcAft>
                <a:spcPts val="1800"/>
              </a:spcAft>
              <a:buClr>
                <a:srgbClr val="1C2B54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Criteria for eligibility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 include not just relevance to the EIP and the connectivity transport reform measures but the above factors/key words also.</a:t>
            </a:r>
          </a:p>
          <a:p>
            <a:pPr marL="285750" indent="-285750" algn="just">
              <a:spcAft>
                <a:spcPts val="1800"/>
              </a:spcAft>
              <a:buClr>
                <a:srgbClr val="1C2B5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It will not support PIUs during the construction phases of infrastructure projects. It will not act as construction work supervisor. 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4A55EBB-DE51-CB91-C587-26E77C2D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3312" y="5940126"/>
            <a:ext cx="544421" cy="506084"/>
          </a:xfrm>
        </p:spPr>
        <p:txBody>
          <a:bodyPr/>
          <a:lstStyle/>
          <a:p>
            <a:r>
              <a:rPr lang="da-DK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F01C05-7B7D-DB74-207E-E32BDE68730F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19FA847-2BEA-FB99-E559-EE3BFB9D27DE}"/>
              </a:ext>
            </a:extLst>
          </p:cNvPr>
          <p:cNvSpPr txBox="1"/>
          <p:nvPr/>
        </p:nvSpPr>
        <p:spPr>
          <a:xfrm>
            <a:off x="858801" y="6054153"/>
            <a:ext cx="29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CONNECTA 2</a:t>
            </a:r>
          </a:p>
        </p:txBody>
      </p:sp>
    </p:spTree>
    <p:extLst>
      <p:ext uri="{BB962C8B-B14F-4D97-AF65-F5344CB8AC3E}">
        <p14:creationId xmlns:p14="http://schemas.microsoft.com/office/powerpoint/2010/main" val="1814127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23AAFE-CFD6-C4C1-156A-2E9E490DEA3E}"/>
              </a:ext>
            </a:extLst>
          </p:cNvPr>
          <p:cNvSpPr txBox="1"/>
          <p:nvPr/>
        </p:nvSpPr>
        <p:spPr>
          <a:xfrm>
            <a:off x="782125" y="471605"/>
            <a:ext cx="931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3. Approach to be followed by contracted consortium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4A55EBB-DE51-CB91-C587-26E77C2D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5029" y="5940126"/>
            <a:ext cx="544421" cy="506084"/>
          </a:xfrm>
        </p:spPr>
        <p:txBody>
          <a:bodyPr/>
          <a:lstStyle/>
          <a:p>
            <a:r>
              <a:rPr lang="da-DK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F01C05-7B7D-DB74-207E-E32BDE68730F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C93095C-D966-292E-1BED-9BF8AA1B31EF}"/>
              </a:ext>
            </a:extLst>
          </p:cNvPr>
          <p:cNvSpPr txBox="1"/>
          <p:nvPr/>
        </p:nvSpPr>
        <p:spPr>
          <a:xfrm>
            <a:off x="676275" y="1620812"/>
            <a:ext cx="1112113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to support the team leader on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infrastructure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and to coordinate the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connectivity reform measures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Every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months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hold formal (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minuted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virtual/hybrid meetings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for each ongoing sub-project to monitor progress and deal with any major issues. Brief monthly progress reports will still be submitted.</a:t>
            </a:r>
          </a:p>
          <a:p>
            <a:pPr marL="285750" indent="-28575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Dedicated experts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n-GB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 resilience, gender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rights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issues.</a:t>
            </a:r>
          </a:p>
          <a:p>
            <a:pPr marL="285750" indent="-28575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 separate team handles communication and visibility for the whole project.</a:t>
            </a:r>
          </a:p>
          <a:p>
            <a:pPr marL="285750" indent="-28575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 key advantage of the CONNECTA framework of operation is that it theoretically can mobilise faster than other TA instruments– this was the case for most of the 30 sub-projects of the 1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CONNECTA.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E1E39C-989C-8BFB-632E-7469B7ED6407}"/>
              </a:ext>
            </a:extLst>
          </p:cNvPr>
          <p:cNvSpPr txBox="1"/>
          <p:nvPr/>
        </p:nvSpPr>
        <p:spPr>
          <a:xfrm>
            <a:off x="858801" y="6054153"/>
            <a:ext cx="29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CONNECTA 2</a:t>
            </a:r>
          </a:p>
        </p:txBody>
      </p:sp>
    </p:spTree>
    <p:extLst>
      <p:ext uri="{BB962C8B-B14F-4D97-AF65-F5344CB8AC3E}">
        <p14:creationId xmlns:p14="http://schemas.microsoft.com/office/powerpoint/2010/main" val="150986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23AAFE-CFD6-C4C1-156A-2E9E490DEA3E}"/>
              </a:ext>
            </a:extLst>
          </p:cNvPr>
          <p:cNvSpPr txBox="1"/>
          <p:nvPr/>
        </p:nvSpPr>
        <p:spPr>
          <a:xfrm>
            <a:off x="784626" y="473513"/>
            <a:ext cx="931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4. Organogram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4A55EBB-DE51-CB91-C587-26E77C2D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3312" y="5940126"/>
            <a:ext cx="544421" cy="506084"/>
          </a:xfrm>
        </p:spPr>
        <p:txBody>
          <a:bodyPr/>
          <a:lstStyle/>
          <a:p>
            <a:r>
              <a:rPr lang="da-DK" sz="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F01C05-7B7D-DB74-207E-E32BDE68730F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5CECCE1-BC71-C9A7-B42C-D1AC253D5660}"/>
              </a:ext>
            </a:extLst>
          </p:cNvPr>
          <p:cNvSpPr txBox="1"/>
          <p:nvPr/>
        </p:nvSpPr>
        <p:spPr>
          <a:xfrm>
            <a:off x="858801" y="6054153"/>
            <a:ext cx="29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CONNECTA 2</a:t>
            </a:r>
          </a:p>
        </p:txBody>
      </p:sp>
      <p:pic>
        <p:nvPicPr>
          <p:cNvPr id="3" name="Picture 2" descr="A diagram of a project&#10;&#10;Description automatically generated">
            <a:extLst>
              <a:ext uri="{FF2B5EF4-FFF2-40B4-BE49-F238E27FC236}">
                <a16:creationId xmlns:a16="http://schemas.microsoft.com/office/drawing/2014/main" id="{3384115D-A651-36B2-D2D8-34297155ED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70" y="1529913"/>
            <a:ext cx="11353567" cy="391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04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23AAFE-CFD6-C4C1-156A-2E9E490DEA3E}"/>
              </a:ext>
            </a:extLst>
          </p:cNvPr>
          <p:cNvSpPr txBox="1"/>
          <p:nvPr/>
        </p:nvSpPr>
        <p:spPr>
          <a:xfrm>
            <a:off x="782125" y="486939"/>
            <a:ext cx="931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5. Implementation of sub-projects (assignments)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4A55EBB-DE51-CB91-C587-26E77C2D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4440" y="5940126"/>
            <a:ext cx="544421" cy="506084"/>
          </a:xfrm>
        </p:spPr>
        <p:txBody>
          <a:bodyPr/>
          <a:lstStyle/>
          <a:p>
            <a:r>
              <a:rPr lang="da-DK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F01C05-7B7D-DB74-207E-E32BDE68730F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C93095C-D966-292E-1BED-9BF8AA1B31EF}"/>
              </a:ext>
            </a:extLst>
          </p:cNvPr>
          <p:cNvSpPr txBox="1"/>
          <p:nvPr/>
        </p:nvSpPr>
        <p:spPr>
          <a:xfrm>
            <a:off x="676275" y="1620396"/>
            <a:ext cx="11121132" cy="272382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just">
              <a:spcAft>
                <a:spcPts val="1800"/>
              </a:spcAft>
              <a:buClr>
                <a:srgbClr val="1C2B54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QA manual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issued and distributed within the consortium’s team. Manual sets up framework of operations and of quality assurance process. </a:t>
            </a:r>
          </a:p>
          <a:p>
            <a:pPr marL="285750" indent="-285750" algn="just">
              <a:spcAft>
                <a:spcPts val="1800"/>
              </a:spcAft>
              <a:buClr>
                <a:srgbClr val="1C2B54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/>
                <a:cs typeface="Arial"/>
              </a:rPr>
              <a:t>Reports to be checked </a:t>
            </a:r>
            <a:r>
              <a:rPr lang="en-GB" dirty="0">
                <a:latin typeface="Arial"/>
                <a:cs typeface="Arial"/>
              </a:rPr>
              <a:t>by two other persons before submission to outside parties. Quality control will be further reinforced by the backstopping team.</a:t>
            </a:r>
          </a:p>
          <a:p>
            <a:pPr marL="285750" indent="-285750" algn="just">
              <a:spcAft>
                <a:spcPts val="1800"/>
              </a:spcAft>
              <a:buClr>
                <a:srgbClr val="1C2B54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/>
                <a:cs typeface="Arial"/>
              </a:rPr>
              <a:t>Steering committee for every sub-project. </a:t>
            </a:r>
            <a:r>
              <a:rPr lang="en-GB" dirty="0">
                <a:latin typeface="Arial"/>
                <a:cs typeface="Arial"/>
              </a:rPr>
              <a:t>It’s essential that a decision maker from the beneficiary is a member of this committee.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D7A810-4084-5EEF-630F-CF1F18F25E10}"/>
              </a:ext>
            </a:extLst>
          </p:cNvPr>
          <p:cNvSpPr txBox="1"/>
          <p:nvPr/>
        </p:nvSpPr>
        <p:spPr>
          <a:xfrm>
            <a:off x="858801" y="6054153"/>
            <a:ext cx="29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CONNECTA 2</a:t>
            </a:r>
          </a:p>
        </p:txBody>
      </p:sp>
    </p:spTree>
    <p:extLst>
      <p:ext uri="{BB962C8B-B14F-4D97-AF65-F5344CB8AC3E}">
        <p14:creationId xmlns:p14="http://schemas.microsoft.com/office/powerpoint/2010/main" val="233498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23AAFE-CFD6-C4C1-156A-2E9E490DEA3E}"/>
              </a:ext>
            </a:extLst>
          </p:cNvPr>
          <p:cNvSpPr txBox="1"/>
          <p:nvPr/>
        </p:nvSpPr>
        <p:spPr>
          <a:xfrm>
            <a:off x="782125" y="485452"/>
            <a:ext cx="931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6. Timetable 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24A55EBB-DE51-CB91-C587-26E77C2D9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5924" y="5940126"/>
            <a:ext cx="544421" cy="506084"/>
          </a:xfrm>
        </p:spPr>
        <p:txBody>
          <a:bodyPr/>
          <a:lstStyle/>
          <a:p>
            <a:r>
              <a:rPr lang="da-DK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F01C05-7B7D-DB74-207E-E32BDE68730F}"/>
              </a:ext>
            </a:extLst>
          </p:cNvPr>
          <p:cNvCxnSpPr/>
          <p:nvPr/>
        </p:nvCxnSpPr>
        <p:spPr>
          <a:xfrm>
            <a:off x="858801" y="6029544"/>
            <a:ext cx="0" cy="295441"/>
          </a:xfrm>
          <a:prstGeom prst="line">
            <a:avLst/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C93095C-D966-292E-1BED-9BF8AA1B31EF}"/>
              </a:ext>
            </a:extLst>
          </p:cNvPr>
          <p:cNvSpPr txBox="1"/>
          <p:nvPr/>
        </p:nvSpPr>
        <p:spPr>
          <a:xfrm>
            <a:off x="676275" y="1620396"/>
            <a:ext cx="111211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800"/>
              </a:spcAft>
              <a:buClr>
                <a:srgbClr val="1C2B54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Duration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of CONNECTA 2 is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 months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with the possibility of extension of time and additional budget.</a:t>
            </a:r>
          </a:p>
          <a:p>
            <a:pPr marL="285750" indent="-285750" algn="just">
              <a:spcAft>
                <a:spcPts val="1800"/>
              </a:spcAft>
              <a:buClr>
                <a:srgbClr val="1C2B54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Inception phase ended with the inception report submitted together with the Communication and Visibility action plan. </a:t>
            </a:r>
          </a:p>
          <a:p>
            <a:pPr marL="285750" indent="-285750" algn="just">
              <a:spcAft>
                <a:spcPts val="1800"/>
              </a:spcAft>
              <a:buClr>
                <a:srgbClr val="1C2B54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CONNECTA 2 website nearing completion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This website will also include </a:t>
            </a: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updated application forms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for CONNECTA 2 assistance.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1137C5-042F-27F6-7E1C-06A03235B3D6}"/>
              </a:ext>
            </a:extLst>
          </p:cNvPr>
          <p:cNvSpPr txBox="1"/>
          <p:nvPr/>
        </p:nvSpPr>
        <p:spPr>
          <a:xfrm>
            <a:off x="858801" y="6054153"/>
            <a:ext cx="2994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CONNECTA 2</a:t>
            </a:r>
          </a:p>
        </p:txBody>
      </p:sp>
    </p:spTree>
    <p:extLst>
      <p:ext uri="{BB962C8B-B14F-4D97-AF65-F5344CB8AC3E}">
        <p14:creationId xmlns:p14="http://schemas.microsoft.com/office/powerpoint/2010/main" val="383686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OWI">
  <a:themeElements>
    <a:clrScheme name="COWI">
      <a:dk1>
        <a:srgbClr val="000000"/>
      </a:dk1>
      <a:lt1>
        <a:sysClr val="window" lastClr="FFFFFF"/>
      </a:lt1>
      <a:dk2>
        <a:srgbClr val="58595B"/>
      </a:dk2>
      <a:lt2>
        <a:srgbClr val="D0C7BD"/>
      </a:lt2>
      <a:accent1>
        <a:srgbClr val="435A69"/>
      </a:accent1>
      <a:accent2>
        <a:srgbClr val="9DB8AF"/>
      </a:accent2>
      <a:accent3>
        <a:srgbClr val="F04E23"/>
      </a:accent3>
      <a:accent4>
        <a:srgbClr val="B3D455"/>
      </a:accent4>
      <a:accent5>
        <a:srgbClr val="0A6791"/>
      </a:accent5>
      <a:accent6>
        <a:srgbClr val="FADD89"/>
      </a:accent6>
      <a:hlink>
        <a:srgbClr val="0A6791"/>
      </a:hlink>
      <a:folHlink>
        <a:srgbClr val="FADD89"/>
      </a:folHlink>
    </a:clrScheme>
    <a:fontScheme name="COWI 2013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COWI 201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WI" id="{3EF810B6-9C34-48B2-84FA-930B021477CE}" vid="{225D3465-1CBA-4F69-90F4-DD3C025D570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49C18C053CF154AB294255BFE91F8CA" ma:contentTypeVersion="4" ma:contentTypeDescription="Create a new document." ma:contentTypeScope="" ma:versionID="e83957fa764b09f010ac2ae1009bff1e">
  <xsd:schema xmlns:xsd="http://www.w3.org/2001/XMLSchema" xmlns:xs="http://www.w3.org/2001/XMLSchema" xmlns:p="http://schemas.microsoft.com/office/2006/metadata/properties" xmlns:ns2="8954065e-6ac7-49cf-accc-64911e9feb0d" xmlns:ns3="ef929f4d-1135-4051-b312-765a6ec64ac4" targetNamespace="http://schemas.microsoft.com/office/2006/metadata/properties" ma:root="true" ma:fieldsID="3d2581057a71c56b5afd1dbaf02cb8a0" ns2:_="" ns3:_="">
    <xsd:import namespace="8954065e-6ac7-49cf-accc-64911e9feb0d"/>
    <xsd:import namespace="ef929f4d-1135-4051-b312-765a6ec64a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54065e-6ac7-49cf-accc-64911e9feb0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929f4d-1135-4051-b312-765a6ec64ac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9B9BE9F-55FD-4F5C-A718-9B8C4D0FC5EB}">
  <ds:schemaRefs>
    <ds:schemaRef ds:uri="8954065e-6ac7-49cf-accc-64911e9feb0d"/>
    <ds:schemaRef ds:uri="ef929f4d-1135-4051-b312-765a6ec64ac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D9169263-0B7F-4FF5-B896-7150E774A2A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A18A379-E18C-408A-ACCC-D616A17B9AB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26558</TotalTime>
  <Words>739</Words>
  <Application>Microsoft Office PowerPoint</Application>
  <PresentationFormat>Widescreen</PresentationFormat>
  <Paragraphs>67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Verdana</vt:lpstr>
      <vt:lpstr>COWI</vt:lpstr>
      <vt:lpstr>Technical Assistance to Connectivity in the Western Balkans - 2  (CONNECTA 2) Brief presentation  16th Transport Facilitation Technical Committee meeting 18.04.2024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Assistance to Connectivity in the Western Balkans - 2  (CONNECTA 2) Value Proposition</dc:title>
  <dc:creator>Ross Wain</dc:creator>
  <cp:lastModifiedBy>Dusan Savkovic</cp:lastModifiedBy>
  <cp:revision>119</cp:revision>
  <dcterms:created xsi:type="dcterms:W3CDTF">2022-12-13T10:20:41Z</dcterms:created>
  <dcterms:modified xsi:type="dcterms:W3CDTF">2024-04-17T07:48:43Z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0x010100349C18C053CF154AB294255BFE91F8CA</vt:lpwstr>
  </property>
  <property fmtid="{D5CDD505-2E9C-101B-9397-08002B2CF9AE}" pid="3" name="SavedOnce">
    <vt:lpwstr>true</vt:lpwstr>
  </property>
  <property fmtid="{D5CDD505-2E9C-101B-9397-08002B2CF9AE}" pid="4" name="ClassificationContentMarkingFooterLocations">
    <vt:lpwstr>COWI:10</vt:lpwstr>
  </property>
  <property fmtid="{D5CDD505-2E9C-101B-9397-08002B2CF9AE}" pid="5" name="ClassificationContentMarkingFooterText">
    <vt:lpwstr>Mott MacDonald Public</vt:lpwstr>
  </property>
  <property fmtid="{D5CDD505-2E9C-101B-9397-08002B2CF9AE}" pid="6" name="MSIP_Label_1c827c5f-d77d-468f-a3c3-decabf6606dc_Enabled">
    <vt:lpwstr>true</vt:lpwstr>
  </property>
  <property fmtid="{D5CDD505-2E9C-101B-9397-08002B2CF9AE}" pid="7" name="MSIP_Label_1c827c5f-d77d-468f-a3c3-decabf6606dc_SetDate">
    <vt:lpwstr>2024-04-17T07:47:48Z</vt:lpwstr>
  </property>
  <property fmtid="{D5CDD505-2E9C-101B-9397-08002B2CF9AE}" pid="8" name="MSIP_Label_1c827c5f-d77d-468f-a3c3-decabf6606dc_Method">
    <vt:lpwstr>Privileged</vt:lpwstr>
  </property>
  <property fmtid="{D5CDD505-2E9C-101B-9397-08002B2CF9AE}" pid="9" name="MSIP_Label_1c827c5f-d77d-468f-a3c3-decabf6606dc_Name">
    <vt:lpwstr>NON-BUSINESS</vt:lpwstr>
  </property>
  <property fmtid="{D5CDD505-2E9C-101B-9397-08002B2CF9AE}" pid="10" name="MSIP_Label_1c827c5f-d77d-468f-a3c3-decabf6606dc_SiteId">
    <vt:lpwstr>a2bed0c4-5957-4f73-b0c2-a811407590fb</vt:lpwstr>
  </property>
  <property fmtid="{D5CDD505-2E9C-101B-9397-08002B2CF9AE}" pid="11" name="MSIP_Label_1c827c5f-d77d-468f-a3c3-decabf6606dc_ActionId">
    <vt:lpwstr>03c5a3f4-4cbe-4272-8c09-8126a08cbd19</vt:lpwstr>
  </property>
  <property fmtid="{D5CDD505-2E9C-101B-9397-08002B2CF9AE}" pid="12" name="MSIP_Label_1c827c5f-d77d-468f-a3c3-decabf6606dc_ContentBits">
    <vt:lpwstr>0</vt:lpwstr>
  </property>
</Properties>
</file>