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1" r:id="rId4"/>
  </p:sldMasterIdLst>
  <p:notesMasterIdLst>
    <p:notesMasterId r:id="rId38"/>
  </p:notesMasterIdLst>
  <p:sldIdLst>
    <p:sldId id="552" r:id="rId5"/>
    <p:sldId id="567" r:id="rId6"/>
    <p:sldId id="4017" r:id="rId7"/>
    <p:sldId id="305" r:id="rId8"/>
    <p:sldId id="4027" r:id="rId9"/>
    <p:sldId id="3933" r:id="rId10"/>
    <p:sldId id="4028" r:id="rId11"/>
    <p:sldId id="4029" r:id="rId12"/>
    <p:sldId id="3998" r:id="rId13"/>
    <p:sldId id="261" r:id="rId14"/>
    <p:sldId id="4018" r:id="rId15"/>
    <p:sldId id="1209" r:id="rId16"/>
    <p:sldId id="3931" r:id="rId17"/>
    <p:sldId id="4019" r:id="rId18"/>
    <p:sldId id="3979" r:id="rId19"/>
    <p:sldId id="4020" r:id="rId20"/>
    <p:sldId id="4000" r:id="rId21"/>
    <p:sldId id="3981" r:id="rId22"/>
    <p:sldId id="4021" r:id="rId23"/>
    <p:sldId id="4011" r:id="rId24"/>
    <p:sldId id="4022" r:id="rId25"/>
    <p:sldId id="4015" r:id="rId26"/>
    <p:sldId id="4023" r:id="rId27"/>
    <p:sldId id="3992" r:id="rId28"/>
    <p:sldId id="4026" r:id="rId29"/>
    <p:sldId id="4030" r:id="rId30"/>
    <p:sldId id="4031" r:id="rId31"/>
    <p:sldId id="3994" r:id="rId32"/>
    <p:sldId id="4025" r:id="rId33"/>
    <p:sldId id="4033" r:id="rId34"/>
    <p:sldId id="4032" r:id="rId35"/>
    <p:sldId id="4024" r:id="rId36"/>
    <p:sldId id="3948" r:id="rId37"/>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E871A277-8D0C-4C85-8FB5-1B540996166F}">
          <p14:sldIdLst>
            <p14:sldId id="552"/>
          </p14:sldIdLst>
        </p14:section>
        <p14:section name="Default Section" id="{A3473F0E-EE13-4B20-AC87-E5FFF7B1060A}">
          <p14:sldIdLst>
            <p14:sldId id="567"/>
            <p14:sldId id="4017"/>
            <p14:sldId id="305"/>
            <p14:sldId id="4027"/>
            <p14:sldId id="3933"/>
            <p14:sldId id="4028"/>
            <p14:sldId id="4029"/>
            <p14:sldId id="3998"/>
            <p14:sldId id="261"/>
            <p14:sldId id="4018"/>
            <p14:sldId id="1209"/>
            <p14:sldId id="3931"/>
            <p14:sldId id="4019"/>
            <p14:sldId id="3979"/>
            <p14:sldId id="4020"/>
            <p14:sldId id="4000"/>
            <p14:sldId id="3981"/>
            <p14:sldId id="4021"/>
            <p14:sldId id="4011"/>
            <p14:sldId id="4022"/>
            <p14:sldId id="4015"/>
            <p14:sldId id="4023"/>
            <p14:sldId id="3992"/>
            <p14:sldId id="4026"/>
            <p14:sldId id="4030"/>
            <p14:sldId id="4031"/>
            <p14:sldId id="3994"/>
            <p14:sldId id="4025"/>
            <p14:sldId id="4033"/>
            <p14:sldId id="4032"/>
            <p14:sldId id="4024"/>
            <p14:sldId id="3948"/>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8202F77-5E2B-41FF-A357-12059A5CCC4F}" v="5" dt="2022-07-04T09:44:54.556"/>
    <p1510:client id="{C175D662-8795-4025-BDEC-3985FAD24431}" v="166" dt="2022-07-05T09:34:06.50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58974" autoAdjust="0"/>
  </p:normalViewPr>
  <p:slideViewPr>
    <p:cSldViewPr snapToGrid="0">
      <p:cViewPr varScale="1">
        <p:scale>
          <a:sx n="37" d="100"/>
          <a:sy n="37" d="100"/>
        </p:scale>
        <p:origin x="1764" y="3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microsoft.com/office/2015/10/relationships/revisionInfo" Target="revisionInfo.xml"/></Relationships>
</file>

<file path=ppt/diagrams/_rels/data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image" Target="../media/image2.jpeg"/></Relationships>
</file>

<file path=ppt/diagrams/_rels/drawing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image" Target="../media/image2.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F301FB9-55FD-4DCC-A79D-5AB6665F9408}" type="doc">
      <dgm:prSet loTypeId="urn:microsoft.com/office/officeart/2005/8/layout/vList3" loCatId="list" qsTypeId="urn:microsoft.com/office/officeart/2005/8/quickstyle/simple1" qsCatId="simple" csTypeId="urn:microsoft.com/office/officeart/2005/8/colors/accent1_2" csCatId="accent1" phldr="1"/>
      <dgm:spPr/>
    </dgm:pt>
    <dgm:pt modelId="{AA9A93E2-5ACE-413D-B062-F373CE1B57BD}">
      <dgm:prSet phldrT="[Text]"/>
      <dgm:spPr/>
      <dgm:t>
        <a:bodyPr/>
        <a:lstStyle/>
        <a:p>
          <a:pPr algn="l">
            <a:buFont typeface="Arial" panose="020B0604020202020204" pitchFamily="34" charset="0"/>
            <a:buChar char="•"/>
          </a:pPr>
          <a:r>
            <a:rPr lang="en-US" b="1" dirty="0">
              <a:solidFill>
                <a:schemeClr val="bg1"/>
              </a:solidFill>
            </a:rPr>
            <a:t>Flagship 1 - boosting uptake of zero-emission vehicles, renewable &amp; low-carbon fuels and related infrastructure</a:t>
          </a:r>
        </a:p>
        <a:p>
          <a:pPr algn="l">
            <a:buFont typeface="Arial" panose="020B0604020202020204" pitchFamily="34" charset="0"/>
            <a:buChar char="•"/>
          </a:pPr>
          <a:r>
            <a:rPr lang="en-US" b="1" dirty="0">
              <a:solidFill>
                <a:schemeClr val="bg1"/>
              </a:solidFill>
            </a:rPr>
            <a:t>Flagship 2 - creating zero-emission airports and ports</a:t>
          </a:r>
        </a:p>
        <a:p>
          <a:pPr algn="l">
            <a:buFont typeface="Arial" panose="020B0604020202020204" pitchFamily="34" charset="0"/>
            <a:buChar char="•"/>
          </a:pPr>
          <a:r>
            <a:rPr lang="en-US" b="1" dirty="0">
              <a:solidFill>
                <a:schemeClr val="bg1"/>
              </a:solidFill>
            </a:rPr>
            <a:t>Flagship 3 - making interurban and urban mobility more sustainable and healthy</a:t>
          </a:r>
        </a:p>
        <a:p>
          <a:pPr algn="l">
            <a:buFont typeface="Arial" panose="020B0604020202020204" pitchFamily="34" charset="0"/>
            <a:buChar char="•"/>
          </a:pPr>
          <a:r>
            <a:rPr lang="en-US" b="1" dirty="0">
              <a:solidFill>
                <a:schemeClr val="bg1"/>
              </a:solidFill>
            </a:rPr>
            <a:t>Flagship 4 - greening freight transport</a:t>
          </a:r>
        </a:p>
        <a:p>
          <a:pPr algn="l">
            <a:buFont typeface="Arial" panose="020B0604020202020204" pitchFamily="34" charset="0"/>
            <a:buChar char="•"/>
          </a:pPr>
          <a:r>
            <a:rPr lang="en-US" b="1" dirty="0">
              <a:solidFill>
                <a:schemeClr val="bg1"/>
              </a:solidFill>
            </a:rPr>
            <a:t>Flagship 5 - pricing carbon and providing better incentives for users</a:t>
          </a:r>
        </a:p>
      </dgm:t>
    </dgm:pt>
    <dgm:pt modelId="{A2B14BF8-F8A1-4D10-B3F2-E485F65DEFD3}" type="parTrans" cxnId="{8A1B3B95-0205-4B2F-9963-0E94D9C2324E}">
      <dgm:prSet/>
      <dgm:spPr/>
      <dgm:t>
        <a:bodyPr/>
        <a:lstStyle/>
        <a:p>
          <a:endParaRPr lang="en-US"/>
        </a:p>
      </dgm:t>
    </dgm:pt>
    <dgm:pt modelId="{315D03F7-6100-4A0C-85B5-B385C0F6E31B}" type="sibTrans" cxnId="{8A1B3B95-0205-4B2F-9963-0E94D9C2324E}">
      <dgm:prSet/>
      <dgm:spPr/>
      <dgm:t>
        <a:bodyPr/>
        <a:lstStyle/>
        <a:p>
          <a:endParaRPr lang="en-US"/>
        </a:p>
      </dgm:t>
    </dgm:pt>
    <dgm:pt modelId="{5EE31C02-8FC1-41D3-BC41-B2A12ADA4A59}">
      <dgm:prSet phldrT="[Text]"/>
      <dgm:spPr/>
      <dgm:t>
        <a:bodyPr/>
        <a:lstStyle/>
        <a:p>
          <a:pPr algn="l">
            <a:buFont typeface="Arial" panose="020B0604020202020204" pitchFamily="34" charset="0"/>
            <a:buChar char="•"/>
          </a:pPr>
          <a:r>
            <a:rPr lang="en-US" b="1">
              <a:solidFill>
                <a:schemeClr val="bg1"/>
              </a:solidFill>
            </a:rPr>
            <a:t>Flagship 6 - making connected and automated multimodal mobility a reality                                                                                                         Flagship 7 - innovation, data and AI for smart mobility</a:t>
          </a:r>
        </a:p>
      </dgm:t>
    </dgm:pt>
    <dgm:pt modelId="{9F8113AA-762A-4128-9660-BFE8E31367B9}" type="parTrans" cxnId="{B6575C81-C607-442F-BB31-6DFE8BE7077F}">
      <dgm:prSet/>
      <dgm:spPr/>
      <dgm:t>
        <a:bodyPr/>
        <a:lstStyle/>
        <a:p>
          <a:endParaRPr lang="en-US"/>
        </a:p>
      </dgm:t>
    </dgm:pt>
    <dgm:pt modelId="{F4FE1904-5170-4240-BA9D-0579135AF851}" type="sibTrans" cxnId="{B6575C81-C607-442F-BB31-6DFE8BE7077F}">
      <dgm:prSet/>
      <dgm:spPr/>
      <dgm:t>
        <a:bodyPr/>
        <a:lstStyle/>
        <a:p>
          <a:endParaRPr lang="en-US"/>
        </a:p>
      </dgm:t>
    </dgm:pt>
    <dgm:pt modelId="{974AF2BD-B5DF-45CE-9B05-2CB4DFE85664}">
      <dgm:prSet phldrT="[Text]"/>
      <dgm:spPr/>
      <dgm:t>
        <a:bodyPr/>
        <a:lstStyle/>
        <a:p>
          <a:pPr algn="l">
            <a:buFont typeface="Arial" panose="020B0604020202020204" pitchFamily="34" charset="0"/>
            <a:buChar char="•"/>
          </a:pPr>
          <a:r>
            <a:rPr lang="en-US" b="1">
              <a:solidFill>
                <a:schemeClr val="bg1"/>
              </a:solidFill>
            </a:rPr>
            <a:t>Flagship 8 – working towards the single market                                             Flagship 9 - making mobility fair and just for all                                              Flagship 10 - enhancing transport safety and security</a:t>
          </a:r>
        </a:p>
      </dgm:t>
    </dgm:pt>
    <dgm:pt modelId="{6340F601-5543-446D-8E1F-D8A44FF826B4}" type="parTrans" cxnId="{87FF7970-AC8A-4448-BF0C-23699B2BEB42}">
      <dgm:prSet/>
      <dgm:spPr/>
      <dgm:t>
        <a:bodyPr/>
        <a:lstStyle/>
        <a:p>
          <a:endParaRPr lang="en-US"/>
        </a:p>
      </dgm:t>
    </dgm:pt>
    <dgm:pt modelId="{9F4366D5-6ACA-47BC-BBBF-B431359E8666}" type="sibTrans" cxnId="{87FF7970-AC8A-4448-BF0C-23699B2BEB42}">
      <dgm:prSet/>
      <dgm:spPr/>
      <dgm:t>
        <a:bodyPr/>
        <a:lstStyle/>
        <a:p>
          <a:endParaRPr lang="en-US"/>
        </a:p>
      </dgm:t>
    </dgm:pt>
    <dgm:pt modelId="{6967FBA8-73E8-458B-88B2-5B09B52D75FB}" type="pres">
      <dgm:prSet presAssocID="{DF301FB9-55FD-4DCC-A79D-5AB6665F9408}" presName="linearFlow" presStyleCnt="0">
        <dgm:presLayoutVars>
          <dgm:dir/>
          <dgm:resizeHandles val="exact"/>
        </dgm:presLayoutVars>
      </dgm:prSet>
      <dgm:spPr/>
    </dgm:pt>
    <dgm:pt modelId="{EB3064ED-B532-49D8-931B-901FE6211C9C}" type="pres">
      <dgm:prSet presAssocID="{AA9A93E2-5ACE-413D-B062-F373CE1B57BD}" presName="composite" presStyleCnt="0"/>
      <dgm:spPr/>
    </dgm:pt>
    <dgm:pt modelId="{F3A0FE75-A67A-4EE2-8CEE-FF92F055E769}" type="pres">
      <dgm:prSet presAssocID="{AA9A93E2-5ACE-413D-B062-F373CE1B57BD}" presName="imgShp" presStyleLbl="fgImgPlace1" presStyleIdx="0" presStyleCnt="3" custScaleX="79340" custScaleY="86210" custLinFactNeighborX="-20241" custLinFactNeighborY="1994"/>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l="-25000" r="-25000"/>
          </a:stretch>
        </a:blipFill>
      </dgm:spPr>
    </dgm:pt>
    <dgm:pt modelId="{C179BE12-C21C-49A3-BC78-2E3F47922972}" type="pres">
      <dgm:prSet presAssocID="{AA9A93E2-5ACE-413D-B062-F373CE1B57BD}" presName="txShp" presStyleLbl="node1" presStyleIdx="0" presStyleCnt="3" custScaleX="115006" custLinFactNeighborX="-1350" custLinFactNeighborY="-72">
        <dgm:presLayoutVars>
          <dgm:bulletEnabled val="1"/>
        </dgm:presLayoutVars>
      </dgm:prSet>
      <dgm:spPr/>
    </dgm:pt>
    <dgm:pt modelId="{20412D9A-8DAE-4A62-8D3B-863666F13764}" type="pres">
      <dgm:prSet presAssocID="{315D03F7-6100-4A0C-85B5-B385C0F6E31B}" presName="spacing" presStyleCnt="0"/>
      <dgm:spPr/>
    </dgm:pt>
    <dgm:pt modelId="{5818FEA1-89B8-4606-861F-9340D60D0B8E}" type="pres">
      <dgm:prSet presAssocID="{5EE31C02-8FC1-41D3-BC41-B2A12ADA4A59}" presName="composite" presStyleCnt="0"/>
      <dgm:spPr/>
    </dgm:pt>
    <dgm:pt modelId="{3DAC428E-98E3-4168-809A-2C8836520D5D}" type="pres">
      <dgm:prSet presAssocID="{5EE31C02-8FC1-41D3-BC41-B2A12ADA4A59}" presName="imgShp" presStyleLbl="fgImgPlace1" presStyleIdx="1" presStyleCnt="3" custScaleX="93489" custScaleY="95635" custLinFactNeighborX="-15183" custLinFactNeighborY="-11140"/>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l="-33000" r="-33000"/>
          </a:stretch>
        </a:blipFill>
      </dgm:spPr>
    </dgm:pt>
    <dgm:pt modelId="{1DBEAB63-CCB6-4747-B98F-2F0CC61E30D6}" type="pres">
      <dgm:prSet presAssocID="{5EE31C02-8FC1-41D3-BC41-B2A12ADA4A59}" presName="txShp" presStyleLbl="node1" presStyleIdx="1" presStyleCnt="3" custScaleX="112621" custLinFactNeighborX="1480" custLinFactNeighborY="-11140">
        <dgm:presLayoutVars>
          <dgm:bulletEnabled val="1"/>
        </dgm:presLayoutVars>
      </dgm:prSet>
      <dgm:spPr/>
    </dgm:pt>
    <dgm:pt modelId="{3956DC3D-AAB1-4E43-A7B0-7034C8491AB1}" type="pres">
      <dgm:prSet presAssocID="{F4FE1904-5170-4240-BA9D-0579135AF851}" presName="spacing" presStyleCnt="0"/>
      <dgm:spPr/>
    </dgm:pt>
    <dgm:pt modelId="{FDA50F62-AFEB-4677-BF72-ECA2696FB837}" type="pres">
      <dgm:prSet presAssocID="{974AF2BD-B5DF-45CE-9B05-2CB4DFE85664}" presName="composite" presStyleCnt="0"/>
      <dgm:spPr/>
    </dgm:pt>
    <dgm:pt modelId="{0915CFFC-7F65-444A-BC9E-9008660CAA9A}" type="pres">
      <dgm:prSet presAssocID="{974AF2BD-B5DF-45CE-9B05-2CB4DFE85664}" presName="imgShp" presStyleLbl="fgImgPlace1" presStyleIdx="2" presStyleCnt="3" custLinFactNeighborX="-13555" custLinFactNeighborY="-23308"/>
      <dgm:spPr>
        <a:blipFill>
          <a:blip xmlns:r="http://schemas.openxmlformats.org/officeDocument/2006/relationships" r:embed="rId3">
            <a:extLst>
              <a:ext uri="{28A0092B-C50C-407E-A947-70E740481C1C}">
                <a14:useLocalDpi xmlns:a14="http://schemas.microsoft.com/office/drawing/2010/main" val="0"/>
              </a:ext>
            </a:extLst>
          </a:blip>
          <a:srcRect/>
          <a:stretch>
            <a:fillRect/>
          </a:stretch>
        </a:blipFill>
      </dgm:spPr>
    </dgm:pt>
    <dgm:pt modelId="{F78BD382-AFF8-40D2-BC40-F4CBB23F32A8}" type="pres">
      <dgm:prSet presAssocID="{974AF2BD-B5DF-45CE-9B05-2CB4DFE85664}" presName="txShp" presStyleLbl="node1" presStyleIdx="2" presStyleCnt="3" custScaleX="107483" custLinFactNeighborX="2107" custLinFactNeighborY="-16620">
        <dgm:presLayoutVars>
          <dgm:bulletEnabled val="1"/>
        </dgm:presLayoutVars>
      </dgm:prSet>
      <dgm:spPr/>
    </dgm:pt>
  </dgm:ptLst>
  <dgm:cxnLst>
    <dgm:cxn modelId="{2945033B-A17D-4FD4-8229-3FC1B8BBF641}" type="presOf" srcId="{974AF2BD-B5DF-45CE-9B05-2CB4DFE85664}" destId="{F78BD382-AFF8-40D2-BC40-F4CBB23F32A8}" srcOrd="0" destOrd="0" presId="urn:microsoft.com/office/officeart/2005/8/layout/vList3"/>
    <dgm:cxn modelId="{87FF7970-AC8A-4448-BF0C-23699B2BEB42}" srcId="{DF301FB9-55FD-4DCC-A79D-5AB6665F9408}" destId="{974AF2BD-B5DF-45CE-9B05-2CB4DFE85664}" srcOrd="2" destOrd="0" parTransId="{6340F601-5543-446D-8E1F-D8A44FF826B4}" sibTransId="{9F4366D5-6ACA-47BC-BBBF-B431359E8666}"/>
    <dgm:cxn modelId="{B6575C81-C607-442F-BB31-6DFE8BE7077F}" srcId="{DF301FB9-55FD-4DCC-A79D-5AB6665F9408}" destId="{5EE31C02-8FC1-41D3-BC41-B2A12ADA4A59}" srcOrd="1" destOrd="0" parTransId="{9F8113AA-762A-4128-9660-BFE8E31367B9}" sibTransId="{F4FE1904-5170-4240-BA9D-0579135AF851}"/>
    <dgm:cxn modelId="{D02EB685-F502-416F-AC26-B3A48EB38AAE}" type="presOf" srcId="{DF301FB9-55FD-4DCC-A79D-5AB6665F9408}" destId="{6967FBA8-73E8-458B-88B2-5B09B52D75FB}" srcOrd="0" destOrd="0" presId="urn:microsoft.com/office/officeart/2005/8/layout/vList3"/>
    <dgm:cxn modelId="{8A1B3B95-0205-4B2F-9963-0E94D9C2324E}" srcId="{DF301FB9-55FD-4DCC-A79D-5AB6665F9408}" destId="{AA9A93E2-5ACE-413D-B062-F373CE1B57BD}" srcOrd="0" destOrd="0" parTransId="{A2B14BF8-F8A1-4D10-B3F2-E485F65DEFD3}" sibTransId="{315D03F7-6100-4A0C-85B5-B385C0F6E31B}"/>
    <dgm:cxn modelId="{19F975CF-E8F7-495C-AA12-54F2ED52728B}" type="presOf" srcId="{5EE31C02-8FC1-41D3-BC41-B2A12ADA4A59}" destId="{1DBEAB63-CCB6-4747-B98F-2F0CC61E30D6}" srcOrd="0" destOrd="0" presId="urn:microsoft.com/office/officeart/2005/8/layout/vList3"/>
    <dgm:cxn modelId="{4A238BE9-BE9C-4521-BF2D-4530D87116E2}" type="presOf" srcId="{AA9A93E2-5ACE-413D-B062-F373CE1B57BD}" destId="{C179BE12-C21C-49A3-BC78-2E3F47922972}" srcOrd="0" destOrd="0" presId="urn:microsoft.com/office/officeart/2005/8/layout/vList3"/>
    <dgm:cxn modelId="{D4FBF4C1-5039-43EA-904C-601815CDF2EF}" type="presParOf" srcId="{6967FBA8-73E8-458B-88B2-5B09B52D75FB}" destId="{EB3064ED-B532-49D8-931B-901FE6211C9C}" srcOrd="0" destOrd="0" presId="urn:microsoft.com/office/officeart/2005/8/layout/vList3"/>
    <dgm:cxn modelId="{D4F57A83-95D6-4CC1-8911-3ADF6840B409}" type="presParOf" srcId="{EB3064ED-B532-49D8-931B-901FE6211C9C}" destId="{F3A0FE75-A67A-4EE2-8CEE-FF92F055E769}" srcOrd="0" destOrd="0" presId="urn:microsoft.com/office/officeart/2005/8/layout/vList3"/>
    <dgm:cxn modelId="{91B2861C-8C3E-4B11-9CF7-41EBDAA9F255}" type="presParOf" srcId="{EB3064ED-B532-49D8-931B-901FE6211C9C}" destId="{C179BE12-C21C-49A3-BC78-2E3F47922972}" srcOrd="1" destOrd="0" presId="urn:microsoft.com/office/officeart/2005/8/layout/vList3"/>
    <dgm:cxn modelId="{93E9EEB8-A384-4783-9591-BD1168327449}" type="presParOf" srcId="{6967FBA8-73E8-458B-88B2-5B09B52D75FB}" destId="{20412D9A-8DAE-4A62-8D3B-863666F13764}" srcOrd="1" destOrd="0" presId="urn:microsoft.com/office/officeart/2005/8/layout/vList3"/>
    <dgm:cxn modelId="{ACA721E2-AEA1-4B9D-AB1F-FCB914D4AB4B}" type="presParOf" srcId="{6967FBA8-73E8-458B-88B2-5B09B52D75FB}" destId="{5818FEA1-89B8-4606-861F-9340D60D0B8E}" srcOrd="2" destOrd="0" presId="urn:microsoft.com/office/officeart/2005/8/layout/vList3"/>
    <dgm:cxn modelId="{55245F60-44AA-4350-B06F-C72C6A6FDC54}" type="presParOf" srcId="{5818FEA1-89B8-4606-861F-9340D60D0B8E}" destId="{3DAC428E-98E3-4168-809A-2C8836520D5D}" srcOrd="0" destOrd="0" presId="urn:microsoft.com/office/officeart/2005/8/layout/vList3"/>
    <dgm:cxn modelId="{E109F30B-98E0-45DD-A706-1A73AEDBD268}" type="presParOf" srcId="{5818FEA1-89B8-4606-861F-9340D60D0B8E}" destId="{1DBEAB63-CCB6-4747-B98F-2F0CC61E30D6}" srcOrd="1" destOrd="0" presId="urn:microsoft.com/office/officeart/2005/8/layout/vList3"/>
    <dgm:cxn modelId="{3EA6AA47-537D-48AA-AC37-88EBADCB48F7}" type="presParOf" srcId="{6967FBA8-73E8-458B-88B2-5B09B52D75FB}" destId="{3956DC3D-AAB1-4E43-A7B0-7034C8491AB1}" srcOrd="3" destOrd="0" presId="urn:microsoft.com/office/officeart/2005/8/layout/vList3"/>
    <dgm:cxn modelId="{30269C51-2F12-46A1-A2C4-9FF6FBF9A0F3}" type="presParOf" srcId="{6967FBA8-73E8-458B-88B2-5B09B52D75FB}" destId="{FDA50F62-AFEB-4677-BF72-ECA2696FB837}" srcOrd="4" destOrd="0" presId="urn:microsoft.com/office/officeart/2005/8/layout/vList3"/>
    <dgm:cxn modelId="{E06FE62A-68AB-4CBF-BE10-92507447BCA3}" type="presParOf" srcId="{FDA50F62-AFEB-4677-BF72-ECA2696FB837}" destId="{0915CFFC-7F65-444A-BC9E-9008660CAA9A}" srcOrd="0" destOrd="0" presId="urn:microsoft.com/office/officeart/2005/8/layout/vList3"/>
    <dgm:cxn modelId="{2A730CA9-66D7-4F18-BB8E-251274BC2026}" type="presParOf" srcId="{FDA50F62-AFEB-4677-BF72-ECA2696FB837}" destId="{F78BD382-AFF8-40D2-BC40-F4CBB23F32A8}" srcOrd="1"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179BE12-C21C-49A3-BC78-2E3F47922972}">
      <dsp:nvSpPr>
        <dsp:cNvPr id="0" name=""/>
        <dsp:cNvSpPr/>
      </dsp:nvSpPr>
      <dsp:spPr>
        <a:xfrm rot="10800000">
          <a:off x="1005414" y="7"/>
          <a:ext cx="6459159" cy="1505827"/>
        </a:xfrm>
        <a:prstGeom prst="homePlat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64028" tIns="45720" rIns="85344" bIns="45720" numCol="1" spcCol="1270" anchor="ctr" anchorCtr="0">
          <a:noAutofit/>
        </a:bodyPr>
        <a:lstStyle/>
        <a:p>
          <a:pPr marL="0" lvl="0" indent="0" algn="l" defTabSz="533400">
            <a:lnSpc>
              <a:spcPct val="90000"/>
            </a:lnSpc>
            <a:spcBef>
              <a:spcPct val="0"/>
            </a:spcBef>
            <a:spcAft>
              <a:spcPct val="35000"/>
            </a:spcAft>
            <a:buFont typeface="Arial" panose="020B0604020202020204" pitchFamily="34" charset="0"/>
            <a:buNone/>
          </a:pPr>
          <a:r>
            <a:rPr lang="en-US" sz="1200" b="1" kern="1200" dirty="0">
              <a:solidFill>
                <a:schemeClr val="bg1"/>
              </a:solidFill>
            </a:rPr>
            <a:t>Flagship 1 - boosting uptake of zero-emission vehicles, renewable &amp; low-carbon fuels and related infrastructure</a:t>
          </a:r>
        </a:p>
        <a:p>
          <a:pPr marL="0" lvl="0" indent="0" algn="l" defTabSz="533400">
            <a:lnSpc>
              <a:spcPct val="90000"/>
            </a:lnSpc>
            <a:spcBef>
              <a:spcPct val="0"/>
            </a:spcBef>
            <a:spcAft>
              <a:spcPct val="35000"/>
            </a:spcAft>
            <a:buFont typeface="Arial" panose="020B0604020202020204" pitchFamily="34" charset="0"/>
            <a:buNone/>
          </a:pPr>
          <a:r>
            <a:rPr lang="en-US" sz="1200" b="1" kern="1200" dirty="0">
              <a:solidFill>
                <a:schemeClr val="bg1"/>
              </a:solidFill>
            </a:rPr>
            <a:t>Flagship 2 - creating zero-emission airports and ports</a:t>
          </a:r>
        </a:p>
        <a:p>
          <a:pPr marL="0" lvl="0" indent="0" algn="l" defTabSz="533400">
            <a:lnSpc>
              <a:spcPct val="90000"/>
            </a:lnSpc>
            <a:spcBef>
              <a:spcPct val="0"/>
            </a:spcBef>
            <a:spcAft>
              <a:spcPct val="35000"/>
            </a:spcAft>
            <a:buFont typeface="Arial" panose="020B0604020202020204" pitchFamily="34" charset="0"/>
            <a:buNone/>
          </a:pPr>
          <a:r>
            <a:rPr lang="en-US" sz="1200" b="1" kern="1200" dirty="0">
              <a:solidFill>
                <a:schemeClr val="bg1"/>
              </a:solidFill>
            </a:rPr>
            <a:t>Flagship 3 - making interurban and urban mobility more sustainable and healthy</a:t>
          </a:r>
        </a:p>
        <a:p>
          <a:pPr marL="0" lvl="0" indent="0" algn="l" defTabSz="533400">
            <a:lnSpc>
              <a:spcPct val="90000"/>
            </a:lnSpc>
            <a:spcBef>
              <a:spcPct val="0"/>
            </a:spcBef>
            <a:spcAft>
              <a:spcPct val="35000"/>
            </a:spcAft>
            <a:buFont typeface="Arial" panose="020B0604020202020204" pitchFamily="34" charset="0"/>
            <a:buNone/>
          </a:pPr>
          <a:r>
            <a:rPr lang="en-US" sz="1200" b="1" kern="1200" dirty="0">
              <a:solidFill>
                <a:schemeClr val="bg1"/>
              </a:solidFill>
            </a:rPr>
            <a:t>Flagship 4 - greening freight transport</a:t>
          </a:r>
        </a:p>
        <a:p>
          <a:pPr marL="0" lvl="0" indent="0" algn="l" defTabSz="533400">
            <a:lnSpc>
              <a:spcPct val="90000"/>
            </a:lnSpc>
            <a:spcBef>
              <a:spcPct val="0"/>
            </a:spcBef>
            <a:spcAft>
              <a:spcPct val="35000"/>
            </a:spcAft>
            <a:buFont typeface="Arial" panose="020B0604020202020204" pitchFamily="34" charset="0"/>
            <a:buNone/>
          </a:pPr>
          <a:r>
            <a:rPr lang="en-US" sz="1200" b="1" kern="1200" dirty="0">
              <a:solidFill>
                <a:schemeClr val="bg1"/>
              </a:solidFill>
            </a:rPr>
            <a:t>Flagship 5 - pricing carbon and providing better incentives for users</a:t>
          </a:r>
        </a:p>
      </dsp:txBody>
      <dsp:txXfrm rot="10800000">
        <a:off x="1381871" y="7"/>
        <a:ext cx="6082702" cy="1505827"/>
      </dsp:txXfrm>
    </dsp:sp>
    <dsp:sp modelId="{F3A0FE75-A67A-4EE2-8CEE-FF92F055E769}">
      <dsp:nvSpPr>
        <dsp:cNvPr id="0" name=""/>
        <dsp:cNvSpPr/>
      </dsp:nvSpPr>
      <dsp:spPr>
        <a:xfrm>
          <a:off x="600475" y="134944"/>
          <a:ext cx="1194723" cy="1298173"/>
        </a:xfrm>
        <a:prstGeom prst="ellipse">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l="-25000" r="-25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DBEAB63-CCB6-4747-B98F-2F0CC61E30D6}">
      <dsp:nvSpPr>
        <dsp:cNvPr id="0" name=""/>
        <dsp:cNvSpPr/>
      </dsp:nvSpPr>
      <dsp:spPr>
        <a:xfrm rot="10800000">
          <a:off x="1318085" y="1788670"/>
          <a:ext cx="6325208" cy="1505827"/>
        </a:xfrm>
        <a:prstGeom prst="homePlat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64028" tIns="45720" rIns="85344" bIns="45720" numCol="1" spcCol="1270" anchor="ctr" anchorCtr="0">
          <a:noAutofit/>
        </a:bodyPr>
        <a:lstStyle/>
        <a:p>
          <a:pPr marL="0" lvl="0" indent="0" algn="l" defTabSz="533400">
            <a:lnSpc>
              <a:spcPct val="90000"/>
            </a:lnSpc>
            <a:spcBef>
              <a:spcPct val="0"/>
            </a:spcBef>
            <a:spcAft>
              <a:spcPct val="35000"/>
            </a:spcAft>
            <a:buFont typeface="Arial" panose="020B0604020202020204" pitchFamily="34" charset="0"/>
            <a:buNone/>
          </a:pPr>
          <a:r>
            <a:rPr lang="en-US" sz="1200" b="1" kern="1200">
              <a:solidFill>
                <a:schemeClr val="bg1"/>
              </a:solidFill>
            </a:rPr>
            <a:t>Flagship 6 - making connected and automated multimodal mobility a reality                                                                                                         Flagship 7 - innovation, data and AI for smart mobility</a:t>
          </a:r>
        </a:p>
      </dsp:txBody>
      <dsp:txXfrm rot="10800000">
        <a:off x="1694542" y="1788670"/>
        <a:ext cx="5948751" cy="1505827"/>
      </dsp:txXfrm>
    </dsp:sp>
    <dsp:sp modelId="{3DAC428E-98E3-4168-809A-2C8836520D5D}">
      <dsp:nvSpPr>
        <dsp:cNvPr id="0" name=""/>
        <dsp:cNvSpPr/>
      </dsp:nvSpPr>
      <dsp:spPr>
        <a:xfrm>
          <a:off x="656862" y="1821535"/>
          <a:ext cx="1407783" cy="1440098"/>
        </a:xfrm>
        <a:prstGeom prst="ellipse">
          <a:avLst/>
        </a:prstGeom>
        <a:blipFill>
          <a:blip xmlns:r="http://schemas.openxmlformats.org/officeDocument/2006/relationships" r:embed="rId2" cstate="print">
            <a:extLst>
              <a:ext uri="{28A0092B-C50C-407E-A947-70E740481C1C}">
                <a14:useLocalDpi xmlns:a14="http://schemas.microsoft.com/office/drawing/2010/main" val="0"/>
              </a:ext>
            </a:extLst>
          </a:blip>
          <a:srcRect/>
          <a:stretch>
            <a:fillRect l="-33000" r="-33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78BD382-AFF8-40D2-BC40-F4CBB23F32A8}">
      <dsp:nvSpPr>
        <dsp:cNvPr id="0" name=""/>
        <dsp:cNvSpPr/>
      </dsp:nvSpPr>
      <dsp:spPr>
        <a:xfrm rot="10800000">
          <a:off x="1594238" y="3661479"/>
          <a:ext cx="6036639" cy="1505827"/>
        </a:xfrm>
        <a:prstGeom prst="homePlat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64028" tIns="45720" rIns="85344" bIns="45720" numCol="1" spcCol="1270" anchor="ctr" anchorCtr="0">
          <a:noAutofit/>
        </a:bodyPr>
        <a:lstStyle/>
        <a:p>
          <a:pPr marL="0" lvl="0" indent="0" algn="l" defTabSz="533400">
            <a:lnSpc>
              <a:spcPct val="90000"/>
            </a:lnSpc>
            <a:spcBef>
              <a:spcPct val="0"/>
            </a:spcBef>
            <a:spcAft>
              <a:spcPct val="35000"/>
            </a:spcAft>
            <a:buFont typeface="Arial" panose="020B0604020202020204" pitchFamily="34" charset="0"/>
            <a:buNone/>
          </a:pPr>
          <a:r>
            <a:rPr lang="en-US" sz="1200" b="1" kern="1200">
              <a:solidFill>
                <a:schemeClr val="bg1"/>
              </a:solidFill>
            </a:rPr>
            <a:t>Flagship 8 – working towards the single market                                             Flagship 9 - making mobility fair and just for all                                              Flagship 10 - enhancing transport safety and security</a:t>
          </a:r>
        </a:p>
      </dsp:txBody>
      <dsp:txXfrm rot="10800000">
        <a:off x="1970695" y="3661479"/>
        <a:ext cx="5660182" cy="1505827"/>
      </dsp:txXfrm>
    </dsp:sp>
    <dsp:sp modelId="{0915CFFC-7F65-444A-BC9E-9008660CAA9A}">
      <dsp:nvSpPr>
        <dsp:cNvPr id="0" name=""/>
        <dsp:cNvSpPr/>
      </dsp:nvSpPr>
      <dsp:spPr>
        <a:xfrm>
          <a:off x="729008" y="3560769"/>
          <a:ext cx="1505827" cy="1505827"/>
        </a:xfrm>
        <a:prstGeom prst="ellipse">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85DB6F77-31B3-44A6-9538-7D3B84B14A3E}" type="datetimeFigureOut">
              <a:rPr lang="en-US" smtClean="0"/>
              <a:t>4/25/2024</a:t>
            </a:fld>
            <a:endParaRPr lang="en-US"/>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D3BEC92D-C8E2-4A8F-BF2D-75109D630128}" type="slidenum">
              <a:rPr lang="en-US" smtClean="0"/>
              <a:t>‹#›</a:t>
            </a:fld>
            <a:endParaRPr lang="en-US"/>
          </a:p>
        </p:txBody>
      </p:sp>
    </p:spTree>
    <p:extLst>
      <p:ext uri="{BB962C8B-B14F-4D97-AF65-F5344CB8AC3E}">
        <p14:creationId xmlns:p14="http://schemas.microsoft.com/office/powerpoint/2010/main" val="38048195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US"/>
              <a:t>no</a:t>
            </a:r>
          </a:p>
        </p:txBody>
      </p:sp>
    </p:spTree>
    <p:extLst>
      <p:ext uri="{BB962C8B-B14F-4D97-AF65-F5344CB8AC3E}">
        <p14:creationId xmlns:p14="http://schemas.microsoft.com/office/powerpoint/2010/main" val="25502540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1834725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D7310D7-3E89-4696-AF6C-C19E2671A822}" type="slidenum">
              <a:rPr lang="en-GB" smtClean="0"/>
              <a:t>4</a:t>
            </a:fld>
            <a:endParaRPr lang="en-GB"/>
          </a:p>
        </p:txBody>
      </p:sp>
    </p:spTree>
    <p:extLst>
      <p:ext uri="{BB962C8B-B14F-4D97-AF65-F5344CB8AC3E}">
        <p14:creationId xmlns:p14="http://schemas.microsoft.com/office/powerpoint/2010/main" val="2414031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3BEC92D-C8E2-4A8F-BF2D-75109D630128}" type="slidenum">
              <a:rPr lang="en-US" smtClean="0"/>
              <a:t>6</a:t>
            </a:fld>
            <a:endParaRPr lang="en-US"/>
          </a:p>
        </p:txBody>
      </p:sp>
    </p:spTree>
    <p:extLst>
      <p:ext uri="{BB962C8B-B14F-4D97-AF65-F5344CB8AC3E}">
        <p14:creationId xmlns:p14="http://schemas.microsoft.com/office/powerpoint/2010/main" val="4065208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t-LT"/>
          </a:p>
        </p:txBody>
      </p:sp>
    </p:spTree>
    <p:extLst>
      <p:ext uri="{BB962C8B-B14F-4D97-AF65-F5344CB8AC3E}">
        <p14:creationId xmlns:p14="http://schemas.microsoft.com/office/powerpoint/2010/main" val="41138516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19279639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2776037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27180418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22599226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51956755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0" y="1392195"/>
            <a:ext cx="12192000" cy="5465805"/>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574F6E69-2EAD-414A-9A6F-397A775BCC0A}" type="datetime3">
              <a:rPr lang="en-US" smtClean="0"/>
              <a:t>25 April 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137402" y="309518"/>
            <a:ext cx="1917196" cy="990602"/>
          </a:xfrm>
          <a:prstGeom prst="rect">
            <a:avLst/>
          </a:prstGeom>
        </p:spPr>
      </p:pic>
    </p:spTree>
    <p:extLst>
      <p:ext uri="{BB962C8B-B14F-4D97-AF65-F5344CB8AC3E}">
        <p14:creationId xmlns:p14="http://schemas.microsoft.com/office/powerpoint/2010/main" val="23724747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12FF8AC-4555-40D6-B2C1-AD7975CB4363}" type="datetime3">
              <a:rPr lang="en-US" smtClean="0"/>
              <a:t>25 April 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17709823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C9782A9-11C4-4B97-B2EE-064F48C82E41}" type="datetime3">
              <a:rPr lang="en-US" smtClean="0"/>
              <a:t>25 April 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6092085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Key statement">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a:xfrm>
            <a:off x="607486" y="1025527"/>
            <a:ext cx="10972800" cy="1643063"/>
          </a:xfrm>
        </p:spPr>
        <p:txBody>
          <a:bodyPr/>
          <a:lstStyle>
            <a:lvl1pPr marL="0" indent="0" algn="l">
              <a:lnSpc>
                <a:spcPct val="85000"/>
              </a:lnSpc>
              <a:spcBef>
                <a:spcPts val="0"/>
              </a:spcBef>
              <a:buNone/>
              <a:defRPr sz="4996" b="1">
                <a:solidFill>
                  <a:schemeClr val="tx2"/>
                </a:solidFill>
                <a:latin typeface="+mj-lt"/>
              </a:defRPr>
            </a:lvl1pPr>
            <a:lvl2pPr marL="0" indent="0">
              <a:buNone/>
              <a:defRPr/>
            </a:lvl2pPr>
            <a:lvl3pPr marL="0" indent="0">
              <a:buNone/>
              <a:defRPr/>
            </a:lvl3pPr>
            <a:lvl4pPr marL="0" indent="0">
              <a:buNone/>
              <a:defRPr/>
            </a:lvl4pPr>
            <a:lvl5pPr marL="0" indent="0">
              <a:buNone/>
              <a:defRPr/>
            </a:lvl5pPr>
          </a:lstStyle>
          <a:p>
            <a:pPr lvl="0"/>
            <a:r>
              <a:rPr lang="en-US"/>
              <a:t>Click to edit Master text styles</a:t>
            </a:r>
          </a:p>
        </p:txBody>
      </p:sp>
      <p:sp>
        <p:nvSpPr>
          <p:cNvPr id="5" name="Line 11"/>
          <p:cNvSpPr>
            <a:spLocks noChangeShapeType="1"/>
          </p:cNvSpPr>
          <p:nvPr userDrawn="1"/>
        </p:nvSpPr>
        <p:spPr bwMode="auto">
          <a:xfrm>
            <a:off x="609602" y="6245352"/>
            <a:ext cx="10972800" cy="0"/>
          </a:xfrm>
          <a:prstGeom prst="line">
            <a:avLst/>
          </a:prstGeom>
          <a:noFill/>
          <a:ln w="3175">
            <a:solidFill>
              <a:srgbClr val="808080"/>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798" noProof="0">
              <a:solidFill>
                <a:schemeClr val="bg1"/>
              </a:solidFill>
            </a:endParaRPr>
          </a:p>
        </p:txBody>
      </p:sp>
    </p:spTree>
    <p:extLst>
      <p:ext uri="{BB962C8B-B14F-4D97-AF65-F5344CB8AC3E}">
        <p14:creationId xmlns:p14="http://schemas.microsoft.com/office/powerpoint/2010/main" val="11440997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a:off x="0" y="-72209"/>
            <a:ext cx="8715632" cy="1762897"/>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98DB7EB-06D0-434D-B6E9-BE02F5B48300}" type="datetime3">
              <a:rPr lang="en-US" smtClean="0"/>
              <a:t>25 April 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13E31D-E2AB-40D1-8B51-AFA5AFEF393A}" type="slidenum">
              <a:rPr lang="en-US" smtClean="0"/>
              <a:t>‹#›</a:t>
            </a:fld>
            <a:endParaRPr lang="en-US"/>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436604" y="466037"/>
            <a:ext cx="1917196" cy="990602"/>
          </a:xfrm>
          <a:prstGeom prst="rect">
            <a:avLst/>
          </a:prstGeom>
        </p:spPr>
      </p:pic>
    </p:spTree>
    <p:extLst>
      <p:ext uri="{BB962C8B-B14F-4D97-AF65-F5344CB8AC3E}">
        <p14:creationId xmlns:p14="http://schemas.microsoft.com/office/powerpoint/2010/main" val="7440259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0" y="-72209"/>
            <a:ext cx="12192000" cy="463468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BE57511-936E-4C0A-88E1-7154B57C197C}" type="datetime3">
              <a:rPr lang="en-US" smtClean="0"/>
              <a:t>25 April 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41643979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Rectangle 7"/>
          <p:cNvSpPr/>
          <p:nvPr/>
        </p:nvSpPr>
        <p:spPr>
          <a:xfrm>
            <a:off x="0" y="-72209"/>
            <a:ext cx="8715632" cy="1762897"/>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436604" y="466037"/>
            <a:ext cx="1917196" cy="990602"/>
          </a:xfrm>
          <a:prstGeom prst="rect">
            <a:avLst/>
          </a:prstGeom>
        </p:spPr>
      </p:pic>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CBC9E42-BBC4-4A02-9A15-021EB2BC15CA}" type="datetime3">
              <a:rPr lang="en-US" smtClean="0"/>
              <a:t>25 April 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3836664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p:nvSpPr>
        <p:spPr>
          <a:xfrm>
            <a:off x="0" y="-72209"/>
            <a:ext cx="8715632" cy="1762897"/>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436604" y="466037"/>
            <a:ext cx="1917196" cy="990602"/>
          </a:xfrm>
          <a:prstGeom prst="rect">
            <a:avLst/>
          </a:prstGeom>
        </p:spPr>
      </p:pic>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D9B75BB1-0B43-41AE-91AC-6F021481934C}" type="datetime3">
              <a:rPr lang="en-US" smtClean="0"/>
              <a:t>25 April 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33449684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Rectangle 5"/>
          <p:cNvSpPr/>
          <p:nvPr/>
        </p:nvSpPr>
        <p:spPr>
          <a:xfrm>
            <a:off x="0" y="-72209"/>
            <a:ext cx="8715632" cy="1762897"/>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436604" y="466037"/>
            <a:ext cx="1917196" cy="990602"/>
          </a:xfrm>
          <a:prstGeom prst="rect">
            <a:avLst/>
          </a:prstGeom>
        </p:spPr>
      </p:pic>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F765222-1671-451F-B76F-2E2A80E19C36}" type="datetime3">
              <a:rPr lang="en-US" smtClean="0"/>
              <a:t>25 April 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38549372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8C1EA5C-014C-467A-8A10-62F72B27F584}" type="datetime3">
              <a:rPr lang="en-US" smtClean="0"/>
              <a:t>25 April 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FAB73BC-B049-4115-A692-8D63A059BFB8}" type="slidenum">
              <a:rPr lang="en-US" smtClean="0"/>
              <a:pPr/>
              <a:t>‹#›</a:t>
            </a:fld>
            <a:endParaRPr lang="en-US"/>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436604" y="5867398"/>
            <a:ext cx="1917196" cy="990602"/>
          </a:xfrm>
          <a:prstGeom prst="rect">
            <a:avLst/>
          </a:prstGeom>
        </p:spPr>
      </p:pic>
    </p:spTree>
    <p:extLst>
      <p:ext uri="{BB962C8B-B14F-4D97-AF65-F5344CB8AC3E}">
        <p14:creationId xmlns:p14="http://schemas.microsoft.com/office/powerpoint/2010/main" val="17889364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1835F75-612B-4CE6-BB55-7C496461DE39}" type="datetime3">
              <a:rPr lang="en-US" smtClean="0"/>
              <a:t>25 April 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AB73BC-B049-4115-A692-8D63A059BFB8}" type="slidenum">
              <a:rPr lang="en-US" smtClean="0"/>
              <a:pPr/>
              <a:t>‹#›</a:t>
            </a:fld>
            <a:endParaRPr lang="en-US"/>
          </a:p>
        </p:txBody>
      </p:sp>
    </p:spTree>
    <p:extLst>
      <p:ext uri="{BB962C8B-B14F-4D97-AF65-F5344CB8AC3E}">
        <p14:creationId xmlns:p14="http://schemas.microsoft.com/office/powerpoint/2010/main" val="4110338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AE3FF47-4684-4702-BA74-3A9FF68B3ED8}" type="datetime3">
              <a:rPr lang="en-US" smtClean="0"/>
              <a:t>25 April 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33247240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3E497C1-0FB3-4630-9307-EF4153AACCA9}" type="datetime3">
              <a:rPr lang="en-US" smtClean="0"/>
              <a:t>25 April 2024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FAB73BC-B049-4115-A692-8D63A059BFB8}" type="slidenum">
              <a:rPr lang="en-US" smtClean="0"/>
              <a:pPr/>
              <a:t>‹#›</a:t>
            </a:fld>
            <a:endParaRPr lang="en-US"/>
          </a:p>
        </p:txBody>
      </p:sp>
    </p:spTree>
    <p:extLst>
      <p:ext uri="{BB962C8B-B14F-4D97-AF65-F5344CB8AC3E}">
        <p14:creationId xmlns:p14="http://schemas.microsoft.com/office/powerpoint/2010/main" val="133541695"/>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hf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4.xml"/><Relationship Id="rId1" Type="http://schemas.openxmlformats.org/officeDocument/2006/relationships/slideLayout" Target="../slideLayouts/slideLayout12.xml"/><Relationship Id="rId4" Type="http://schemas.openxmlformats.org/officeDocument/2006/relationships/image" Target="../media/image21.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8.xml"/><Relationship Id="rId1" Type="http://schemas.openxmlformats.org/officeDocument/2006/relationships/slideLayout" Target="../slideLayouts/slideLayout6.xml"/><Relationship Id="rId5" Type="http://schemas.openxmlformats.org/officeDocument/2006/relationships/image" Target="../media/image25.png"/><Relationship Id="rId4" Type="http://schemas.openxmlformats.org/officeDocument/2006/relationships/image" Target="../media/image24.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11.svg"/><Relationship Id="rId13" Type="http://schemas.openxmlformats.org/officeDocument/2006/relationships/image" Target="../media/image16.png"/><Relationship Id="rId3" Type="http://schemas.openxmlformats.org/officeDocument/2006/relationships/image" Target="../media/image6.png"/><Relationship Id="rId7" Type="http://schemas.openxmlformats.org/officeDocument/2006/relationships/image" Target="../media/image10.png"/><Relationship Id="rId12" Type="http://schemas.openxmlformats.org/officeDocument/2006/relationships/image" Target="../media/image15.svg"/><Relationship Id="rId2" Type="http://schemas.openxmlformats.org/officeDocument/2006/relationships/notesSlide" Target="../notesSlides/notesSlide3.xml"/><Relationship Id="rId1" Type="http://schemas.openxmlformats.org/officeDocument/2006/relationships/slideLayout" Target="../slideLayouts/slideLayout6.xml"/><Relationship Id="rId6" Type="http://schemas.openxmlformats.org/officeDocument/2006/relationships/image" Target="../media/image9.svg"/><Relationship Id="rId11" Type="http://schemas.openxmlformats.org/officeDocument/2006/relationships/image" Target="../media/image14.png"/><Relationship Id="rId5" Type="http://schemas.openxmlformats.org/officeDocument/2006/relationships/image" Target="../media/image8.png"/><Relationship Id="rId10" Type="http://schemas.openxmlformats.org/officeDocument/2006/relationships/image" Target="../media/image13.svg"/><Relationship Id="rId4" Type="http://schemas.openxmlformats.org/officeDocument/2006/relationships/image" Target="../media/image7.svg"/><Relationship Id="rId9" Type="http://schemas.openxmlformats.org/officeDocument/2006/relationships/image" Target="../media/image12.png"/><Relationship Id="rId14" Type="http://schemas.openxmlformats.org/officeDocument/2006/relationships/image" Target="../media/image17.svg"/></Relationships>
</file>

<file path=ppt/slides/_rels/slide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3116549"/>
            <a:ext cx="9144000" cy="2387600"/>
          </a:xfrm>
        </p:spPr>
        <p:txBody>
          <a:bodyPr>
            <a:normAutofit fontScale="90000"/>
          </a:bodyPr>
          <a:lstStyle/>
          <a:p>
            <a:r>
              <a:rPr lang="en-US" sz="3600" dirty="0">
                <a:solidFill>
                  <a:schemeClr val="bg1"/>
                </a:solidFill>
                <a:effectLst/>
                <a:latin typeface="Calibri" panose="020F0502020204030204" pitchFamily="34" charset="0"/>
                <a:ea typeface="Times New Roman" panose="02020603050405020304" pitchFamily="18" charset="0"/>
              </a:rPr>
              <a:t>  Deployment of e-freight in the Western Balkans and implementation of the Regulation (EU) 2020/1056 on electronic freight transport information</a:t>
            </a:r>
            <a:br>
              <a:rPr lang="en-US" sz="3600" dirty="0">
                <a:solidFill>
                  <a:schemeClr val="bg1"/>
                </a:solidFill>
                <a:effectLst/>
                <a:latin typeface="Calibri" panose="020F0502020204030204" pitchFamily="34" charset="0"/>
                <a:ea typeface="Times New Roman" panose="02020603050405020304" pitchFamily="18" charset="0"/>
              </a:rPr>
            </a:br>
            <a:br>
              <a:rPr lang="en-US" sz="3600" dirty="0">
                <a:solidFill>
                  <a:schemeClr val="bg1"/>
                </a:solidFill>
                <a:effectLst/>
                <a:latin typeface="Calibri" panose="020F0502020204030204" pitchFamily="34" charset="0"/>
                <a:ea typeface="Times New Roman" panose="02020603050405020304" pitchFamily="18" charset="0"/>
              </a:rPr>
            </a:br>
            <a:br>
              <a:rPr lang="en-US" sz="3600" dirty="0">
                <a:solidFill>
                  <a:schemeClr val="bg1"/>
                </a:solidFill>
                <a:effectLst/>
                <a:latin typeface="Calibri" panose="020F0502020204030204" pitchFamily="34" charset="0"/>
                <a:ea typeface="Times New Roman" panose="02020603050405020304" pitchFamily="18" charset="0"/>
              </a:rPr>
            </a:br>
            <a:endParaRPr lang="en-US" sz="3600" dirty="0">
              <a:solidFill>
                <a:schemeClr val="bg1"/>
              </a:solidFill>
            </a:endParaRPr>
          </a:p>
        </p:txBody>
      </p:sp>
      <p:sp>
        <p:nvSpPr>
          <p:cNvPr id="3" name="Subtitle 2"/>
          <p:cNvSpPr>
            <a:spLocks noGrp="1"/>
          </p:cNvSpPr>
          <p:nvPr>
            <p:ph type="subTitle" idx="1"/>
          </p:nvPr>
        </p:nvSpPr>
        <p:spPr>
          <a:xfrm>
            <a:off x="6972300" y="5811838"/>
            <a:ext cx="4886325" cy="531812"/>
          </a:xfrm>
        </p:spPr>
        <p:txBody>
          <a:bodyPr>
            <a:normAutofit/>
          </a:bodyPr>
          <a:lstStyle/>
          <a:p>
            <a:r>
              <a:rPr lang="en-US">
                <a:solidFill>
                  <a:schemeClr val="bg1"/>
                </a:solidFill>
              </a:rPr>
              <a:t> </a:t>
            </a:r>
          </a:p>
        </p:txBody>
      </p:sp>
    </p:spTree>
    <p:extLst>
      <p:ext uri="{BB962C8B-B14F-4D97-AF65-F5344CB8AC3E}">
        <p14:creationId xmlns:p14="http://schemas.microsoft.com/office/powerpoint/2010/main" val="37536175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ttangolo 3">
            <a:extLst>
              <a:ext uri="{FF2B5EF4-FFF2-40B4-BE49-F238E27FC236}">
                <a16:creationId xmlns:a16="http://schemas.microsoft.com/office/drawing/2014/main" id="{D913EFFE-3AC0-487B-A139-06E26BF6DE8B}"/>
              </a:ext>
            </a:extLst>
          </p:cNvPr>
          <p:cNvSpPr/>
          <p:nvPr/>
        </p:nvSpPr>
        <p:spPr>
          <a:xfrm>
            <a:off x="457172" y="243120"/>
            <a:ext cx="10820562" cy="954010"/>
          </a:xfrm>
          <a:prstGeom prst="rect">
            <a:avLst/>
          </a:prstGeom>
        </p:spPr>
        <p:txBody>
          <a:bodyPr wrap="square" lIns="91344" tIns="45672" rIns="91344" bIns="45672" anchor="t">
            <a:spAutoFit/>
          </a:bodyPr>
          <a:lstStyle/>
          <a:p>
            <a:pPr>
              <a:spcBef>
                <a:spcPts val="300"/>
              </a:spcBef>
              <a:spcAft>
                <a:spcPts val="300"/>
              </a:spcAft>
              <a:defRPr/>
            </a:pPr>
            <a:r>
              <a:rPr lang="en-US" sz="2800" b="1">
                <a:solidFill>
                  <a:schemeClr val="tx2"/>
                </a:solidFill>
                <a:latin typeface="Arial" panose="020B0604020202020204" pitchFamily="34" charset="0"/>
                <a:cs typeface="Arial" panose="020B0604020202020204" pitchFamily="34" charset="0"/>
              </a:rPr>
              <a:t>What would be if freight information is exchanged only digitally?</a:t>
            </a:r>
            <a:endParaRPr lang="en-US" sz="2800">
              <a:solidFill>
                <a:schemeClr val="tx2"/>
              </a:solidFill>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C173EC83-923F-4AF7-B33A-9A168BDC3A72}"/>
              </a:ext>
            </a:extLst>
          </p:cNvPr>
          <p:cNvSpPr txBox="1"/>
          <p:nvPr/>
        </p:nvSpPr>
        <p:spPr>
          <a:xfrm>
            <a:off x="6726431" y="1330756"/>
            <a:ext cx="4882082" cy="2339102"/>
          </a:xfrm>
          <a:prstGeom prst="rect">
            <a:avLst/>
          </a:prstGeom>
          <a:noFill/>
        </p:spPr>
        <p:txBody>
          <a:bodyPr wrap="square">
            <a:spAutoFit/>
          </a:bodyPr>
          <a:lstStyle/>
          <a:p>
            <a:pPr marL="176037" indent="-176037" algn="just">
              <a:spcBef>
                <a:spcPts val="600"/>
              </a:spcBef>
              <a:spcAft>
                <a:spcPts val="600"/>
              </a:spcAft>
              <a:buFont typeface="Arial" panose="020B0604020202020204" pitchFamily="34" charset="0"/>
              <a:buChar char="•"/>
            </a:pPr>
            <a:r>
              <a:rPr lang="en-US">
                <a:solidFill>
                  <a:schemeClr val="tx2"/>
                </a:solidFill>
                <a:latin typeface="Arial" panose="020B0604020202020204" pitchFamily="34" charset="0"/>
                <a:cs typeface="Arial" panose="020B0604020202020204" pitchFamily="34" charset="0"/>
              </a:rPr>
              <a:t>Over </a:t>
            </a:r>
            <a:r>
              <a:rPr lang="en-US" b="1">
                <a:solidFill>
                  <a:srgbClr val="FFD200"/>
                </a:solidFill>
                <a:latin typeface="Arial" panose="020B0604020202020204" pitchFamily="34" charset="0"/>
                <a:cs typeface="Arial" panose="020B0604020202020204" pitchFamily="34" charset="0"/>
              </a:rPr>
              <a:t>26,000 trees </a:t>
            </a:r>
            <a:r>
              <a:rPr lang="en-US">
                <a:solidFill>
                  <a:schemeClr val="tx2"/>
                </a:solidFill>
                <a:latin typeface="Arial" panose="020B0604020202020204" pitchFamily="34" charset="0"/>
                <a:cs typeface="Arial" panose="020B0604020202020204" pitchFamily="34" charset="0"/>
              </a:rPr>
              <a:t>saved annually if all freight information is exchanged only digitally in the Western Balkans</a:t>
            </a:r>
          </a:p>
          <a:p>
            <a:pPr marL="176037" indent="-176037" algn="just">
              <a:spcBef>
                <a:spcPts val="600"/>
              </a:spcBef>
              <a:spcAft>
                <a:spcPts val="600"/>
              </a:spcAft>
              <a:buFont typeface="Arial" panose="020B0604020202020204" pitchFamily="34" charset="0"/>
              <a:buChar char="•"/>
            </a:pPr>
            <a:r>
              <a:rPr lang="en-US">
                <a:solidFill>
                  <a:schemeClr val="tx2"/>
                </a:solidFill>
                <a:latin typeface="Arial" panose="020B0604020202020204" pitchFamily="34" charset="0"/>
                <a:cs typeface="Arial" panose="020B0604020202020204" pitchFamily="34" charset="0"/>
              </a:rPr>
              <a:t>… while Central Park in New York City has over </a:t>
            </a:r>
            <a:r>
              <a:rPr lang="en-US" b="1">
                <a:solidFill>
                  <a:srgbClr val="FFD200"/>
                </a:solidFill>
                <a:latin typeface="Arial" panose="020B0604020202020204" pitchFamily="34" charset="0"/>
                <a:cs typeface="Arial" panose="020B0604020202020204" pitchFamily="34" charset="0"/>
              </a:rPr>
              <a:t>18,000 trees </a:t>
            </a:r>
            <a:endParaRPr lang="en-US">
              <a:solidFill>
                <a:schemeClr val="tx2"/>
              </a:solidFill>
              <a:latin typeface="Arial" panose="020B0604020202020204" pitchFamily="34" charset="0"/>
              <a:cs typeface="Arial" panose="020B0604020202020204" pitchFamily="34" charset="0"/>
            </a:endParaRPr>
          </a:p>
          <a:p>
            <a:pPr marL="176037" indent="-176037" algn="just">
              <a:spcBef>
                <a:spcPts val="600"/>
              </a:spcBef>
              <a:spcAft>
                <a:spcPts val="600"/>
              </a:spcAft>
              <a:buFont typeface="Arial" panose="020B0604020202020204" pitchFamily="34" charset="0"/>
              <a:buChar char="•"/>
            </a:pPr>
            <a:r>
              <a:rPr lang="en-US">
                <a:solidFill>
                  <a:schemeClr val="tx2"/>
                </a:solidFill>
                <a:latin typeface="Arial" panose="020B0604020202020204" pitchFamily="34" charset="0"/>
                <a:cs typeface="Arial" panose="020B0604020202020204" pitchFamily="34" charset="0"/>
              </a:rPr>
              <a:t>… </a:t>
            </a:r>
            <a:r>
              <a:rPr lang="en-US" b="1">
                <a:solidFill>
                  <a:srgbClr val="FFD200"/>
                </a:solidFill>
                <a:latin typeface="Arial" panose="020B0604020202020204" pitchFamily="34" charset="0"/>
                <a:cs typeface="Arial" panose="020B0604020202020204" pitchFamily="34" charset="0"/>
              </a:rPr>
              <a:t>234,000 boxes </a:t>
            </a:r>
            <a:r>
              <a:rPr lang="en-US">
                <a:solidFill>
                  <a:schemeClr val="tx2"/>
                </a:solidFill>
                <a:latin typeface="Arial" panose="020B0604020202020204" pitchFamily="34" charset="0"/>
                <a:cs typeface="Arial" panose="020B0604020202020204" pitchFamily="34" charset="0"/>
              </a:rPr>
              <a:t>of printing paper could be saved</a:t>
            </a:r>
            <a:endParaRPr lang="en-GB" b="1">
              <a:solidFill>
                <a:srgbClr val="FFD200"/>
              </a:solidFill>
              <a:latin typeface="Arial" panose="020B0604020202020204" pitchFamily="34" charset="0"/>
              <a:cs typeface="Arial" panose="020B0604020202020204" pitchFamily="34" charset="0"/>
            </a:endParaRPr>
          </a:p>
        </p:txBody>
      </p:sp>
      <p:pic>
        <p:nvPicPr>
          <p:cNvPr id="2058" name="Picture 10" descr="Office Depot CopyPrint Paper Letter 10 PK - Office Depot">
            <a:extLst>
              <a:ext uri="{FF2B5EF4-FFF2-40B4-BE49-F238E27FC236}">
                <a16:creationId xmlns:a16="http://schemas.microsoft.com/office/drawing/2014/main" id="{3BBCD913-74F7-4D12-A987-5499D3D41AF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362661" y="4181724"/>
            <a:ext cx="2245852" cy="179828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Things to do near Central Park | New York City | The Pierre NY">
            <a:extLst>
              <a:ext uri="{FF2B5EF4-FFF2-40B4-BE49-F238E27FC236}">
                <a16:creationId xmlns:a16="http://schemas.microsoft.com/office/drawing/2014/main" id="{CBDAC969-6159-4DF5-825E-5D8D76A2848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3487" y="1198115"/>
            <a:ext cx="5736547" cy="47818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636279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2235200"/>
            <a:ext cx="9144000" cy="1609687"/>
          </a:xfrm>
        </p:spPr>
        <p:txBody>
          <a:bodyPr>
            <a:normAutofit/>
          </a:bodyPr>
          <a:lstStyle/>
          <a:p>
            <a:r>
              <a:rPr lang="en-US" sz="3600" b="1" i="0"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Regional project: overview</a:t>
            </a:r>
            <a:endParaRPr lang="en-US" sz="3600" dirty="0">
              <a:solidFill>
                <a:schemeClr val="bg1"/>
              </a:solidFill>
            </a:endParaRPr>
          </a:p>
        </p:txBody>
      </p:sp>
      <p:sp>
        <p:nvSpPr>
          <p:cNvPr id="3" name="Subtitle 2"/>
          <p:cNvSpPr>
            <a:spLocks noGrp="1"/>
          </p:cNvSpPr>
          <p:nvPr>
            <p:ph type="subTitle" idx="1"/>
          </p:nvPr>
        </p:nvSpPr>
        <p:spPr>
          <a:xfrm>
            <a:off x="6972300" y="5811838"/>
            <a:ext cx="4886325" cy="531812"/>
          </a:xfrm>
        </p:spPr>
        <p:txBody>
          <a:bodyPr>
            <a:normAutofit/>
          </a:bodyPr>
          <a:lstStyle/>
          <a:p>
            <a:r>
              <a:rPr lang="en-US">
                <a:solidFill>
                  <a:schemeClr val="bg1"/>
                </a:solidFill>
              </a:rPr>
              <a:t> </a:t>
            </a:r>
          </a:p>
        </p:txBody>
      </p:sp>
    </p:spTree>
    <p:extLst>
      <p:ext uri="{BB962C8B-B14F-4D97-AF65-F5344CB8AC3E}">
        <p14:creationId xmlns:p14="http://schemas.microsoft.com/office/powerpoint/2010/main" val="41215286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480606-7DDA-4520-88B9-767C4532A021}"/>
              </a:ext>
            </a:extLst>
          </p:cNvPr>
          <p:cNvSpPr>
            <a:spLocks noGrp="1"/>
          </p:cNvSpPr>
          <p:nvPr>
            <p:ph type="title"/>
          </p:nvPr>
        </p:nvSpPr>
        <p:spPr>
          <a:xfrm>
            <a:off x="609602" y="140640"/>
            <a:ext cx="10972800" cy="860400"/>
          </a:xfrm>
        </p:spPr>
        <p:txBody>
          <a:bodyPr anchor="ctr">
            <a:normAutofit/>
          </a:bodyPr>
          <a:lstStyle/>
          <a:p>
            <a:r>
              <a:rPr lang="en-US" sz="3200" b="1" dirty="0">
                <a:solidFill>
                  <a:schemeClr val="bg1"/>
                </a:solidFill>
                <a:cs typeface="Arial"/>
              </a:rPr>
              <a:t>Project summary </a:t>
            </a:r>
            <a:endParaRPr lang="en-GB" sz="3200" b="1" dirty="0">
              <a:solidFill>
                <a:schemeClr val="bg1"/>
              </a:solidFill>
              <a:cs typeface="Arial"/>
            </a:endParaRPr>
          </a:p>
        </p:txBody>
      </p:sp>
      <p:sp>
        <p:nvSpPr>
          <p:cNvPr id="3" name="Content Placeholder 2">
            <a:extLst>
              <a:ext uri="{FF2B5EF4-FFF2-40B4-BE49-F238E27FC236}">
                <a16:creationId xmlns:a16="http://schemas.microsoft.com/office/drawing/2014/main" id="{D602D4A5-C5D2-49D2-9B2E-DE56FFB23438}"/>
              </a:ext>
            </a:extLst>
          </p:cNvPr>
          <p:cNvSpPr>
            <a:spLocks noGrp="1"/>
          </p:cNvSpPr>
          <p:nvPr>
            <p:ph idx="1"/>
          </p:nvPr>
        </p:nvSpPr>
        <p:spPr>
          <a:xfrm>
            <a:off x="609600" y="1827378"/>
            <a:ext cx="10972800" cy="4485314"/>
          </a:xfrm>
        </p:spPr>
        <p:txBody>
          <a:bodyPr>
            <a:normAutofit fontScale="85000" lnSpcReduction="10000"/>
          </a:bodyPr>
          <a:lstStyle/>
          <a:p>
            <a:pPr>
              <a:spcBef>
                <a:spcPts val="600"/>
              </a:spcBef>
              <a:spcAft>
                <a:spcPts val="600"/>
              </a:spcAft>
            </a:pPr>
            <a:r>
              <a:rPr lang="en-GB" sz="1800" b="1" dirty="0"/>
              <a:t>Implemented by </a:t>
            </a:r>
            <a:r>
              <a:rPr lang="en-GB" sz="1800" dirty="0"/>
              <a:t>EY and local and global expert team</a:t>
            </a:r>
          </a:p>
          <a:p>
            <a:pPr>
              <a:spcBef>
                <a:spcPts val="600"/>
              </a:spcBef>
              <a:spcAft>
                <a:spcPts val="600"/>
              </a:spcAft>
            </a:pPr>
            <a:r>
              <a:rPr lang="en-GB" sz="1800" b="1" dirty="0"/>
              <a:t>Timeline: </a:t>
            </a:r>
            <a:r>
              <a:rPr lang="en-GB" sz="1800" dirty="0"/>
              <a:t>February 2022 - December 2022</a:t>
            </a:r>
          </a:p>
          <a:p>
            <a:pPr>
              <a:spcBef>
                <a:spcPts val="600"/>
              </a:spcBef>
              <a:spcAft>
                <a:spcPts val="600"/>
              </a:spcAft>
            </a:pPr>
            <a:r>
              <a:rPr lang="en-GB" sz="1800" b="1" dirty="0"/>
              <a:t>Client: </a:t>
            </a:r>
            <a:r>
              <a:rPr lang="en-GB" sz="1800" dirty="0"/>
              <a:t>Permanent Secretariat of the Transport Community</a:t>
            </a:r>
          </a:p>
          <a:p>
            <a:pPr>
              <a:spcBef>
                <a:spcPts val="600"/>
              </a:spcBef>
              <a:spcAft>
                <a:spcPts val="600"/>
              </a:spcAft>
            </a:pPr>
            <a:r>
              <a:rPr lang="en-GB" sz="1800" b="1" dirty="0"/>
              <a:t>Geography: </a:t>
            </a:r>
            <a:r>
              <a:rPr lang="en-GB" sz="1800" dirty="0"/>
              <a:t>Western Balkans</a:t>
            </a:r>
          </a:p>
          <a:p>
            <a:pPr>
              <a:spcBef>
                <a:spcPts val="600"/>
              </a:spcBef>
              <a:spcAft>
                <a:spcPts val="600"/>
              </a:spcAft>
            </a:pPr>
            <a:r>
              <a:rPr lang="en-GB" sz="1800" b="1" dirty="0"/>
              <a:t>Stakeholders: </a:t>
            </a:r>
          </a:p>
          <a:p>
            <a:pPr marL="666576" lvl="1" indent="-342900">
              <a:spcBef>
                <a:spcPts val="600"/>
              </a:spcBef>
              <a:buFont typeface="+mj-lt"/>
              <a:buAutoNum type="arabicPeriod"/>
            </a:pPr>
            <a:r>
              <a:rPr lang="en-GB" sz="1800" dirty="0"/>
              <a:t>The ministries of transport (and other ministries based on need)</a:t>
            </a:r>
          </a:p>
          <a:p>
            <a:pPr marL="666576" lvl="1" indent="-342900">
              <a:spcBef>
                <a:spcPts val="600"/>
              </a:spcBef>
              <a:buFont typeface="+mj-lt"/>
              <a:buAutoNum type="arabicPeriod"/>
            </a:pPr>
            <a:r>
              <a:rPr lang="en-GB" sz="1800" dirty="0"/>
              <a:t>Road, railway and inland waterways authorities / associations in the Regional Partners, as well as commerce associations</a:t>
            </a:r>
          </a:p>
          <a:p>
            <a:pPr marL="666576" lvl="1" indent="-342900">
              <a:spcBef>
                <a:spcPts val="600"/>
              </a:spcBef>
              <a:buFont typeface="+mj-lt"/>
              <a:buAutoNum type="arabicPeriod"/>
            </a:pPr>
            <a:r>
              <a:rPr lang="en-GB" sz="1800" dirty="0"/>
              <a:t>CEFTA representatives </a:t>
            </a:r>
          </a:p>
          <a:p>
            <a:pPr marL="666576" lvl="1" indent="-342900">
              <a:spcBef>
                <a:spcPts val="600"/>
              </a:spcBef>
              <a:buFont typeface="+mj-lt"/>
              <a:buAutoNum type="arabicPeriod"/>
            </a:pPr>
            <a:r>
              <a:rPr lang="en-GB" sz="1800" dirty="0"/>
              <a:t>Regional Cooperation Council representatives</a:t>
            </a:r>
          </a:p>
          <a:p>
            <a:pPr marL="666576" lvl="1" indent="-342900">
              <a:spcBef>
                <a:spcPts val="600"/>
              </a:spcBef>
              <a:buFont typeface="+mj-lt"/>
              <a:buAutoNum type="arabicPeriod"/>
            </a:pPr>
            <a:r>
              <a:rPr lang="en-GB" sz="1800" dirty="0"/>
              <a:t>And others</a:t>
            </a:r>
          </a:p>
          <a:p>
            <a:pPr marL="323676" lvl="1">
              <a:spcBef>
                <a:spcPts val="600"/>
              </a:spcBef>
              <a:spcAft>
                <a:spcPts val="600"/>
              </a:spcAft>
            </a:pPr>
            <a:r>
              <a:rPr lang="en-GB" sz="1800" b="1" dirty="0"/>
              <a:t>Transport modes covered: </a:t>
            </a:r>
            <a:r>
              <a:rPr lang="en-GB" sz="1800" dirty="0"/>
              <a:t>road, rail and inland waterways</a:t>
            </a:r>
          </a:p>
          <a:p>
            <a:pPr>
              <a:spcBef>
                <a:spcPts val="600"/>
              </a:spcBef>
              <a:spcAft>
                <a:spcPts val="600"/>
              </a:spcAft>
            </a:pPr>
            <a:r>
              <a:rPr lang="en-US" sz="1800" b="1" dirty="0">
                <a:cs typeface="Arial"/>
              </a:rPr>
              <a:t>Objective: </a:t>
            </a:r>
            <a:r>
              <a:rPr lang="en-US" sz="1800" dirty="0">
                <a:cs typeface="Arial"/>
              </a:rPr>
              <a:t>to enable an interoperable electronic freight information exchange system in the region, reducing administrative burden for logistics operators, and facilitating multimodal transport. Special focus - to be expandable to </a:t>
            </a:r>
            <a:r>
              <a:rPr lang="en-US" sz="1800" dirty="0" err="1">
                <a:cs typeface="Arial"/>
              </a:rPr>
              <a:t>neighbouring</a:t>
            </a:r>
            <a:r>
              <a:rPr lang="en-US" sz="1800" dirty="0">
                <a:cs typeface="Arial"/>
              </a:rPr>
              <a:t> EU MSs</a:t>
            </a:r>
          </a:p>
          <a:p>
            <a:pPr>
              <a:spcBef>
                <a:spcPts val="600"/>
              </a:spcBef>
              <a:spcAft>
                <a:spcPts val="600"/>
              </a:spcAft>
            </a:pPr>
            <a:r>
              <a:rPr lang="en-GB" sz="1800" b="1" dirty="0"/>
              <a:t>Ultimate result: </a:t>
            </a:r>
            <a:r>
              <a:rPr lang="en-GB" sz="1800" dirty="0"/>
              <a:t>develop the implementation plan and pilot projects to deploy e-freight and implement the </a:t>
            </a:r>
            <a:r>
              <a:rPr lang="en-GB" sz="1800" dirty="0" err="1"/>
              <a:t>eFTI</a:t>
            </a:r>
            <a:r>
              <a:rPr lang="en-GB" sz="1800" dirty="0"/>
              <a:t> Regulation in the Western Balkans</a:t>
            </a:r>
          </a:p>
        </p:txBody>
      </p:sp>
    </p:spTree>
    <p:extLst>
      <p:ext uri="{BB962C8B-B14F-4D97-AF65-F5344CB8AC3E}">
        <p14:creationId xmlns:p14="http://schemas.microsoft.com/office/powerpoint/2010/main" val="9785770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D825E708-9ED9-45D2-8BCF-5F5CDF8EC45D}"/>
              </a:ext>
            </a:extLst>
          </p:cNvPr>
          <p:cNvSpPr>
            <a:spLocks noGrp="1"/>
          </p:cNvSpPr>
          <p:nvPr>
            <p:ph type="title"/>
          </p:nvPr>
        </p:nvSpPr>
        <p:spPr>
          <a:xfrm>
            <a:off x="609602" y="138338"/>
            <a:ext cx="11079709" cy="860400"/>
          </a:xfrm>
        </p:spPr>
        <p:txBody>
          <a:bodyPr anchor="ctr">
            <a:normAutofit/>
          </a:bodyPr>
          <a:lstStyle/>
          <a:p>
            <a:r>
              <a:rPr lang="en-US" sz="3200" dirty="0">
                <a:solidFill>
                  <a:schemeClr val="bg1"/>
                </a:solidFill>
                <a:cs typeface="Arial"/>
              </a:rPr>
              <a:t>Project activities and timeline</a:t>
            </a:r>
            <a:endParaRPr lang="en-US" sz="3200" dirty="0">
              <a:solidFill>
                <a:schemeClr val="bg1"/>
              </a:solidFill>
            </a:endParaRPr>
          </a:p>
        </p:txBody>
      </p:sp>
      <p:sp>
        <p:nvSpPr>
          <p:cNvPr id="4" name="Content Placeholder 3">
            <a:extLst>
              <a:ext uri="{FF2B5EF4-FFF2-40B4-BE49-F238E27FC236}">
                <a16:creationId xmlns:a16="http://schemas.microsoft.com/office/drawing/2014/main" id="{60FC7BCB-23F8-4F44-8E25-8B72246EC9E3}"/>
              </a:ext>
            </a:extLst>
          </p:cNvPr>
          <p:cNvSpPr>
            <a:spLocks noGrp="1"/>
          </p:cNvSpPr>
          <p:nvPr>
            <p:ph idx="1"/>
          </p:nvPr>
        </p:nvSpPr>
        <p:spPr>
          <a:xfrm>
            <a:off x="467554" y="1239162"/>
            <a:ext cx="10972800" cy="4700016"/>
          </a:xfrm>
        </p:spPr>
        <p:txBody>
          <a:bodyPr/>
          <a:lstStyle/>
          <a:p>
            <a:pPr marL="0" indent="0" algn="just">
              <a:buNone/>
            </a:pPr>
            <a:endParaRPr lang="en-US" sz="1600">
              <a:cs typeface="Arial"/>
            </a:endParaRPr>
          </a:p>
          <a:p>
            <a:pPr marL="0" indent="0" algn="just">
              <a:buNone/>
            </a:pPr>
            <a:endParaRPr lang="en-GB" sz="1600">
              <a:cs typeface="Arial"/>
            </a:endParaRPr>
          </a:p>
          <a:p>
            <a:pPr marL="0" indent="0" algn="just">
              <a:buNone/>
            </a:pPr>
            <a:endParaRPr lang="en-GB" sz="1600">
              <a:solidFill>
                <a:schemeClr val="tx2"/>
              </a:solidFill>
              <a:cs typeface="Arial"/>
            </a:endParaRPr>
          </a:p>
          <a:p>
            <a:pPr marL="342900" indent="-342900" algn="just">
              <a:buFont typeface="+mj-lt"/>
              <a:buAutoNum type="arabicPeriod"/>
            </a:pPr>
            <a:endParaRPr lang="en-US" sz="1600">
              <a:solidFill>
                <a:schemeClr val="tx2"/>
              </a:solidFill>
              <a:cs typeface="Arial"/>
            </a:endParaRPr>
          </a:p>
          <a:p>
            <a:pPr marL="0" indent="0" algn="just">
              <a:buNone/>
            </a:pPr>
            <a:endParaRPr lang="en-GB" sz="1600"/>
          </a:p>
        </p:txBody>
      </p:sp>
      <p:pic>
        <p:nvPicPr>
          <p:cNvPr id="7" name="Picture 6">
            <a:extLst>
              <a:ext uri="{FF2B5EF4-FFF2-40B4-BE49-F238E27FC236}">
                <a16:creationId xmlns:a16="http://schemas.microsoft.com/office/drawing/2014/main" id="{21C6703D-E261-47AE-A911-1049F596D5E2}"/>
              </a:ext>
            </a:extLst>
          </p:cNvPr>
          <p:cNvPicPr>
            <a:picLocks noChangeAspect="1"/>
          </p:cNvPicPr>
          <p:nvPr/>
        </p:nvPicPr>
        <p:blipFill>
          <a:blip r:embed="rId3"/>
          <a:stretch>
            <a:fillRect/>
          </a:stretch>
        </p:blipFill>
        <p:spPr>
          <a:xfrm>
            <a:off x="609602" y="1872835"/>
            <a:ext cx="10846142" cy="3603940"/>
          </a:xfrm>
          <a:prstGeom prst="rect">
            <a:avLst/>
          </a:prstGeom>
        </p:spPr>
      </p:pic>
    </p:spTree>
    <p:extLst>
      <p:ext uri="{BB962C8B-B14F-4D97-AF65-F5344CB8AC3E}">
        <p14:creationId xmlns:p14="http://schemas.microsoft.com/office/powerpoint/2010/main" val="4518200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2235200"/>
            <a:ext cx="9144000" cy="1609687"/>
          </a:xfrm>
        </p:spPr>
        <p:txBody>
          <a:bodyPr>
            <a:normAutofit/>
          </a:bodyPr>
          <a:lstStyle/>
          <a:p>
            <a:r>
              <a:rPr lang="en-US" sz="3600" b="1" i="0"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Impact assessment: economic and environmental impact</a:t>
            </a:r>
            <a:endParaRPr lang="en-US" sz="3600" dirty="0">
              <a:solidFill>
                <a:schemeClr val="bg1"/>
              </a:solidFill>
            </a:endParaRPr>
          </a:p>
        </p:txBody>
      </p:sp>
      <p:sp>
        <p:nvSpPr>
          <p:cNvPr id="3" name="Subtitle 2"/>
          <p:cNvSpPr>
            <a:spLocks noGrp="1"/>
          </p:cNvSpPr>
          <p:nvPr>
            <p:ph type="subTitle" idx="1"/>
          </p:nvPr>
        </p:nvSpPr>
        <p:spPr>
          <a:xfrm>
            <a:off x="6972300" y="5811838"/>
            <a:ext cx="4886325" cy="531812"/>
          </a:xfrm>
        </p:spPr>
        <p:txBody>
          <a:bodyPr>
            <a:normAutofit/>
          </a:bodyPr>
          <a:lstStyle/>
          <a:p>
            <a:r>
              <a:rPr lang="en-US">
                <a:solidFill>
                  <a:schemeClr val="bg1"/>
                </a:solidFill>
              </a:rPr>
              <a:t> </a:t>
            </a:r>
          </a:p>
        </p:txBody>
      </p:sp>
    </p:spTree>
    <p:extLst>
      <p:ext uri="{BB962C8B-B14F-4D97-AF65-F5344CB8AC3E}">
        <p14:creationId xmlns:p14="http://schemas.microsoft.com/office/powerpoint/2010/main" val="5118578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608FFACF-C83C-495F-A720-608B9FFAEC4E}"/>
              </a:ext>
            </a:extLst>
          </p:cNvPr>
          <p:cNvSpPr>
            <a:spLocks noGrp="1"/>
          </p:cNvSpPr>
          <p:nvPr>
            <p:ph type="title"/>
          </p:nvPr>
        </p:nvSpPr>
        <p:spPr>
          <a:xfrm>
            <a:off x="609602" y="138338"/>
            <a:ext cx="11079709" cy="860400"/>
          </a:xfrm>
        </p:spPr>
        <p:txBody>
          <a:bodyPr anchor="ctr">
            <a:normAutofit/>
          </a:bodyPr>
          <a:lstStyle/>
          <a:p>
            <a:r>
              <a:rPr lang="en-US" sz="3200" b="1" dirty="0">
                <a:solidFill>
                  <a:schemeClr val="bg1"/>
                </a:solidFill>
                <a:cs typeface="Arial"/>
              </a:rPr>
              <a:t>Key facts about impact assessment</a:t>
            </a:r>
            <a:endParaRPr lang="en-US" sz="3200" b="1" dirty="0">
              <a:solidFill>
                <a:schemeClr val="bg1"/>
              </a:solidFill>
            </a:endParaRPr>
          </a:p>
        </p:txBody>
      </p:sp>
      <p:sp>
        <p:nvSpPr>
          <p:cNvPr id="14" name="TextBox 13">
            <a:extLst>
              <a:ext uri="{FF2B5EF4-FFF2-40B4-BE49-F238E27FC236}">
                <a16:creationId xmlns:a16="http://schemas.microsoft.com/office/drawing/2014/main" id="{5267B439-6AA8-4501-880C-F98F5CD5AC51}"/>
              </a:ext>
            </a:extLst>
          </p:cNvPr>
          <p:cNvSpPr txBox="1"/>
          <p:nvPr/>
        </p:nvSpPr>
        <p:spPr>
          <a:xfrm>
            <a:off x="130283" y="1967953"/>
            <a:ext cx="8300659" cy="2357568"/>
          </a:xfrm>
          <a:prstGeom prst="rect">
            <a:avLst/>
          </a:prstGeom>
          <a:noFill/>
        </p:spPr>
        <p:txBody>
          <a:bodyPr wrap="square">
            <a:spAutoFit/>
          </a:bodyPr>
          <a:lstStyle/>
          <a:p>
            <a:pPr marL="323676" lvl="1" defTabSz="913486">
              <a:spcBef>
                <a:spcPct val="20000"/>
              </a:spcBef>
              <a:spcAft>
                <a:spcPts val="300"/>
              </a:spcAft>
              <a:buClr>
                <a:srgbClr val="FFD200"/>
              </a:buClr>
              <a:buSzPct val="70000"/>
              <a:defRPr/>
            </a:pPr>
            <a:r>
              <a:rPr lang="en-US" sz="1400" b="1" dirty="0" err="1">
                <a:latin typeface="Arial"/>
                <a:cs typeface="Arial"/>
              </a:rPr>
              <a:t>Analysed</a:t>
            </a:r>
            <a:r>
              <a:rPr lang="en-US" sz="1400" b="1" dirty="0">
                <a:latin typeface="Arial"/>
                <a:cs typeface="Arial"/>
              </a:rPr>
              <a:t> options:</a:t>
            </a:r>
          </a:p>
          <a:p>
            <a:pPr marL="647352" lvl="1" indent="-323676" defTabSz="913486">
              <a:spcBef>
                <a:spcPct val="20000"/>
              </a:spcBef>
              <a:spcAft>
                <a:spcPts val="300"/>
              </a:spcAft>
              <a:buClr>
                <a:srgbClr val="FFD200"/>
              </a:buClr>
              <a:buSzPct val="70000"/>
              <a:buFont typeface="Arial" pitchFamily="34" charset="0"/>
              <a:buChar char="►"/>
              <a:defRPr/>
            </a:pPr>
            <a:r>
              <a:rPr lang="en-US" sz="1400" b="1" dirty="0">
                <a:latin typeface="Arial"/>
                <a:cs typeface="Arial"/>
              </a:rPr>
              <a:t>Baseline</a:t>
            </a:r>
            <a:r>
              <a:rPr lang="lt-LT" sz="1400" b="1" dirty="0">
                <a:latin typeface="Arial"/>
                <a:cs typeface="Arial"/>
              </a:rPr>
              <a:t> - </a:t>
            </a:r>
            <a:r>
              <a:rPr lang="en-US" sz="1400" dirty="0">
                <a:latin typeface="Arial"/>
                <a:cs typeface="Arial"/>
              </a:rPr>
              <a:t>reflects developments under current trends and policies, without intervention by the national governments and regional </a:t>
            </a:r>
            <a:r>
              <a:rPr lang="en-US" sz="1400" dirty="0" err="1">
                <a:latin typeface="Arial"/>
                <a:cs typeface="Arial"/>
              </a:rPr>
              <a:t>organisations</a:t>
            </a:r>
            <a:r>
              <a:rPr lang="en-US" sz="1400" dirty="0">
                <a:latin typeface="Arial"/>
                <a:cs typeface="Arial"/>
              </a:rPr>
              <a:t> in the area of electronic transport documents. </a:t>
            </a:r>
            <a:endParaRPr lang="lt-LT" sz="1400" dirty="0">
              <a:latin typeface="Arial"/>
              <a:cs typeface="Arial"/>
            </a:endParaRPr>
          </a:p>
          <a:p>
            <a:pPr marL="647352" lvl="1" indent="-323676" defTabSz="913486">
              <a:spcBef>
                <a:spcPct val="20000"/>
              </a:spcBef>
              <a:spcAft>
                <a:spcPts val="300"/>
              </a:spcAft>
              <a:buClr>
                <a:srgbClr val="FFD200"/>
              </a:buClr>
              <a:buSzPct val="70000"/>
              <a:buFont typeface="Arial" pitchFamily="34" charset="0"/>
              <a:buChar char="►"/>
              <a:defRPr/>
            </a:pPr>
            <a:r>
              <a:rPr lang="en-US" sz="1400" b="1" dirty="0">
                <a:latin typeface="Arial"/>
                <a:ea typeface="Calibri" panose="020F0502020204030204" pitchFamily="34" charset="0"/>
                <a:cs typeface="Arial"/>
              </a:rPr>
              <a:t>Option 1 (O1)</a:t>
            </a:r>
            <a:r>
              <a:rPr lang="lt-LT" sz="1400" b="1" dirty="0">
                <a:latin typeface="Arial"/>
                <a:ea typeface="Calibri" panose="020F0502020204030204" pitchFamily="34" charset="0"/>
                <a:cs typeface="Arial"/>
              </a:rPr>
              <a:t> - </a:t>
            </a:r>
            <a:r>
              <a:rPr lang="en-US" sz="1400" dirty="0">
                <a:latin typeface="Arial"/>
                <a:ea typeface="Calibri" panose="020F0502020204030204" pitchFamily="34" charset="0"/>
                <a:cs typeface="Arial"/>
              </a:rPr>
              <a:t>electronic freight information accepted by the authorities within the Western Balkans only. </a:t>
            </a:r>
          </a:p>
          <a:p>
            <a:pPr marL="647352" lvl="1" indent="-323676" defTabSz="913486">
              <a:spcBef>
                <a:spcPct val="20000"/>
              </a:spcBef>
              <a:spcAft>
                <a:spcPts val="300"/>
              </a:spcAft>
              <a:buClr>
                <a:srgbClr val="FFD200"/>
              </a:buClr>
              <a:buSzPct val="70000"/>
              <a:buFont typeface="Arial" pitchFamily="34" charset="0"/>
              <a:buChar char="►"/>
              <a:defRPr/>
            </a:pPr>
            <a:r>
              <a:rPr lang="en-US" sz="1400" b="1" dirty="0">
                <a:latin typeface="Arial"/>
                <a:ea typeface="Calibri" panose="020F0502020204030204" pitchFamily="34" charset="0"/>
                <a:cs typeface="Arial"/>
              </a:rPr>
              <a:t>Option 2 (O2)</a:t>
            </a:r>
            <a:r>
              <a:rPr lang="lt-LT" sz="1400" b="1" dirty="0">
                <a:latin typeface="Arial"/>
                <a:ea typeface="Calibri" panose="020F0502020204030204" pitchFamily="34" charset="0"/>
                <a:cs typeface="Arial"/>
              </a:rPr>
              <a:t> – </a:t>
            </a:r>
            <a:r>
              <a:rPr lang="en-US" sz="1400" b="1" dirty="0">
                <a:latin typeface="Arial"/>
                <a:ea typeface="Calibri" panose="020F0502020204030204" pitchFamily="34" charset="0"/>
                <a:cs typeface="Arial"/>
              </a:rPr>
              <a:t> </a:t>
            </a:r>
            <a:r>
              <a:rPr lang="en-US" sz="1400" dirty="0">
                <a:latin typeface="Arial"/>
                <a:ea typeface="Calibri" panose="020F0502020204030204" pitchFamily="34" charset="0"/>
                <a:cs typeface="Arial"/>
              </a:rPr>
              <a:t>electronic freight information accepted by the EU and the Western Balkan authorities.</a:t>
            </a:r>
          </a:p>
          <a:p>
            <a:pPr marL="647352" lvl="1" indent="-323676" defTabSz="913486">
              <a:spcBef>
                <a:spcPct val="20000"/>
              </a:spcBef>
              <a:spcAft>
                <a:spcPts val="300"/>
              </a:spcAft>
              <a:buClr>
                <a:srgbClr val="FFD200"/>
              </a:buClr>
              <a:buSzPct val="70000"/>
              <a:buFont typeface="Arial" pitchFamily="34" charset="0"/>
              <a:buChar char="►"/>
              <a:defRPr/>
            </a:pPr>
            <a:r>
              <a:rPr lang="en-US" sz="1400" b="1" dirty="0">
                <a:latin typeface="Arial"/>
                <a:ea typeface="Calibri" panose="020F0502020204030204" pitchFamily="34" charset="0"/>
                <a:cs typeface="Arial"/>
              </a:rPr>
              <a:t>100% </a:t>
            </a:r>
            <a:r>
              <a:rPr lang="en-GB" sz="1400" b="1" dirty="0">
                <a:latin typeface="Arial"/>
                <a:ea typeface="Calibri" panose="020F0502020204030204" pitchFamily="34" charset="0"/>
                <a:cs typeface="Arial"/>
              </a:rPr>
              <a:t>uptake of e-freight information exchange - </a:t>
            </a:r>
            <a:r>
              <a:rPr lang="en-US" sz="1400" dirty="0">
                <a:latin typeface="Arial"/>
                <a:ea typeface="Calibri" panose="020F0502020204030204" pitchFamily="34" charset="0"/>
                <a:cs typeface="Arial"/>
              </a:rPr>
              <a:t>electronic freight information accepted by the EU and the Western Balkan authorities and all businesses exchange information digitally.</a:t>
            </a:r>
            <a:endParaRPr lang="en-GB" sz="1399" b="1" dirty="0">
              <a:latin typeface="Arial" panose="020B0604020202020204" pitchFamily="34" charset="0"/>
              <a:ea typeface="Calibri" panose="020F0502020204030204" pitchFamily="34" charset="0"/>
              <a:cs typeface="Arial" panose="020B0604020202020204" pitchFamily="34" charset="0"/>
            </a:endParaRPr>
          </a:p>
        </p:txBody>
      </p:sp>
      <p:sp>
        <p:nvSpPr>
          <p:cNvPr id="6" name="TextBox 5">
            <a:extLst>
              <a:ext uri="{FF2B5EF4-FFF2-40B4-BE49-F238E27FC236}">
                <a16:creationId xmlns:a16="http://schemas.microsoft.com/office/drawing/2014/main" id="{560B50DF-858C-4E45-8CE8-E8E7F3EDF2DB}"/>
              </a:ext>
            </a:extLst>
          </p:cNvPr>
          <p:cNvSpPr txBox="1"/>
          <p:nvPr/>
        </p:nvSpPr>
        <p:spPr>
          <a:xfrm>
            <a:off x="9226355" y="2305971"/>
            <a:ext cx="2835362" cy="1198790"/>
          </a:xfrm>
          <a:prstGeom prst="rect">
            <a:avLst/>
          </a:prstGeom>
          <a:noFill/>
        </p:spPr>
        <p:txBody>
          <a:bodyPr wrap="square">
            <a:spAutoFit/>
          </a:bodyPr>
          <a:lstStyle/>
          <a:p>
            <a:pPr marL="323676" lvl="1" defTabSz="913486">
              <a:spcBef>
                <a:spcPct val="20000"/>
              </a:spcBef>
              <a:spcAft>
                <a:spcPts val="300"/>
              </a:spcAft>
              <a:buClr>
                <a:srgbClr val="FFD200"/>
              </a:buClr>
              <a:buSzPct val="70000"/>
              <a:defRPr/>
            </a:pPr>
            <a:r>
              <a:rPr lang="en-US" sz="1400" b="1" dirty="0" err="1">
                <a:latin typeface="Arial"/>
                <a:cs typeface="Arial"/>
              </a:rPr>
              <a:t>Analysed</a:t>
            </a:r>
            <a:r>
              <a:rPr lang="en-US" sz="1400" b="1" dirty="0">
                <a:latin typeface="Arial"/>
                <a:cs typeface="Arial"/>
              </a:rPr>
              <a:t> years:</a:t>
            </a:r>
          </a:p>
          <a:p>
            <a:pPr marL="647352" lvl="1" indent="-323676" defTabSz="913486">
              <a:spcBef>
                <a:spcPct val="20000"/>
              </a:spcBef>
              <a:spcAft>
                <a:spcPts val="300"/>
              </a:spcAft>
              <a:buClr>
                <a:srgbClr val="FFD200"/>
              </a:buClr>
              <a:buSzPct val="70000"/>
              <a:buFont typeface="Arial" pitchFamily="34" charset="0"/>
              <a:buChar char="►"/>
              <a:defRPr/>
            </a:pPr>
            <a:r>
              <a:rPr lang="en-US" sz="1400" b="1" dirty="0">
                <a:latin typeface="Arial"/>
                <a:cs typeface="Arial"/>
              </a:rPr>
              <a:t>2025 </a:t>
            </a:r>
          </a:p>
          <a:p>
            <a:pPr marL="647352" lvl="1" indent="-323676" defTabSz="913486">
              <a:spcBef>
                <a:spcPct val="20000"/>
              </a:spcBef>
              <a:spcAft>
                <a:spcPts val="300"/>
              </a:spcAft>
              <a:buClr>
                <a:srgbClr val="FFD200"/>
              </a:buClr>
              <a:buSzPct val="70000"/>
              <a:buFont typeface="Arial" pitchFamily="34" charset="0"/>
              <a:buChar char="►"/>
              <a:defRPr/>
            </a:pPr>
            <a:r>
              <a:rPr lang="en-US" sz="1400" b="1" dirty="0">
                <a:latin typeface="Arial"/>
                <a:ea typeface="Calibri" panose="020F0502020204030204" pitchFamily="34" charset="0"/>
                <a:cs typeface="Arial"/>
              </a:rPr>
              <a:t>2028</a:t>
            </a:r>
          </a:p>
          <a:p>
            <a:pPr marL="647352" lvl="1" indent="-323676" defTabSz="913486">
              <a:spcBef>
                <a:spcPct val="20000"/>
              </a:spcBef>
              <a:spcAft>
                <a:spcPts val="300"/>
              </a:spcAft>
              <a:buClr>
                <a:srgbClr val="FFD200"/>
              </a:buClr>
              <a:buSzPct val="70000"/>
              <a:buFont typeface="Arial" pitchFamily="34" charset="0"/>
              <a:buChar char="►"/>
              <a:defRPr/>
            </a:pPr>
            <a:r>
              <a:rPr lang="en-US" sz="1400" b="1" dirty="0">
                <a:latin typeface="Arial"/>
                <a:ea typeface="Calibri" panose="020F0502020204030204" pitchFamily="34" charset="0"/>
                <a:cs typeface="Arial"/>
              </a:rPr>
              <a:t>2030</a:t>
            </a:r>
          </a:p>
        </p:txBody>
      </p:sp>
      <p:sp>
        <p:nvSpPr>
          <p:cNvPr id="4" name="TextBox 3">
            <a:extLst>
              <a:ext uri="{FF2B5EF4-FFF2-40B4-BE49-F238E27FC236}">
                <a16:creationId xmlns:a16="http://schemas.microsoft.com/office/drawing/2014/main" id="{15CE0C53-C8FA-4940-8AA4-FCE7368F8889}"/>
              </a:ext>
            </a:extLst>
          </p:cNvPr>
          <p:cNvSpPr txBox="1"/>
          <p:nvPr/>
        </p:nvSpPr>
        <p:spPr>
          <a:xfrm>
            <a:off x="347540" y="1684261"/>
            <a:ext cx="11803871" cy="220060"/>
          </a:xfrm>
          <a:prstGeom prst="rect">
            <a:avLst/>
          </a:prstGeom>
          <a:noFill/>
        </p:spPr>
        <p:txBody>
          <a:bodyPr wrap="square" lIns="0" tIns="36576" rIns="0" bIns="0" rtlCol="0">
            <a:spAutoFit/>
          </a:bodyPr>
          <a:lstStyle/>
          <a:p>
            <a:pPr>
              <a:lnSpc>
                <a:spcPct val="85000"/>
              </a:lnSpc>
              <a:spcAft>
                <a:spcPts val="600"/>
              </a:spcAft>
              <a:buClr>
                <a:schemeClr val="accent2"/>
              </a:buClr>
              <a:buSzPct val="70000"/>
            </a:pPr>
            <a:r>
              <a:rPr lang="en-US" sz="1400" b="1">
                <a:latin typeface="Arial"/>
                <a:cs typeface="Arial"/>
              </a:rPr>
              <a:t>Object: </a:t>
            </a:r>
            <a:r>
              <a:rPr lang="en-US" sz="1400">
                <a:latin typeface="Arial"/>
                <a:cs typeface="Arial"/>
              </a:rPr>
              <a:t>economic and environmental </a:t>
            </a:r>
            <a:r>
              <a:rPr lang="en-GB" sz="1400">
                <a:latin typeface="Arial"/>
                <a:cs typeface="Arial"/>
              </a:rPr>
              <a:t>impact assessment of e-freight in the Western Balkans as per Regional Partner / Economies readiness. </a:t>
            </a:r>
          </a:p>
        </p:txBody>
      </p:sp>
      <p:sp>
        <p:nvSpPr>
          <p:cNvPr id="11" name="TextBox 10">
            <a:extLst>
              <a:ext uri="{FF2B5EF4-FFF2-40B4-BE49-F238E27FC236}">
                <a16:creationId xmlns:a16="http://schemas.microsoft.com/office/drawing/2014/main" id="{EC0EFE94-0F5F-4BB9-855F-95121F76D35F}"/>
              </a:ext>
            </a:extLst>
          </p:cNvPr>
          <p:cNvSpPr txBox="1"/>
          <p:nvPr/>
        </p:nvSpPr>
        <p:spPr>
          <a:xfrm>
            <a:off x="609601" y="4260436"/>
            <a:ext cx="10496363" cy="307777"/>
          </a:xfrm>
          <a:prstGeom prst="rect">
            <a:avLst/>
          </a:prstGeom>
          <a:noFill/>
        </p:spPr>
        <p:txBody>
          <a:bodyPr wrap="square">
            <a:spAutoFit/>
          </a:bodyPr>
          <a:lstStyle/>
          <a:p>
            <a:pPr algn="ctr"/>
            <a:r>
              <a:rPr lang="en-US" sz="1400" b="1" err="1">
                <a:latin typeface="Arial"/>
                <a:cs typeface="Arial"/>
              </a:rPr>
              <a:t>Analysed</a:t>
            </a:r>
            <a:r>
              <a:rPr lang="en-US" sz="1400" b="1">
                <a:latin typeface="Arial"/>
                <a:cs typeface="Arial"/>
              </a:rPr>
              <a:t> impact</a:t>
            </a:r>
            <a:endParaRPr lang="en-GB" sz="1400"/>
          </a:p>
        </p:txBody>
      </p:sp>
      <p:grpSp>
        <p:nvGrpSpPr>
          <p:cNvPr id="16" name="Group 15">
            <a:extLst>
              <a:ext uri="{FF2B5EF4-FFF2-40B4-BE49-F238E27FC236}">
                <a16:creationId xmlns:a16="http://schemas.microsoft.com/office/drawing/2014/main" id="{CAEEEECD-8B37-4DB6-AAAD-5D11FB54E678}"/>
              </a:ext>
            </a:extLst>
          </p:cNvPr>
          <p:cNvGrpSpPr/>
          <p:nvPr/>
        </p:nvGrpSpPr>
        <p:grpSpPr>
          <a:xfrm>
            <a:off x="319064" y="4703822"/>
            <a:ext cx="3620056" cy="1726055"/>
            <a:chOff x="189098" y="4703822"/>
            <a:chExt cx="3620056" cy="1726055"/>
          </a:xfrm>
        </p:grpSpPr>
        <p:sp>
          <p:nvSpPr>
            <p:cNvPr id="7" name="TextBox 6">
              <a:extLst>
                <a:ext uri="{FF2B5EF4-FFF2-40B4-BE49-F238E27FC236}">
                  <a16:creationId xmlns:a16="http://schemas.microsoft.com/office/drawing/2014/main" id="{82988BFC-5D94-459D-88B8-B17EB01DE510}"/>
                </a:ext>
              </a:extLst>
            </p:cNvPr>
            <p:cNvSpPr txBox="1"/>
            <p:nvPr/>
          </p:nvSpPr>
          <p:spPr>
            <a:xfrm>
              <a:off x="189098" y="4890047"/>
              <a:ext cx="3620056" cy="1198790"/>
            </a:xfrm>
            <a:prstGeom prst="rect">
              <a:avLst/>
            </a:prstGeom>
            <a:noFill/>
          </p:spPr>
          <p:txBody>
            <a:bodyPr wrap="square">
              <a:spAutoFit/>
            </a:bodyPr>
            <a:lstStyle/>
            <a:p>
              <a:pPr marL="323676" lvl="1" defTabSz="913486">
                <a:spcBef>
                  <a:spcPct val="20000"/>
                </a:spcBef>
                <a:spcAft>
                  <a:spcPts val="300"/>
                </a:spcAft>
                <a:buClr>
                  <a:srgbClr val="FFD200"/>
                </a:buClr>
                <a:buSzPct val="70000"/>
                <a:defRPr/>
              </a:pPr>
              <a:r>
                <a:rPr lang="en-US" sz="1400" b="1">
                  <a:latin typeface="Arial"/>
                  <a:cs typeface="Arial"/>
                </a:rPr>
                <a:t>Economic impact on businesses:</a:t>
              </a:r>
            </a:p>
            <a:p>
              <a:pPr marL="647352" lvl="1" indent="-323676" defTabSz="913486">
                <a:spcBef>
                  <a:spcPct val="20000"/>
                </a:spcBef>
                <a:spcAft>
                  <a:spcPts val="300"/>
                </a:spcAft>
                <a:buClr>
                  <a:srgbClr val="FFD200"/>
                </a:buClr>
                <a:buSzPct val="70000"/>
                <a:buFont typeface="Arial" pitchFamily="34" charset="0"/>
                <a:buChar char="►"/>
                <a:defRPr/>
              </a:pPr>
              <a:r>
                <a:rPr lang="lt-LT" sz="1400" b="1" err="1">
                  <a:latin typeface="Arial"/>
                  <a:cs typeface="Arial"/>
                </a:rPr>
                <a:t>Administrative</a:t>
              </a:r>
              <a:r>
                <a:rPr lang="lt-LT" sz="1400" b="1">
                  <a:latin typeface="Arial"/>
                  <a:cs typeface="Arial"/>
                </a:rPr>
                <a:t> </a:t>
              </a:r>
              <a:r>
                <a:rPr lang="lt-LT" sz="1400" b="1" err="1">
                  <a:latin typeface="Arial"/>
                  <a:cs typeface="Arial"/>
                </a:rPr>
                <a:t>costs</a:t>
              </a:r>
              <a:r>
                <a:rPr lang="lt-LT" sz="1400" b="1">
                  <a:latin typeface="Arial"/>
                  <a:cs typeface="Arial"/>
                </a:rPr>
                <a:t>	</a:t>
              </a:r>
              <a:endParaRPr lang="en-US" sz="1400" b="1">
                <a:latin typeface="Arial"/>
                <a:cs typeface="Arial"/>
              </a:endParaRPr>
            </a:p>
            <a:p>
              <a:pPr marL="647352" lvl="1" indent="-323676" defTabSz="913486">
                <a:spcBef>
                  <a:spcPct val="20000"/>
                </a:spcBef>
                <a:spcAft>
                  <a:spcPts val="300"/>
                </a:spcAft>
                <a:buClr>
                  <a:srgbClr val="FFD200"/>
                </a:buClr>
                <a:buSzPct val="70000"/>
                <a:buFont typeface="Arial" pitchFamily="34" charset="0"/>
                <a:buChar char="►"/>
                <a:defRPr/>
              </a:pPr>
              <a:r>
                <a:rPr lang="lt-LT" sz="1400" b="1" err="1">
                  <a:latin typeface="Arial"/>
                  <a:ea typeface="Calibri" panose="020F0502020204030204" pitchFamily="34" charset="0"/>
                  <a:cs typeface="Arial"/>
                </a:rPr>
                <a:t>Printing</a:t>
              </a:r>
              <a:r>
                <a:rPr lang="lt-LT" sz="1400" b="1">
                  <a:latin typeface="Arial"/>
                  <a:ea typeface="Calibri" panose="020F0502020204030204" pitchFamily="34" charset="0"/>
                  <a:cs typeface="Arial"/>
                </a:rPr>
                <a:t> </a:t>
              </a:r>
              <a:r>
                <a:rPr lang="lt-LT" sz="1400" b="1" err="1">
                  <a:latin typeface="Arial"/>
                  <a:ea typeface="Calibri" panose="020F0502020204030204" pitchFamily="34" charset="0"/>
                  <a:cs typeface="Arial"/>
                </a:rPr>
                <a:t>and</a:t>
              </a:r>
              <a:r>
                <a:rPr lang="lt-LT" sz="1400" b="1">
                  <a:latin typeface="Arial"/>
                  <a:ea typeface="Calibri" panose="020F0502020204030204" pitchFamily="34" charset="0"/>
                  <a:cs typeface="Arial"/>
                </a:rPr>
                <a:t> </a:t>
              </a:r>
              <a:r>
                <a:rPr lang="lt-LT" sz="1400" b="1" err="1">
                  <a:latin typeface="Arial"/>
                  <a:ea typeface="Calibri" panose="020F0502020204030204" pitchFamily="34" charset="0"/>
                  <a:cs typeface="Arial"/>
                </a:rPr>
                <a:t>archiving</a:t>
              </a:r>
              <a:r>
                <a:rPr lang="lt-LT" sz="1400" b="1">
                  <a:latin typeface="Arial"/>
                  <a:ea typeface="Calibri" panose="020F0502020204030204" pitchFamily="34" charset="0"/>
                  <a:cs typeface="Arial"/>
                </a:rPr>
                <a:t> </a:t>
              </a:r>
              <a:r>
                <a:rPr lang="lt-LT" sz="1400" b="1" err="1">
                  <a:latin typeface="Arial"/>
                  <a:ea typeface="Calibri" panose="020F0502020204030204" pitchFamily="34" charset="0"/>
                  <a:cs typeface="Arial"/>
                </a:rPr>
                <a:t>costs</a:t>
              </a:r>
              <a:endParaRPr lang="en-US" sz="1400" b="1">
                <a:latin typeface="Arial"/>
                <a:ea typeface="Calibri" panose="020F0502020204030204" pitchFamily="34" charset="0"/>
                <a:cs typeface="Arial"/>
              </a:endParaRPr>
            </a:p>
            <a:p>
              <a:pPr marL="647352" lvl="1" indent="-323676" defTabSz="913486">
                <a:spcBef>
                  <a:spcPct val="20000"/>
                </a:spcBef>
                <a:spcAft>
                  <a:spcPts val="300"/>
                </a:spcAft>
                <a:buClr>
                  <a:srgbClr val="FFD200"/>
                </a:buClr>
                <a:buSzPct val="70000"/>
                <a:buFont typeface="Arial" pitchFamily="34" charset="0"/>
                <a:buChar char="►"/>
                <a:defRPr/>
              </a:pPr>
              <a:r>
                <a:rPr lang="lt-LT" sz="1400" b="1" err="1">
                  <a:latin typeface="Arial"/>
                  <a:ea typeface="Calibri" panose="020F0502020204030204" pitchFamily="34" charset="0"/>
                  <a:cs typeface="Arial"/>
                </a:rPr>
                <a:t>Compliance</a:t>
              </a:r>
              <a:r>
                <a:rPr lang="lt-LT" sz="1400" b="1">
                  <a:latin typeface="Arial"/>
                  <a:ea typeface="Calibri" panose="020F0502020204030204" pitchFamily="34" charset="0"/>
                  <a:cs typeface="Arial"/>
                </a:rPr>
                <a:t> </a:t>
              </a:r>
              <a:r>
                <a:rPr lang="lt-LT" sz="1400" b="1" err="1">
                  <a:latin typeface="Arial"/>
                  <a:ea typeface="Calibri" panose="020F0502020204030204" pitchFamily="34" charset="0"/>
                  <a:cs typeface="Arial"/>
                </a:rPr>
                <a:t>costs</a:t>
              </a:r>
              <a:endParaRPr lang="en-US" sz="1400" b="1">
                <a:latin typeface="Arial"/>
                <a:ea typeface="Calibri" panose="020F0502020204030204" pitchFamily="34" charset="0"/>
                <a:cs typeface="Arial"/>
              </a:endParaRPr>
            </a:p>
          </p:txBody>
        </p:sp>
        <p:sp>
          <p:nvSpPr>
            <p:cNvPr id="5" name="Rectangle: Rounded Corners 4">
              <a:extLst>
                <a:ext uri="{FF2B5EF4-FFF2-40B4-BE49-F238E27FC236}">
                  <a16:creationId xmlns:a16="http://schemas.microsoft.com/office/drawing/2014/main" id="{6FDF2E6A-B87D-424D-8598-95D1899EEFF3}"/>
                </a:ext>
              </a:extLst>
            </p:cNvPr>
            <p:cNvSpPr/>
            <p:nvPr/>
          </p:nvSpPr>
          <p:spPr>
            <a:xfrm>
              <a:off x="443883" y="4703822"/>
              <a:ext cx="3089430" cy="1726055"/>
            </a:xfrm>
            <a:prstGeom prst="roundRect">
              <a:avLst/>
            </a:prstGeom>
            <a:noFill/>
            <a:ln w="19050"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t" anchorCtr="0"/>
            <a:lstStyle/>
            <a:p>
              <a:pPr algn="ctr"/>
              <a:endParaRPr lang="en-GB" sz="1200">
                <a:solidFill>
                  <a:schemeClr val="tx1"/>
                </a:solidFill>
              </a:endParaRPr>
            </a:p>
          </p:txBody>
        </p:sp>
      </p:grpSp>
      <p:grpSp>
        <p:nvGrpSpPr>
          <p:cNvPr id="12" name="Group 11">
            <a:extLst>
              <a:ext uri="{FF2B5EF4-FFF2-40B4-BE49-F238E27FC236}">
                <a16:creationId xmlns:a16="http://schemas.microsoft.com/office/drawing/2014/main" id="{697FA8CC-C4A8-4BED-A787-182F63579D3F}"/>
              </a:ext>
            </a:extLst>
          </p:cNvPr>
          <p:cNvGrpSpPr/>
          <p:nvPr/>
        </p:nvGrpSpPr>
        <p:grpSpPr>
          <a:xfrm>
            <a:off x="4280613" y="4703822"/>
            <a:ext cx="3620056" cy="1726055"/>
            <a:chOff x="3975332" y="4703822"/>
            <a:chExt cx="3620056" cy="1726055"/>
          </a:xfrm>
        </p:grpSpPr>
        <p:sp>
          <p:nvSpPr>
            <p:cNvPr id="8" name="TextBox 7">
              <a:extLst>
                <a:ext uri="{FF2B5EF4-FFF2-40B4-BE49-F238E27FC236}">
                  <a16:creationId xmlns:a16="http://schemas.microsoft.com/office/drawing/2014/main" id="{4021D2E9-8A70-4F26-A158-905F093A4DBD}"/>
                </a:ext>
              </a:extLst>
            </p:cNvPr>
            <p:cNvSpPr txBox="1"/>
            <p:nvPr/>
          </p:nvSpPr>
          <p:spPr>
            <a:xfrm>
              <a:off x="3975332" y="4903776"/>
              <a:ext cx="3620056" cy="1198790"/>
            </a:xfrm>
            <a:prstGeom prst="rect">
              <a:avLst/>
            </a:prstGeom>
            <a:noFill/>
          </p:spPr>
          <p:txBody>
            <a:bodyPr wrap="square">
              <a:spAutoFit/>
            </a:bodyPr>
            <a:lstStyle/>
            <a:p>
              <a:pPr marL="323676" lvl="1" defTabSz="913486">
                <a:spcBef>
                  <a:spcPct val="20000"/>
                </a:spcBef>
                <a:spcAft>
                  <a:spcPts val="300"/>
                </a:spcAft>
                <a:buClr>
                  <a:srgbClr val="FFD200"/>
                </a:buClr>
                <a:buSzPct val="70000"/>
                <a:defRPr/>
              </a:pPr>
              <a:r>
                <a:rPr lang="en-US" sz="1400" b="1">
                  <a:latin typeface="Arial"/>
                  <a:cs typeface="Arial"/>
                </a:rPr>
                <a:t>Economic impact on authorities:</a:t>
              </a:r>
            </a:p>
            <a:p>
              <a:pPr marL="647352" lvl="1" indent="-323676" defTabSz="913486">
                <a:spcBef>
                  <a:spcPct val="20000"/>
                </a:spcBef>
                <a:spcAft>
                  <a:spcPts val="300"/>
                </a:spcAft>
                <a:buClr>
                  <a:srgbClr val="FFD200"/>
                </a:buClr>
                <a:buSzPct val="70000"/>
                <a:buFont typeface="Arial" pitchFamily="34" charset="0"/>
                <a:buChar char="►"/>
                <a:defRPr/>
              </a:pPr>
              <a:r>
                <a:rPr lang="lt-LT" sz="1400" b="1" err="1">
                  <a:latin typeface="Arial"/>
                  <a:cs typeface="Arial"/>
                </a:rPr>
                <a:t>Compliance</a:t>
              </a:r>
              <a:r>
                <a:rPr lang="lt-LT" sz="1400" b="1">
                  <a:latin typeface="Arial"/>
                  <a:cs typeface="Arial"/>
                </a:rPr>
                <a:t> </a:t>
              </a:r>
              <a:r>
                <a:rPr lang="lt-LT" sz="1400" b="1" err="1">
                  <a:latin typeface="Arial"/>
                  <a:cs typeface="Arial"/>
                </a:rPr>
                <a:t>costs</a:t>
              </a:r>
              <a:endParaRPr lang="en-US" sz="1400" b="1">
                <a:latin typeface="Arial"/>
                <a:cs typeface="Arial"/>
              </a:endParaRPr>
            </a:p>
            <a:p>
              <a:pPr marL="647352" lvl="1" indent="-323676" defTabSz="913486">
                <a:spcBef>
                  <a:spcPct val="20000"/>
                </a:spcBef>
                <a:spcAft>
                  <a:spcPts val="300"/>
                </a:spcAft>
                <a:buClr>
                  <a:srgbClr val="FFD200"/>
                </a:buClr>
                <a:buSzPct val="70000"/>
                <a:buFont typeface="Arial" pitchFamily="34" charset="0"/>
                <a:buChar char="►"/>
                <a:defRPr/>
              </a:pPr>
              <a:r>
                <a:rPr lang="lt-LT" sz="1400" b="1" err="1">
                  <a:latin typeface="Arial"/>
                  <a:ea typeface="Calibri" panose="020F0502020204030204" pitchFamily="34" charset="0"/>
                  <a:cs typeface="Arial"/>
                </a:rPr>
                <a:t>Certification</a:t>
              </a:r>
              <a:r>
                <a:rPr lang="lt-LT" sz="1400" b="1">
                  <a:latin typeface="Arial"/>
                  <a:ea typeface="Calibri" panose="020F0502020204030204" pitchFamily="34" charset="0"/>
                  <a:cs typeface="Arial"/>
                </a:rPr>
                <a:t> </a:t>
              </a:r>
              <a:r>
                <a:rPr lang="lt-LT" sz="1400" b="1" err="1">
                  <a:latin typeface="Arial"/>
                  <a:ea typeface="Calibri" panose="020F0502020204030204" pitchFamily="34" charset="0"/>
                  <a:cs typeface="Arial"/>
                </a:rPr>
                <a:t>costs</a:t>
              </a:r>
              <a:endParaRPr lang="en-US" sz="1400" b="1">
                <a:latin typeface="Arial"/>
                <a:ea typeface="Calibri" panose="020F0502020204030204" pitchFamily="34" charset="0"/>
                <a:cs typeface="Arial"/>
              </a:endParaRPr>
            </a:p>
            <a:p>
              <a:pPr marL="647352" lvl="1" indent="-323676" defTabSz="913486">
                <a:spcBef>
                  <a:spcPct val="20000"/>
                </a:spcBef>
                <a:spcAft>
                  <a:spcPts val="300"/>
                </a:spcAft>
                <a:buClr>
                  <a:srgbClr val="FFD200"/>
                </a:buClr>
                <a:buSzPct val="70000"/>
                <a:buFont typeface="Arial" pitchFamily="34" charset="0"/>
                <a:buChar char="►"/>
                <a:defRPr/>
              </a:pPr>
              <a:r>
                <a:rPr lang="lt-LT" sz="1400" b="1" err="1">
                  <a:latin typeface="Arial"/>
                  <a:ea typeface="Calibri" panose="020F0502020204030204" pitchFamily="34" charset="0"/>
                  <a:cs typeface="Arial"/>
                </a:rPr>
                <a:t>Enforcement</a:t>
              </a:r>
              <a:r>
                <a:rPr lang="lt-LT" sz="1400" b="1">
                  <a:latin typeface="Arial"/>
                  <a:ea typeface="Calibri" panose="020F0502020204030204" pitchFamily="34" charset="0"/>
                  <a:cs typeface="Arial"/>
                </a:rPr>
                <a:t> </a:t>
              </a:r>
              <a:r>
                <a:rPr lang="lt-LT" sz="1400" b="1" err="1">
                  <a:latin typeface="Arial"/>
                  <a:ea typeface="Calibri" panose="020F0502020204030204" pitchFamily="34" charset="0"/>
                  <a:cs typeface="Arial"/>
                </a:rPr>
                <a:t>costs</a:t>
              </a:r>
              <a:endParaRPr lang="en-US" sz="1400" b="1">
                <a:latin typeface="Arial"/>
                <a:ea typeface="Calibri" panose="020F0502020204030204" pitchFamily="34" charset="0"/>
                <a:cs typeface="Arial"/>
              </a:endParaRPr>
            </a:p>
          </p:txBody>
        </p:sp>
        <p:sp>
          <p:nvSpPr>
            <p:cNvPr id="13" name="Rectangle: Rounded Corners 12">
              <a:extLst>
                <a:ext uri="{FF2B5EF4-FFF2-40B4-BE49-F238E27FC236}">
                  <a16:creationId xmlns:a16="http://schemas.microsoft.com/office/drawing/2014/main" id="{CDCC5419-8386-40D6-B528-1CE8A7487FFD}"/>
                </a:ext>
              </a:extLst>
            </p:cNvPr>
            <p:cNvSpPr/>
            <p:nvPr/>
          </p:nvSpPr>
          <p:spPr>
            <a:xfrm>
              <a:off x="4217730" y="4703822"/>
              <a:ext cx="3089430" cy="1726055"/>
            </a:xfrm>
            <a:prstGeom prst="roundRect">
              <a:avLst/>
            </a:prstGeom>
            <a:noFill/>
            <a:ln w="19050"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t" anchorCtr="0"/>
            <a:lstStyle/>
            <a:p>
              <a:pPr algn="ctr"/>
              <a:endParaRPr lang="en-GB" sz="1200">
                <a:solidFill>
                  <a:schemeClr val="tx1"/>
                </a:solidFill>
              </a:endParaRPr>
            </a:p>
          </p:txBody>
        </p:sp>
      </p:grpSp>
      <p:grpSp>
        <p:nvGrpSpPr>
          <p:cNvPr id="10" name="Group 9">
            <a:extLst>
              <a:ext uri="{FF2B5EF4-FFF2-40B4-BE49-F238E27FC236}">
                <a16:creationId xmlns:a16="http://schemas.microsoft.com/office/drawing/2014/main" id="{AF4EE012-DFC6-494A-ABE8-08328AB36FFE}"/>
              </a:ext>
            </a:extLst>
          </p:cNvPr>
          <p:cNvGrpSpPr/>
          <p:nvPr/>
        </p:nvGrpSpPr>
        <p:grpSpPr>
          <a:xfrm>
            <a:off x="8338619" y="4694549"/>
            <a:ext cx="3290597" cy="1726055"/>
            <a:chOff x="7879194" y="4703822"/>
            <a:chExt cx="3290597" cy="1726055"/>
          </a:xfrm>
        </p:grpSpPr>
        <p:sp>
          <p:nvSpPr>
            <p:cNvPr id="9" name="TextBox 8">
              <a:extLst>
                <a:ext uri="{FF2B5EF4-FFF2-40B4-BE49-F238E27FC236}">
                  <a16:creationId xmlns:a16="http://schemas.microsoft.com/office/drawing/2014/main" id="{6D2CA0CE-A59C-4E73-8D42-CCAFD912D026}"/>
                </a:ext>
              </a:extLst>
            </p:cNvPr>
            <p:cNvSpPr txBox="1"/>
            <p:nvPr/>
          </p:nvSpPr>
          <p:spPr>
            <a:xfrm>
              <a:off x="7879194" y="4890047"/>
              <a:ext cx="3155750" cy="1117229"/>
            </a:xfrm>
            <a:prstGeom prst="rect">
              <a:avLst/>
            </a:prstGeom>
            <a:noFill/>
          </p:spPr>
          <p:txBody>
            <a:bodyPr wrap="square">
              <a:spAutoFit/>
            </a:bodyPr>
            <a:lstStyle/>
            <a:p>
              <a:pPr marL="323676" lvl="1" defTabSz="913486">
                <a:spcBef>
                  <a:spcPct val="20000"/>
                </a:spcBef>
                <a:spcAft>
                  <a:spcPts val="300"/>
                </a:spcAft>
                <a:buClr>
                  <a:srgbClr val="FFD200"/>
                </a:buClr>
                <a:buSzPct val="70000"/>
                <a:defRPr/>
              </a:pPr>
              <a:r>
                <a:rPr lang="en-US" sz="1400" b="1">
                  <a:latin typeface="Arial"/>
                  <a:cs typeface="Arial"/>
                </a:rPr>
                <a:t>Environmental impact:</a:t>
              </a:r>
            </a:p>
            <a:p>
              <a:pPr marL="647352" lvl="1" indent="-323676" defTabSz="913486">
                <a:spcBef>
                  <a:spcPct val="20000"/>
                </a:spcBef>
                <a:spcAft>
                  <a:spcPts val="300"/>
                </a:spcAft>
                <a:buClr>
                  <a:srgbClr val="FFD200"/>
                </a:buClr>
                <a:buSzPct val="70000"/>
                <a:buFont typeface="Arial" pitchFamily="34" charset="0"/>
                <a:buChar char="►"/>
                <a:defRPr/>
              </a:pPr>
              <a:r>
                <a:rPr lang="lt-LT" sz="1400" b="1" err="1">
                  <a:latin typeface="Arial"/>
                  <a:ea typeface="Calibri" panose="020F0502020204030204" pitchFamily="34" charset="0"/>
                  <a:cs typeface="Arial"/>
                </a:rPr>
                <a:t>Emissions</a:t>
              </a:r>
              <a:endParaRPr lang="lt-LT" sz="1400" b="1">
                <a:latin typeface="Arial"/>
                <a:ea typeface="Calibri" panose="020F0502020204030204" pitchFamily="34" charset="0"/>
                <a:cs typeface="Arial"/>
              </a:endParaRPr>
            </a:p>
            <a:p>
              <a:pPr marL="647352" lvl="1" indent="-323676" defTabSz="913486">
                <a:spcBef>
                  <a:spcPct val="20000"/>
                </a:spcBef>
                <a:spcAft>
                  <a:spcPts val="300"/>
                </a:spcAft>
                <a:buClr>
                  <a:srgbClr val="FFD200"/>
                </a:buClr>
                <a:buSzPct val="70000"/>
                <a:buFont typeface="Arial" pitchFamily="34" charset="0"/>
                <a:buChar char="►"/>
                <a:defRPr/>
              </a:pPr>
              <a:r>
                <a:rPr lang="lt-LT" sz="1400" b="1" err="1">
                  <a:latin typeface="Arial"/>
                  <a:ea typeface="Calibri" panose="020F0502020204030204" pitchFamily="34" charset="0"/>
                  <a:cs typeface="Arial"/>
                </a:rPr>
                <a:t>Use</a:t>
              </a:r>
              <a:r>
                <a:rPr lang="lt-LT" sz="1400" b="1">
                  <a:latin typeface="Arial"/>
                  <a:ea typeface="Calibri" panose="020F0502020204030204" pitchFamily="34" charset="0"/>
                  <a:cs typeface="Arial"/>
                </a:rPr>
                <a:t> </a:t>
              </a:r>
              <a:r>
                <a:rPr lang="lt-LT" sz="1400" b="1" err="1">
                  <a:latin typeface="Arial"/>
                  <a:ea typeface="Calibri" panose="020F0502020204030204" pitchFamily="34" charset="0"/>
                  <a:cs typeface="Arial"/>
                </a:rPr>
                <a:t>of</a:t>
              </a:r>
              <a:r>
                <a:rPr lang="lt-LT" sz="1400" b="1">
                  <a:latin typeface="Arial"/>
                  <a:ea typeface="Calibri" panose="020F0502020204030204" pitchFamily="34" charset="0"/>
                  <a:cs typeface="Arial"/>
                </a:rPr>
                <a:t> </a:t>
              </a:r>
              <a:r>
                <a:rPr lang="lt-LT" sz="1400" b="1" err="1">
                  <a:latin typeface="Arial"/>
                  <a:ea typeface="Calibri" panose="020F0502020204030204" pitchFamily="34" charset="0"/>
                  <a:cs typeface="Arial"/>
                </a:rPr>
                <a:t>Natural</a:t>
              </a:r>
              <a:r>
                <a:rPr lang="lt-LT" sz="1400" b="1">
                  <a:latin typeface="Arial"/>
                  <a:ea typeface="Calibri" panose="020F0502020204030204" pitchFamily="34" charset="0"/>
                  <a:cs typeface="Arial"/>
                </a:rPr>
                <a:t> </a:t>
              </a:r>
              <a:r>
                <a:rPr lang="lt-LT" sz="1400" b="1" err="1">
                  <a:latin typeface="Arial"/>
                  <a:ea typeface="Calibri" panose="020F0502020204030204" pitchFamily="34" charset="0"/>
                  <a:cs typeface="Arial"/>
                </a:rPr>
                <a:t>resources</a:t>
              </a:r>
              <a:r>
                <a:rPr lang="lt-LT" sz="1400" b="1">
                  <a:latin typeface="Arial"/>
                  <a:ea typeface="Calibri" panose="020F0502020204030204" pitchFamily="34" charset="0"/>
                  <a:cs typeface="Arial"/>
                </a:rPr>
                <a:t> (</a:t>
              </a:r>
              <a:r>
                <a:rPr lang="lt-LT" sz="1400" b="1" err="1">
                  <a:latin typeface="Arial"/>
                  <a:ea typeface="Calibri" panose="020F0502020204030204" pitchFamily="34" charset="0"/>
                  <a:cs typeface="Arial"/>
                </a:rPr>
                <a:t>saved</a:t>
              </a:r>
              <a:r>
                <a:rPr lang="lt-LT" sz="1400" b="1">
                  <a:latin typeface="Arial"/>
                  <a:ea typeface="Calibri" panose="020F0502020204030204" pitchFamily="34" charset="0"/>
                  <a:cs typeface="Arial"/>
                </a:rPr>
                <a:t> </a:t>
              </a:r>
              <a:r>
                <a:rPr lang="lt-LT" sz="1400" b="1" err="1">
                  <a:latin typeface="Arial"/>
                  <a:ea typeface="Calibri" panose="020F0502020204030204" pitchFamily="34" charset="0"/>
                  <a:cs typeface="Arial"/>
                </a:rPr>
                <a:t>trees</a:t>
              </a:r>
              <a:r>
                <a:rPr lang="lt-LT" sz="1400" b="1">
                  <a:latin typeface="Arial"/>
                  <a:ea typeface="Calibri" panose="020F0502020204030204" pitchFamily="34" charset="0"/>
                  <a:cs typeface="Arial"/>
                </a:rPr>
                <a:t>)</a:t>
              </a:r>
              <a:endParaRPr lang="en-US" sz="1400" b="1">
                <a:latin typeface="Arial"/>
                <a:ea typeface="Calibri" panose="020F0502020204030204" pitchFamily="34" charset="0"/>
                <a:cs typeface="Arial"/>
              </a:endParaRPr>
            </a:p>
          </p:txBody>
        </p:sp>
        <p:sp>
          <p:nvSpPr>
            <p:cNvPr id="15" name="Rectangle: Rounded Corners 14">
              <a:extLst>
                <a:ext uri="{FF2B5EF4-FFF2-40B4-BE49-F238E27FC236}">
                  <a16:creationId xmlns:a16="http://schemas.microsoft.com/office/drawing/2014/main" id="{AFF4EB37-133C-4F6A-8590-708D092CAD18}"/>
                </a:ext>
              </a:extLst>
            </p:cNvPr>
            <p:cNvSpPr/>
            <p:nvPr/>
          </p:nvSpPr>
          <p:spPr>
            <a:xfrm>
              <a:off x="8080361" y="4703822"/>
              <a:ext cx="3089430" cy="1726055"/>
            </a:xfrm>
            <a:prstGeom prst="roundRect">
              <a:avLst/>
            </a:prstGeom>
            <a:noFill/>
            <a:ln w="19050"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t" anchorCtr="0"/>
            <a:lstStyle/>
            <a:p>
              <a:pPr algn="ctr"/>
              <a:endParaRPr lang="en-GB" sz="1200">
                <a:solidFill>
                  <a:schemeClr val="tx1"/>
                </a:solidFill>
              </a:endParaRPr>
            </a:p>
          </p:txBody>
        </p:sp>
      </p:grpSp>
    </p:spTree>
    <p:extLst>
      <p:ext uri="{BB962C8B-B14F-4D97-AF65-F5344CB8AC3E}">
        <p14:creationId xmlns:p14="http://schemas.microsoft.com/office/powerpoint/2010/main" val="249639984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2235200"/>
            <a:ext cx="9144000" cy="1609687"/>
          </a:xfrm>
        </p:spPr>
        <p:txBody>
          <a:bodyPr>
            <a:normAutofit/>
          </a:bodyPr>
          <a:lstStyle/>
          <a:p>
            <a:r>
              <a:rPr lang="en-US" sz="3600" b="1" i="0"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Impact assessment: economic impact on businesses</a:t>
            </a:r>
            <a:endParaRPr lang="en-US" sz="3600" dirty="0">
              <a:solidFill>
                <a:schemeClr val="bg1"/>
              </a:solidFill>
            </a:endParaRPr>
          </a:p>
        </p:txBody>
      </p:sp>
      <p:sp>
        <p:nvSpPr>
          <p:cNvPr id="3" name="Subtitle 2"/>
          <p:cNvSpPr>
            <a:spLocks noGrp="1"/>
          </p:cNvSpPr>
          <p:nvPr>
            <p:ph type="subTitle" idx="1"/>
          </p:nvPr>
        </p:nvSpPr>
        <p:spPr>
          <a:xfrm>
            <a:off x="6972300" y="5811838"/>
            <a:ext cx="4886325" cy="531812"/>
          </a:xfrm>
        </p:spPr>
        <p:txBody>
          <a:bodyPr>
            <a:normAutofit/>
          </a:bodyPr>
          <a:lstStyle/>
          <a:p>
            <a:r>
              <a:rPr lang="en-US">
                <a:solidFill>
                  <a:schemeClr val="bg1"/>
                </a:solidFill>
              </a:rPr>
              <a:t> </a:t>
            </a:r>
          </a:p>
        </p:txBody>
      </p:sp>
    </p:spTree>
    <p:extLst>
      <p:ext uri="{BB962C8B-B14F-4D97-AF65-F5344CB8AC3E}">
        <p14:creationId xmlns:p14="http://schemas.microsoft.com/office/powerpoint/2010/main" val="36716102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608FFACF-C83C-495F-A720-608B9FFAEC4E}"/>
              </a:ext>
            </a:extLst>
          </p:cNvPr>
          <p:cNvSpPr>
            <a:spLocks noGrp="1"/>
          </p:cNvSpPr>
          <p:nvPr>
            <p:ph type="title"/>
          </p:nvPr>
        </p:nvSpPr>
        <p:spPr>
          <a:xfrm>
            <a:off x="609602" y="138338"/>
            <a:ext cx="11079709" cy="860400"/>
          </a:xfrm>
        </p:spPr>
        <p:txBody>
          <a:bodyPr anchor="ctr">
            <a:normAutofit/>
          </a:bodyPr>
          <a:lstStyle/>
          <a:p>
            <a:r>
              <a:rPr lang="en-US" sz="3200" b="1" dirty="0">
                <a:solidFill>
                  <a:schemeClr val="bg1"/>
                </a:solidFill>
                <a:cs typeface="Arial"/>
              </a:rPr>
              <a:t>Administrative burden reduction (2025 – 2030)</a:t>
            </a:r>
            <a:endParaRPr lang="en-US" sz="3200" b="1" dirty="0">
              <a:solidFill>
                <a:schemeClr val="bg1"/>
              </a:solidFill>
            </a:endParaRPr>
          </a:p>
        </p:txBody>
      </p:sp>
      <p:sp>
        <p:nvSpPr>
          <p:cNvPr id="14" name="TextBox 13">
            <a:extLst>
              <a:ext uri="{FF2B5EF4-FFF2-40B4-BE49-F238E27FC236}">
                <a16:creationId xmlns:a16="http://schemas.microsoft.com/office/drawing/2014/main" id="{5267B439-6AA8-4501-880C-F98F5CD5AC51}"/>
              </a:ext>
            </a:extLst>
          </p:cNvPr>
          <p:cNvSpPr txBox="1"/>
          <p:nvPr/>
        </p:nvSpPr>
        <p:spPr>
          <a:xfrm>
            <a:off x="299589" y="2324361"/>
            <a:ext cx="11478524" cy="4889031"/>
          </a:xfrm>
          <a:prstGeom prst="rect">
            <a:avLst/>
          </a:prstGeom>
          <a:noFill/>
        </p:spPr>
        <p:txBody>
          <a:bodyPr wrap="square">
            <a:spAutoFit/>
          </a:bodyPr>
          <a:lstStyle/>
          <a:p>
            <a:pPr marL="323676" lvl="1" defTabSz="913486">
              <a:spcBef>
                <a:spcPct val="20000"/>
              </a:spcBef>
              <a:spcAft>
                <a:spcPts val="300"/>
              </a:spcAft>
              <a:buClr>
                <a:srgbClr val="FFD200"/>
              </a:buClr>
              <a:buSzPct val="70000"/>
              <a:defRPr/>
            </a:pPr>
            <a:r>
              <a:rPr lang="en-US" sz="1600" b="1" dirty="0">
                <a:latin typeface="Arial"/>
                <a:cs typeface="Arial"/>
              </a:rPr>
              <a:t>2025 – 2030 in the Western Balkans:</a:t>
            </a:r>
          </a:p>
          <a:p>
            <a:pPr marL="647352" lvl="1" indent="-323676" defTabSz="913486">
              <a:spcBef>
                <a:spcPct val="20000"/>
              </a:spcBef>
              <a:spcAft>
                <a:spcPts val="300"/>
              </a:spcAft>
              <a:buClr>
                <a:srgbClr val="FFD200"/>
              </a:buClr>
              <a:buSzPct val="70000"/>
              <a:buFont typeface="Arial" pitchFamily="34" charset="0"/>
              <a:buChar char="►"/>
              <a:defRPr/>
            </a:pPr>
            <a:r>
              <a:rPr lang="en-US" sz="1600" dirty="0">
                <a:latin typeface="Arial"/>
                <a:cs typeface="Arial"/>
              </a:rPr>
              <a:t>EUR</a:t>
            </a:r>
            <a:r>
              <a:rPr lang="en-US" sz="1600" b="1" dirty="0">
                <a:latin typeface="Arial"/>
                <a:cs typeface="Arial"/>
              </a:rPr>
              <a:t> 26.5 million</a:t>
            </a:r>
            <a:r>
              <a:rPr lang="en-US" sz="1600" dirty="0">
                <a:latin typeface="Arial"/>
                <a:cs typeface="Arial"/>
              </a:rPr>
              <a:t> would be saved under option 1 </a:t>
            </a:r>
          </a:p>
          <a:p>
            <a:pPr marL="647352" lvl="1" indent="-323676" defTabSz="913486">
              <a:spcBef>
                <a:spcPct val="20000"/>
              </a:spcBef>
              <a:spcAft>
                <a:spcPts val="300"/>
              </a:spcAft>
              <a:buClr>
                <a:srgbClr val="FFD200"/>
              </a:buClr>
              <a:buSzPct val="70000"/>
              <a:buFont typeface="Arial" pitchFamily="34" charset="0"/>
              <a:buChar char="►"/>
              <a:defRPr/>
            </a:pPr>
            <a:r>
              <a:rPr lang="en-US" sz="1600" dirty="0">
                <a:latin typeface="Arial"/>
                <a:cs typeface="Arial"/>
              </a:rPr>
              <a:t>EUR </a:t>
            </a:r>
            <a:r>
              <a:rPr lang="en-US" sz="1600" b="1" dirty="0">
                <a:latin typeface="Arial"/>
                <a:cs typeface="Arial"/>
              </a:rPr>
              <a:t>80.2 million </a:t>
            </a:r>
            <a:r>
              <a:rPr lang="en-US" sz="1600" dirty="0">
                <a:latin typeface="Arial"/>
                <a:cs typeface="Arial"/>
              </a:rPr>
              <a:t>would be saved under option 2 </a:t>
            </a:r>
          </a:p>
          <a:p>
            <a:pPr marL="647352" lvl="1" indent="-323676" defTabSz="913486">
              <a:spcBef>
                <a:spcPct val="20000"/>
              </a:spcBef>
              <a:spcAft>
                <a:spcPts val="300"/>
              </a:spcAft>
              <a:buClr>
                <a:srgbClr val="FFD200"/>
              </a:buClr>
              <a:buSzPct val="70000"/>
              <a:buFont typeface="Arial" pitchFamily="34" charset="0"/>
              <a:buChar char="►"/>
              <a:defRPr/>
            </a:pPr>
            <a:r>
              <a:rPr lang="en-US" sz="1600" dirty="0">
                <a:latin typeface="Arial"/>
                <a:cs typeface="Arial"/>
              </a:rPr>
              <a:t>EUR </a:t>
            </a:r>
            <a:r>
              <a:rPr lang="en-US" sz="1600" b="1" dirty="0">
                <a:latin typeface="Arial"/>
                <a:cs typeface="Arial"/>
              </a:rPr>
              <a:t>163.5 million </a:t>
            </a:r>
            <a:r>
              <a:rPr lang="en-US" sz="1600" dirty="0">
                <a:latin typeface="Arial"/>
                <a:cs typeface="Arial"/>
              </a:rPr>
              <a:t>would be saved under 100% uptake of e-freight information exchange</a:t>
            </a:r>
          </a:p>
          <a:p>
            <a:pPr marL="323676" lvl="1" defTabSz="913486">
              <a:spcBef>
                <a:spcPct val="20000"/>
              </a:spcBef>
              <a:spcAft>
                <a:spcPts val="300"/>
              </a:spcAft>
              <a:buClr>
                <a:srgbClr val="FFD200"/>
              </a:buClr>
              <a:buSzPct val="70000"/>
              <a:defRPr/>
            </a:pPr>
            <a:endParaRPr lang="en-US" sz="1600" dirty="0">
              <a:latin typeface="Arial"/>
              <a:cs typeface="Arial"/>
            </a:endParaRPr>
          </a:p>
          <a:p>
            <a:pPr marL="323676" lvl="1" defTabSz="913486">
              <a:spcBef>
                <a:spcPct val="20000"/>
              </a:spcBef>
              <a:spcAft>
                <a:spcPts val="300"/>
              </a:spcAft>
              <a:buClr>
                <a:srgbClr val="FFD200"/>
              </a:buClr>
              <a:buSzPct val="70000"/>
              <a:defRPr/>
            </a:pPr>
            <a:endParaRPr lang="en-US" sz="1600" dirty="0">
              <a:latin typeface="Arial"/>
              <a:cs typeface="Arial"/>
            </a:endParaRPr>
          </a:p>
          <a:p>
            <a:pPr marL="647352" lvl="1" indent="-323676" defTabSz="913486">
              <a:spcBef>
                <a:spcPct val="20000"/>
              </a:spcBef>
              <a:spcAft>
                <a:spcPts val="300"/>
              </a:spcAft>
              <a:buClr>
                <a:srgbClr val="FFD200"/>
              </a:buClr>
              <a:buSzPct val="70000"/>
              <a:buFont typeface="Arial" pitchFamily="34" charset="0"/>
              <a:buChar char="►"/>
              <a:defRPr/>
            </a:pPr>
            <a:r>
              <a:rPr lang="en-US" sz="1600" dirty="0">
                <a:latin typeface="Arial"/>
                <a:cs typeface="Arial"/>
              </a:rPr>
              <a:t>Businesses could </a:t>
            </a:r>
            <a:r>
              <a:rPr lang="en-US" sz="1600" b="1" dirty="0">
                <a:latin typeface="Arial"/>
                <a:cs typeface="Arial"/>
              </a:rPr>
              <a:t>save twice more </a:t>
            </a:r>
            <a:r>
              <a:rPr lang="en-US" sz="1600" dirty="0">
                <a:latin typeface="Arial"/>
                <a:cs typeface="Arial"/>
              </a:rPr>
              <a:t>if they fully </a:t>
            </a:r>
            <a:r>
              <a:rPr lang="en-US" sz="1600" dirty="0" err="1">
                <a:latin typeface="Arial"/>
                <a:cs typeface="Arial"/>
              </a:rPr>
              <a:t>digitised</a:t>
            </a:r>
            <a:r>
              <a:rPr lang="en-US" sz="1600" dirty="0">
                <a:latin typeface="Arial"/>
                <a:cs typeface="Arial"/>
              </a:rPr>
              <a:t> freight information exchange instead of following option 2</a:t>
            </a:r>
          </a:p>
          <a:p>
            <a:pPr marL="647352" lvl="1" indent="-323676" defTabSz="913486">
              <a:spcBef>
                <a:spcPct val="20000"/>
              </a:spcBef>
              <a:spcAft>
                <a:spcPts val="300"/>
              </a:spcAft>
              <a:buClr>
                <a:srgbClr val="FFD200"/>
              </a:buClr>
              <a:buSzPct val="70000"/>
              <a:buFont typeface="Arial" pitchFamily="34" charset="0"/>
              <a:buChar char="►"/>
              <a:defRPr/>
            </a:pPr>
            <a:r>
              <a:rPr lang="en-US" sz="1600" dirty="0" err="1">
                <a:latin typeface="Arial"/>
                <a:ea typeface="Calibri" panose="020F0502020204030204" pitchFamily="34" charset="0"/>
                <a:cs typeface="Arial"/>
              </a:rPr>
              <a:t>Digitisation</a:t>
            </a:r>
            <a:r>
              <a:rPr lang="en-US" sz="1600" dirty="0">
                <a:latin typeface="Arial"/>
                <a:ea typeface="Calibri" panose="020F0502020204030204" pitchFamily="34" charset="0"/>
                <a:cs typeface="Arial"/>
              </a:rPr>
              <a:t> of freight information exchange </a:t>
            </a:r>
            <a:r>
              <a:rPr lang="en-US" sz="1600" b="1" dirty="0">
                <a:latin typeface="Arial"/>
                <a:ea typeface="Calibri" panose="020F0502020204030204" pitchFamily="34" charset="0"/>
                <a:cs typeface="Arial"/>
              </a:rPr>
              <a:t>in road transport mode </a:t>
            </a:r>
            <a:r>
              <a:rPr lang="en-US" sz="1600" dirty="0">
                <a:latin typeface="Arial"/>
                <a:ea typeface="Calibri" panose="020F0502020204030204" pitchFamily="34" charset="0"/>
                <a:cs typeface="Arial"/>
              </a:rPr>
              <a:t>would reduce administrative costs the most</a:t>
            </a:r>
          </a:p>
          <a:p>
            <a:pPr marL="647352" lvl="1" indent="-323676" defTabSz="913486">
              <a:spcBef>
                <a:spcPct val="20000"/>
              </a:spcBef>
              <a:spcAft>
                <a:spcPts val="300"/>
              </a:spcAft>
              <a:buClr>
                <a:srgbClr val="FFD200"/>
              </a:buClr>
              <a:buSzPct val="70000"/>
              <a:buFont typeface="Arial" pitchFamily="34" charset="0"/>
              <a:buChar char="►"/>
              <a:defRPr/>
            </a:pPr>
            <a:r>
              <a:rPr lang="en-US" sz="1600" dirty="0">
                <a:latin typeface="Arial"/>
                <a:ea typeface="Calibri" panose="020F0502020204030204" pitchFamily="34" charset="0"/>
                <a:cs typeface="Arial"/>
              </a:rPr>
              <a:t>Full </a:t>
            </a:r>
            <a:r>
              <a:rPr lang="en-US" sz="1600" dirty="0" err="1">
                <a:latin typeface="Arial"/>
                <a:ea typeface="Calibri" panose="020F0502020204030204" pitchFamily="34" charset="0"/>
                <a:cs typeface="Arial"/>
              </a:rPr>
              <a:t>digitisation</a:t>
            </a:r>
            <a:r>
              <a:rPr lang="en-US" sz="1600" dirty="0">
                <a:latin typeface="Arial"/>
                <a:ea typeface="Calibri" panose="020F0502020204030204" pitchFamily="34" charset="0"/>
                <a:cs typeface="Arial"/>
              </a:rPr>
              <a:t> would </a:t>
            </a:r>
            <a:r>
              <a:rPr lang="en-US" sz="1600" b="1" dirty="0">
                <a:latin typeface="Arial"/>
                <a:ea typeface="Calibri" panose="020F0502020204030204" pitchFamily="34" charset="0"/>
                <a:cs typeface="Arial"/>
              </a:rPr>
              <a:t>save more than 1/3 </a:t>
            </a:r>
            <a:r>
              <a:rPr lang="en-US" sz="1600" dirty="0">
                <a:latin typeface="Arial"/>
                <a:ea typeface="Calibri" panose="020F0502020204030204" pitchFamily="34" charset="0"/>
                <a:cs typeface="Arial"/>
              </a:rPr>
              <a:t>of current expenses on administrative matters (</a:t>
            </a:r>
            <a:r>
              <a:rPr lang="en-US" sz="1600" dirty="0">
                <a:latin typeface="Arial"/>
                <a:cs typeface="Arial"/>
              </a:rPr>
              <a:t>EUR </a:t>
            </a:r>
            <a:r>
              <a:rPr lang="en-US" sz="1600" b="1" dirty="0">
                <a:latin typeface="Arial"/>
                <a:cs typeface="Arial"/>
              </a:rPr>
              <a:t>467.7 million </a:t>
            </a:r>
            <a:r>
              <a:rPr lang="en-US" sz="1600" dirty="0">
                <a:latin typeface="Arial"/>
                <a:cs typeface="Arial"/>
              </a:rPr>
              <a:t>under baseline option)</a:t>
            </a:r>
          </a:p>
          <a:p>
            <a:pPr marL="647352" lvl="1" indent="-323676" defTabSz="913486">
              <a:spcBef>
                <a:spcPct val="20000"/>
              </a:spcBef>
              <a:spcAft>
                <a:spcPts val="300"/>
              </a:spcAft>
              <a:buClr>
                <a:srgbClr val="FFD200"/>
              </a:buClr>
              <a:buSzPct val="70000"/>
              <a:buFont typeface="Arial" pitchFamily="34" charset="0"/>
              <a:buChar char="►"/>
              <a:defRPr/>
            </a:pPr>
            <a:r>
              <a:rPr lang="en-US" sz="1600" dirty="0">
                <a:latin typeface="Arial"/>
                <a:cs typeface="Arial"/>
              </a:rPr>
              <a:t>For all Regional Partners </a:t>
            </a:r>
            <a:r>
              <a:rPr lang="en-US" sz="1600" b="1" dirty="0">
                <a:latin typeface="Arial"/>
                <a:cs typeface="Arial"/>
              </a:rPr>
              <a:t>O2 is preferred to O1 </a:t>
            </a:r>
            <a:r>
              <a:rPr lang="en-US" sz="1600" dirty="0">
                <a:latin typeface="Arial"/>
                <a:cs typeface="Arial"/>
              </a:rPr>
              <a:t>and </a:t>
            </a:r>
            <a:r>
              <a:rPr lang="en-US" sz="1600" b="1" dirty="0">
                <a:latin typeface="Arial"/>
                <a:cs typeface="Arial"/>
              </a:rPr>
              <a:t>100% uptake is preferred to O2</a:t>
            </a:r>
            <a:endParaRPr lang="en-GB" sz="1600" b="1" dirty="0">
              <a:latin typeface="Arial"/>
              <a:cs typeface="Arial"/>
            </a:endParaRPr>
          </a:p>
          <a:p>
            <a:pPr marL="323676" lvl="1" defTabSz="913486">
              <a:spcBef>
                <a:spcPct val="20000"/>
              </a:spcBef>
              <a:spcAft>
                <a:spcPts val="300"/>
              </a:spcAft>
              <a:buClr>
                <a:srgbClr val="FFD200"/>
              </a:buClr>
              <a:buSzPct val="70000"/>
              <a:defRPr/>
            </a:pPr>
            <a:endParaRPr lang="en-US" sz="1600" dirty="0">
              <a:latin typeface="Arial"/>
              <a:ea typeface="Calibri" panose="020F0502020204030204" pitchFamily="34" charset="0"/>
              <a:cs typeface="Arial"/>
            </a:endParaRPr>
          </a:p>
          <a:p>
            <a:pPr marL="647352" lvl="1" indent="-323676" defTabSz="913486">
              <a:spcBef>
                <a:spcPct val="20000"/>
              </a:spcBef>
              <a:spcAft>
                <a:spcPts val="300"/>
              </a:spcAft>
              <a:buClr>
                <a:srgbClr val="FFD200"/>
              </a:buClr>
              <a:buSzPct val="70000"/>
              <a:buFont typeface="Arial" pitchFamily="34" charset="0"/>
              <a:buChar char="►"/>
              <a:defRPr/>
            </a:pPr>
            <a:endParaRPr lang="en-US" sz="1600" dirty="0">
              <a:latin typeface="Arial"/>
              <a:ea typeface="Calibri" panose="020F0502020204030204" pitchFamily="34" charset="0"/>
              <a:cs typeface="Arial"/>
            </a:endParaRPr>
          </a:p>
          <a:p>
            <a:pPr marL="647352" lvl="1" indent="-323676" defTabSz="913486">
              <a:spcBef>
                <a:spcPct val="20000"/>
              </a:spcBef>
              <a:spcAft>
                <a:spcPts val="300"/>
              </a:spcAft>
              <a:buClr>
                <a:srgbClr val="FFD200"/>
              </a:buClr>
              <a:buSzPct val="70000"/>
              <a:buFont typeface="Arial" pitchFamily="34" charset="0"/>
              <a:buChar char="►"/>
              <a:defRPr/>
            </a:pPr>
            <a:endParaRPr lang="en-US" sz="1600" dirty="0">
              <a:latin typeface="Arial"/>
              <a:ea typeface="Calibri" panose="020F0502020204030204" pitchFamily="34" charset="0"/>
              <a:cs typeface="Arial"/>
            </a:endParaRPr>
          </a:p>
          <a:p>
            <a:pPr marL="647352" lvl="1" indent="-323676" defTabSz="913486">
              <a:spcBef>
                <a:spcPct val="20000"/>
              </a:spcBef>
              <a:spcAft>
                <a:spcPts val="300"/>
              </a:spcAft>
              <a:buClr>
                <a:srgbClr val="FFD200"/>
              </a:buClr>
              <a:buSzPct val="70000"/>
              <a:buFont typeface="Arial" pitchFamily="34" charset="0"/>
              <a:buChar char="►"/>
              <a:defRPr/>
            </a:pPr>
            <a:endParaRPr lang="en-GB" sz="1400" dirty="0">
              <a:latin typeface="Arial" panose="020B0604020202020204" pitchFamily="34" charset="0"/>
              <a:ea typeface="Calibri" panose="020F0502020204030204" pitchFamily="34" charset="0"/>
              <a:cs typeface="Arial" panose="020B0604020202020204" pitchFamily="34" charset="0"/>
            </a:endParaRPr>
          </a:p>
        </p:txBody>
      </p:sp>
      <p:sp>
        <p:nvSpPr>
          <p:cNvPr id="9" name="TextBox 8">
            <a:extLst>
              <a:ext uri="{FF2B5EF4-FFF2-40B4-BE49-F238E27FC236}">
                <a16:creationId xmlns:a16="http://schemas.microsoft.com/office/drawing/2014/main" id="{14A24D49-817A-44EF-B287-6D773F06F519}"/>
              </a:ext>
            </a:extLst>
          </p:cNvPr>
          <p:cNvSpPr txBox="1"/>
          <p:nvPr/>
        </p:nvSpPr>
        <p:spPr>
          <a:xfrm>
            <a:off x="609602" y="1870204"/>
            <a:ext cx="10858498" cy="338554"/>
          </a:xfrm>
          <a:prstGeom prst="rect">
            <a:avLst/>
          </a:prstGeom>
          <a:noFill/>
          <a:ln w="2857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wrap="square">
            <a:spAutoFit/>
          </a:bodyPr>
          <a:lstStyle/>
          <a:p>
            <a:pPr marL="323676" lvl="1" algn="ctr" defTabSz="913486">
              <a:spcBef>
                <a:spcPct val="20000"/>
              </a:spcBef>
              <a:spcAft>
                <a:spcPts val="300"/>
              </a:spcAft>
              <a:buClr>
                <a:srgbClr val="FFD200"/>
              </a:buClr>
              <a:buSzPct val="70000"/>
              <a:defRPr/>
            </a:pPr>
            <a:r>
              <a:rPr lang="en-US" sz="1600" b="1">
                <a:solidFill>
                  <a:schemeClr val="tx1"/>
                </a:solidFill>
                <a:latin typeface="Arial"/>
                <a:cs typeface="Arial"/>
              </a:rPr>
              <a:t>Administrative burden reduction: </a:t>
            </a:r>
            <a:r>
              <a:rPr lang="en-US" sz="1600">
                <a:solidFill>
                  <a:schemeClr val="tx1"/>
                </a:solidFill>
                <a:latin typeface="Arial"/>
                <a:cs typeface="Arial"/>
              </a:rPr>
              <a:t>salaries of the employees working on freight related documents preparation.</a:t>
            </a:r>
            <a:endParaRPr lang="en-GB" sz="1600">
              <a:solidFill>
                <a:schemeClr val="tx1"/>
              </a:solidFill>
              <a:latin typeface="Arial"/>
              <a:cs typeface="Arial"/>
            </a:endParaRPr>
          </a:p>
        </p:txBody>
      </p:sp>
    </p:spTree>
    <p:extLst>
      <p:ext uri="{BB962C8B-B14F-4D97-AF65-F5344CB8AC3E}">
        <p14:creationId xmlns:p14="http://schemas.microsoft.com/office/powerpoint/2010/main" val="27242885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608FFACF-C83C-495F-A720-608B9FFAEC4E}"/>
              </a:ext>
            </a:extLst>
          </p:cNvPr>
          <p:cNvSpPr>
            <a:spLocks noGrp="1"/>
          </p:cNvSpPr>
          <p:nvPr>
            <p:ph type="title"/>
          </p:nvPr>
        </p:nvSpPr>
        <p:spPr>
          <a:xfrm>
            <a:off x="330450" y="195488"/>
            <a:ext cx="7866100" cy="860400"/>
          </a:xfrm>
        </p:spPr>
        <p:txBody>
          <a:bodyPr anchor="ctr"/>
          <a:lstStyle/>
          <a:p>
            <a:r>
              <a:rPr lang="en-US" sz="2800" b="1" dirty="0">
                <a:solidFill>
                  <a:schemeClr val="bg1"/>
                </a:solidFill>
                <a:cs typeface="Arial"/>
              </a:rPr>
              <a:t>Impact on a single company under 100% uptake of e-freight information</a:t>
            </a:r>
            <a:endParaRPr lang="en-US" sz="2800" b="1" dirty="0">
              <a:solidFill>
                <a:schemeClr val="bg1"/>
              </a:solidFill>
            </a:endParaRPr>
          </a:p>
        </p:txBody>
      </p:sp>
      <p:sp>
        <p:nvSpPr>
          <p:cNvPr id="5" name="TextBox 4">
            <a:extLst>
              <a:ext uri="{FF2B5EF4-FFF2-40B4-BE49-F238E27FC236}">
                <a16:creationId xmlns:a16="http://schemas.microsoft.com/office/drawing/2014/main" id="{CADF4B4F-F46A-4A0C-A6FB-D222B0023B14}"/>
              </a:ext>
            </a:extLst>
          </p:cNvPr>
          <p:cNvSpPr txBox="1"/>
          <p:nvPr/>
        </p:nvSpPr>
        <p:spPr>
          <a:xfrm>
            <a:off x="636779" y="5600910"/>
            <a:ext cx="11079710" cy="584775"/>
          </a:xfrm>
          <a:prstGeom prst="rect">
            <a:avLst/>
          </a:prstGeom>
          <a:noFill/>
        </p:spPr>
        <p:txBody>
          <a:bodyPr wrap="square">
            <a:spAutoFit/>
          </a:bodyPr>
          <a:lstStyle/>
          <a:p>
            <a:pPr marL="323676" lvl="1" defTabSz="913486">
              <a:spcBef>
                <a:spcPct val="20000"/>
              </a:spcBef>
              <a:spcAft>
                <a:spcPts val="300"/>
              </a:spcAft>
              <a:buClr>
                <a:srgbClr val="FFD200"/>
              </a:buClr>
              <a:buSzPct val="70000"/>
              <a:defRPr/>
            </a:pPr>
            <a:r>
              <a:rPr lang="en-US" sz="1600" b="1">
                <a:latin typeface="Arial"/>
                <a:cs typeface="Arial"/>
              </a:rPr>
              <a:t>IMPORTANT: </a:t>
            </a:r>
            <a:r>
              <a:rPr lang="en-GB" sz="1600">
                <a:latin typeface="Arial"/>
                <a:cs typeface="Arial"/>
              </a:rPr>
              <a:t>100% uptake level, which brings the largest benefits to the businesses, is possible if measures towards the mandatory electronic exchange of freight information are taken in the Western Balkans.</a:t>
            </a:r>
            <a:endParaRPr lang="en-US" sz="1600">
              <a:latin typeface="Arial"/>
              <a:cs typeface="Arial"/>
            </a:endParaRPr>
          </a:p>
        </p:txBody>
      </p:sp>
      <p:sp>
        <p:nvSpPr>
          <p:cNvPr id="8" name="TextBox 7">
            <a:extLst>
              <a:ext uri="{FF2B5EF4-FFF2-40B4-BE49-F238E27FC236}">
                <a16:creationId xmlns:a16="http://schemas.microsoft.com/office/drawing/2014/main" id="{9289941A-988A-4450-B5B0-6083F1BF51C2}"/>
              </a:ext>
            </a:extLst>
          </p:cNvPr>
          <p:cNvSpPr txBox="1"/>
          <p:nvPr/>
        </p:nvSpPr>
        <p:spPr>
          <a:xfrm>
            <a:off x="7845491" y="1837907"/>
            <a:ext cx="3709730" cy="2406813"/>
          </a:xfrm>
          <a:prstGeom prst="rect">
            <a:avLst/>
          </a:prstGeom>
          <a:noFill/>
        </p:spPr>
        <p:txBody>
          <a:bodyPr wrap="square">
            <a:spAutoFit/>
          </a:bodyPr>
          <a:lstStyle/>
          <a:p>
            <a:pPr marL="323676" lvl="1" defTabSz="913486">
              <a:spcBef>
                <a:spcPct val="20000"/>
              </a:spcBef>
              <a:spcAft>
                <a:spcPts val="300"/>
              </a:spcAft>
              <a:buClr>
                <a:srgbClr val="FFD200"/>
              </a:buClr>
              <a:buSzPct val="70000"/>
              <a:defRPr/>
            </a:pPr>
            <a:r>
              <a:rPr lang="en-US" b="1" dirty="0">
                <a:latin typeface="Arial"/>
                <a:cs typeface="Arial"/>
              </a:rPr>
              <a:t>Large company:</a:t>
            </a:r>
            <a:endParaRPr lang="en-US" sz="1800" dirty="0">
              <a:latin typeface="Arial"/>
              <a:cs typeface="Arial"/>
            </a:endParaRPr>
          </a:p>
          <a:p>
            <a:pPr marL="647352" lvl="1" indent="-323676" defTabSz="913486">
              <a:spcBef>
                <a:spcPct val="20000"/>
              </a:spcBef>
              <a:spcAft>
                <a:spcPts val="300"/>
              </a:spcAft>
              <a:buClr>
                <a:srgbClr val="FFD200"/>
              </a:buClr>
              <a:buSzPct val="70000"/>
              <a:buFont typeface="Arial" pitchFamily="34" charset="0"/>
              <a:buChar char="►"/>
              <a:defRPr/>
            </a:pPr>
            <a:r>
              <a:rPr lang="en-US" sz="1800" dirty="0">
                <a:latin typeface="Arial"/>
                <a:cs typeface="Arial"/>
              </a:rPr>
              <a:t>Would save about </a:t>
            </a:r>
            <a:r>
              <a:rPr lang="en-US" sz="1800" b="1" dirty="0">
                <a:latin typeface="Arial"/>
                <a:cs typeface="Arial"/>
              </a:rPr>
              <a:t>EUR 75,000 </a:t>
            </a:r>
            <a:r>
              <a:rPr lang="en-US" sz="1800" dirty="0">
                <a:latin typeface="Arial"/>
                <a:cs typeface="Arial"/>
              </a:rPr>
              <a:t>annually</a:t>
            </a:r>
          </a:p>
          <a:p>
            <a:pPr marL="647352" lvl="1" indent="-323676" defTabSz="913486">
              <a:spcBef>
                <a:spcPct val="20000"/>
              </a:spcBef>
              <a:spcAft>
                <a:spcPts val="300"/>
              </a:spcAft>
              <a:buClr>
                <a:srgbClr val="FFD200"/>
              </a:buClr>
              <a:buSzPct val="70000"/>
              <a:buFont typeface="Arial" pitchFamily="34" charset="0"/>
              <a:buChar char="►"/>
              <a:defRPr/>
            </a:pPr>
            <a:r>
              <a:rPr lang="en-US" dirty="0">
                <a:latin typeface="Arial"/>
                <a:cs typeface="Arial"/>
              </a:rPr>
              <a:t>One-off compliance costs: </a:t>
            </a:r>
            <a:r>
              <a:rPr lang="en-US" b="1" dirty="0">
                <a:latin typeface="Arial"/>
                <a:cs typeface="Arial"/>
              </a:rPr>
              <a:t>EUR 142,500 </a:t>
            </a:r>
          </a:p>
          <a:p>
            <a:pPr marL="647352" lvl="1" indent="-323676" defTabSz="913486">
              <a:spcBef>
                <a:spcPct val="20000"/>
              </a:spcBef>
              <a:spcAft>
                <a:spcPts val="300"/>
              </a:spcAft>
              <a:buClr>
                <a:srgbClr val="FFD200"/>
              </a:buClr>
              <a:buSzPct val="70000"/>
              <a:buFont typeface="Arial" pitchFamily="34" charset="0"/>
              <a:buChar char="►"/>
              <a:defRPr/>
            </a:pPr>
            <a:r>
              <a:rPr lang="en-US" dirty="0">
                <a:latin typeface="Arial"/>
                <a:cs typeface="Arial"/>
              </a:rPr>
              <a:t>Payback period: </a:t>
            </a:r>
            <a:r>
              <a:rPr lang="en-US" b="1" dirty="0">
                <a:latin typeface="Arial"/>
                <a:cs typeface="Arial"/>
              </a:rPr>
              <a:t>23 months  </a:t>
            </a:r>
          </a:p>
          <a:p>
            <a:pPr marL="647352" lvl="1" indent="-323676" defTabSz="913486">
              <a:spcBef>
                <a:spcPct val="20000"/>
              </a:spcBef>
              <a:spcAft>
                <a:spcPts val="300"/>
              </a:spcAft>
              <a:buClr>
                <a:srgbClr val="FFD200"/>
              </a:buClr>
              <a:buSzPct val="70000"/>
              <a:buFont typeface="Arial" pitchFamily="34" charset="0"/>
              <a:buChar char="►"/>
              <a:defRPr/>
            </a:pPr>
            <a:endParaRPr lang="en-GB" sz="1800" dirty="0">
              <a:latin typeface="Arial"/>
              <a:cs typeface="Arial"/>
            </a:endParaRPr>
          </a:p>
        </p:txBody>
      </p:sp>
      <p:sp>
        <p:nvSpPr>
          <p:cNvPr id="10" name="TextBox 9">
            <a:extLst>
              <a:ext uri="{FF2B5EF4-FFF2-40B4-BE49-F238E27FC236}">
                <a16:creationId xmlns:a16="http://schemas.microsoft.com/office/drawing/2014/main" id="{E477EE56-78E2-449B-9F9C-E1552107F35B}"/>
              </a:ext>
            </a:extLst>
          </p:cNvPr>
          <p:cNvSpPr txBox="1"/>
          <p:nvPr/>
        </p:nvSpPr>
        <p:spPr>
          <a:xfrm>
            <a:off x="4293642" y="1851227"/>
            <a:ext cx="3709730" cy="2777683"/>
          </a:xfrm>
          <a:prstGeom prst="rect">
            <a:avLst/>
          </a:prstGeom>
          <a:noFill/>
        </p:spPr>
        <p:txBody>
          <a:bodyPr wrap="square">
            <a:spAutoFit/>
          </a:bodyPr>
          <a:lstStyle/>
          <a:p>
            <a:pPr marL="323676" lvl="1" defTabSz="913486">
              <a:spcBef>
                <a:spcPct val="20000"/>
              </a:spcBef>
              <a:spcAft>
                <a:spcPts val="300"/>
              </a:spcAft>
              <a:buClr>
                <a:srgbClr val="FFD200"/>
              </a:buClr>
              <a:buSzPct val="70000"/>
              <a:defRPr/>
            </a:pPr>
            <a:r>
              <a:rPr lang="en-US" sz="1800" b="1">
                <a:latin typeface="Arial"/>
                <a:cs typeface="Arial"/>
              </a:rPr>
              <a:t>Medium company: </a:t>
            </a:r>
            <a:endParaRPr lang="en-US" sz="1800">
              <a:latin typeface="Arial"/>
              <a:cs typeface="Arial"/>
            </a:endParaRPr>
          </a:p>
          <a:p>
            <a:pPr marL="647352" lvl="1" indent="-323676" defTabSz="913486">
              <a:spcBef>
                <a:spcPct val="20000"/>
              </a:spcBef>
              <a:spcAft>
                <a:spcPts val="300"/>
              </a:spcAft>
              <a:buClr>
                <a:srgbClr val="FFD200"/>
              </a:buClr>
              <a:buSzPct val="70000"/>
              <a:buFont typeface="Arial" pitchFamily="34" charset="0"/>
              <a:buChar char="►"/>
              <a:defRPr/>
            </a:pPr>
            <a:r>
              <a:rPr lang="en-US" sz="1800">
                <a:latin typeface="Arial"/>
                <a:cs typeface="Arial"/>
              </a:rPr>
              <a:t>Would save about </a:t>
            </a:r>
            <a:r>
              <a:rPr lang="en-US" sz="1800" b="1">
                <a:latin typeface="Arial"/>
                <a:cs typeface="Arial"/>
              </a:rPr>
              <a:t>EUR 26,000 </a:t>
            </a:r>
            <a:r>
              <a:rPr lang="en-US" sz="1800">
                <a:latin typeface="Arial"/>
                <a:cs typeface="Arial"/>
              </a:rPr>
              <a:t>annually</a:t>
            </a:r>
          </a:p>
          <a:p>
            <a:pPr marL="647352" lvl="1" indent="-323676" defTabSz="913486">
              <a:spcBef>
                <a:spcPct val="20000"/>
              </a:spcBef>
              <a:spcAft>
                <a:spcPts val="300"/>
              </a:spcAft>
              <a:buClr>
                <a:srgbClr val="FFD200"/>
              </a:buClr>
              <a:buSzPct val="70000"/>
              <a:buFont typeface="Arial" pitchFamily="34" charset="0"/>
              <a:buChar char="►"/>
              <a:defRPr/>
            </a:pPr>
            <a:r>
              <a:rPr lang="en-US">
                <a:latin typeface="Arial"/>
                <a:cs typeface="Arial"/>
              </a:rPr>
              <a:t>One-off compliance costs: </a:t>
            </a:r>
            <a:r>
              <a:rPr lang="en-US" b="1">
                <a:latin typeface="Arial"/>
                <a:cs typeface="Arial"/>
              </a:rPr>
              <a:t>EUR 23,750</a:t>
            </a:r>
          </a:p>
          <a:p>
            <a:pPr marL="647352" lvl="1" indent="-323676" defTabSz="913486">
              <a:spcBef>
                <a:spcPct val="20000"/>
              </a:spcBef>
              <a:spcAft>
                <a:spcPts val="300"/>
              </a:spcAft>
              <a:buClr>
                <a:srgbClr val="FFD200"/>
              </a:buClr>
              <a:buSzPct val="70000"/>
              <a:buFont typeface="Arial" pitchFamily="34" charset="0"/>
              <a:buChar char="►"/>
              <a:defRPr/>
            </a:pPr>
            <a:r>
              <a:rPr lang="en-US">
                <a:latin typeface="Arial"/>
                <a:cs typeface="Arial"/>
              </a:rPr>
              <a:t>Payback period: </a:t>
            </a:r>
            <a:r>
              <a:rPr lang="en-US" b="1">
                <a:latin typeface="Arial"/>
                <a:cs typeface="Arial"/>
              </a:rPr>
              <a:t>11 months   </a:t>
            </a:r>
          </a:p>
          <a:p>
            <a:pPr marL="647352" lvl="1" indent="-323676" defTabSz="913486">
              <a:spcBef>
                <a:spcPct val="20000"/>
              </a:spcBef>
              <a:spcAft>
                <a:spcPts val="300"/>
              </a:spcAft>
              <a:buClr>
                <a:srgbClr val="FFD200"/>
              </a:buClr>
              <a:buSzPct val="70000"/>
              <a:buFont typeface="Arial" pitchFamily="34" charset="0"/>
              <a:buChar char="►"/>
              <a:defRPr/>
            </a:pPr>
            <a:endParaRPr lang="en-US" sz="1800">
              <a:latin typeface="Arial"/>
              <a:cs typeface="Arial"/>
            </a:endParaRPr>
          </a:p>
          <a:p>
            <a:pPr marL="647352" lvl="1" indent="-323676" defTabSz="913486">
              <a:spcBef>
                <a:spcPct val="20000"/>
              </a:spcBef>
              <a:spcAft>
                <a:spcPts val="300"/>
              </a:spcAft>
              <a:buClr>
                <a:srgbClr val="FFD200"/>
              </a:buClr>
              <a:buSzPct val="70000"/>
              <a:buFont typeface="Arial" pitchFamily="34" charset="0"/>
              <a:buChar char="►"/>
              <a:defRPr/>
            </a:pPr>
            <a:endParaRPr lang="en-US" sz="1800">
              <a:latin typeface="Arial"/>
              <a:cs typeface="Arial"/>
            </a:endParaRPr>
          </a:p>
        </p:txBody>
      </p:sp>
      <p:sp>
        <p:nvSpPr>
          <p:cNvPr id="12" name="TextBox 11">
            <a:extLst>
              <a:ext uri="{FF2B5EF4-FFF2-40B4-BE49-F238E27FC236}">
                <a16:creationId xmlns:a16="http://schemas.microsoft.com/office/drawing/2014/main" id="{AE9C985A-49E1-4399-844E-B9628BCE65E4}"/>
              </a:ext>
            </a:extLst>
          </p:cNvPr>
          <p:cNvSpPr txBox="1"/>
          <p:nvPr/>
        </p:nvSpPr>
        <p:spPr>
          <a:xfrm>
            <a:off x="478900" y="1851227"/>
            <a:ext cx="3709730" cy="2406813"/>
          </a:xfrm>
          <a:prstGeom prst="rect">
            <a:avLst/>
          </a:prstGeom>
          <a:noFill/>
        </p:spPr>
        <p:txBody>
          <a:bodyPr wrap="square">
            <a:spAutoFit/>
          </a:bodyPr>
          <a:lstStyle/>
          <a:p>
            <a:pPr marL="323676" lvl="1" defTabSz="913486">
              <a:spcBef>
                <a:spcPct val="20000"/>
              </a:spcBef>
              <a:spcAft>
                <a:spcPts val="300"/>
              </a:spcAft>
              <a:buClr>
                <a:srgbClr val="FFD200"/>
              </a:buClr>
              <a:buSzPct val="70000"/>
              <a:defRPr/>
            </a:pPr>
            <a:r>
              <a:rPr lang="en-US" sz="1800" b="1" dirty="0">
                <a:latin typeface="Arial"/>
                <a:cs typeface="Arial"/>
              </a:rPr>
              <a:t>Small company: </a:t>
            </a:r>
          </a:p>
          <a:p>
            <a:pPr marL="647352" lvl="1" indent="-323676" defTabSz="913486">
              <a:spcBef>
                <a:spcPct val="20000"/>
              </a:spcBef>
              <a:spcAft>
                <a:spcPts val="300"/>
              </a:spcAft>
              <a:buClr>
                <a:srgbClr val="FFD200"/>
              </a:buClr>
              <a:buSzPct val="70000"/>
              <a:buFont typeface="Arial" pitchFamily="34" charset="0"/>
              <a:buChar char="►"/>
              <a:defRPr/>
            </a:pPr>
            <a:r>
              <a:rPr lang="en-US" dirty="0">
                <a:latin typeface="Arial"/>
                <a:cs typeface="Arial"/>
              </a:rPr>
              <a:t>W</a:t>
            </a:r>
            <a:r>
              <a:rPr lang="en-US" sz="1800" dirty="0">
                <a:latin typeface="Arial"/>
                <a:cs typeface="Arial"/>
              </a:rPr>
              <a:t>ould save over </a:t>
            </a:r>
            <a:r>
              <a:rPr lang="en-US" sz="1800" b="1" dirty="0">
                <a:latin typeface="Arial"/>
                <a:cs typeface="Arial"/>
              </a:rPr>
              <a:t>EUR 5,000 </a:t>
            </a:r>
            <a:r>
              <a:rPr lang="en-US" sz="1800" dirty="0">
                <a:latin typeface="Arial"/>
                <a:cs typeface="Arial"/>
              </a:rPr>
              <a:t>annually</a:t>
            </a:r>
          </a:p>
          <a:p>
            <a:pPr marL="647352" lvl="1" indent="-323676" defTabSz="913486">
              <a:spcBef>
                <a:spcPct val="20000"/>
              </a:spcBef>
              <a:spcAft>
                <a:spcPts val="300"/>
              </a:spcAft>
              <a:buClr>
                <a:srgbClr val="FFD200"/>
              </a:buClr>
              <a:buSzPct val="70000"/>
              <a:buFont typeface="Arial" pitchFamily="34" charset="0"/>
              <a:buChar char="►"/>
              <a:defRPr/>
            </a:pPr>
            <a:r>
              <a:rPr lang="en-US" dirty="0">
                <a:latin typeface="Arial"/>
                <a:cs typeface="Arial"/>
              </a:rPr>
              <a:t>One-off compliance costs: </a:t>
            </a:r>
            <a:r>
              <a:rPr lang="en-US" b="1" dirty="0">
                <a:latin typeface="Arial"/>
                <a:cs typeface="Arial"/>
              </a:rPr>
              <a:t>EUR 7,750 </a:t>
            </a:r>
          </a:p>
          <a:p>
            <a:pPr marL="647352" lvl="1" indent="-323676" defTabSz="913486">
              <a:spcBef>
                <a:spcPct val="20000"/>
              </a:spcBef>
              <a:spcAft>
                <a:spcPts val="300"/>
              </a:spcAft>
              <a:buClr>
                <a:srgbClr val="FFD200"/>
              </a:buClr>
              <a:buSzPct val="70000"/>
              <a:buFont typeface="Arial" pitchFamily="34" charset="0"/>
              <a:buChar char="►"/>
              <a:defRPr/>
            </a:pPr>
            <a:r>
              <a:rPr lang="en-US" dirty="0">
                <a:latin typeface="Arial"/>
                <a:cs typeface="Arial"/>
              </a:rPr>
              <a:t>Payback period: </a:t>
            </a:r>
            <a:r>
              <a:rPr lang="en-US" b="1" dirty="0">
                <a:latin typeface="Arial"/>
                <a:cs typeface="Arial"/>
              </a:rPr>
              <a:t>19 months </a:t>
            </a:r>
          </a:p>
          <a:p>
            <a:pPr marL="647352" lvl="1" indent="-323676" defTabSz="913486">
              <a:spcBef>
                <a:spcPct val="20000"/>
              </a:spcBef>
              <a:spcAft>
                <a:spcPts val="300"/>
              </a:spcAft>
              <a:buClr>
                <a:srgbClr val="FFD200"/>
              </a:buClr>
              <a:buSzPct val="70000"/>
              <a:buFont typeface="Arial" pitchFamily="34" charset="0"/>
              <a:buChar char="►"/>
              <a:defRPr/>
            </a:pPr>
            <a:endParaRPr lang="en-US" sz="1800" dirty="0">
              <a:latin typeface="Arial"/>
              <a:cs typeface="Arial"/>
            </a:endParaRPr>
          </a:p>
        </p:txBody>
      </p:sp>
      <p:pic>
        <p:nvPicPr>
          <p:cNvPr id="1028" name="Picture 4" descr="group Icon 1273458">
            <a:extLst>
              <a:ext uri="{FF2B5EF4-FFF2-40B4-BE49-F238E27FC236}">
                <a16:creationId xmlns:a16="http://schemas.microsoft.com/office/drawing/2014/main" id="{4C17C3EF-F416-4480-8F3D-11085C55F8B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74419" y="3339303"/>
            <a:ext cx="2192608" cy="2192608"/>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group Icon 1273482">
            <a:extLst>
              <a:ext uri="{FF2B5EF4-FFF2-40B4-BE49-F238E27FC236}">
                <a16:creationId xmlns:a16="http://schemas.microsoft.com/office/drawing/2014/main" id="{A1069809-679C-4C69-A903-B6A36251347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29235" y="3169291"/>
            <a:ext cx="2322782" cy="2532629"/>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group Icon 1273453">
            <a:extLst>
              <a:ext uri="{FF2B5EF4-FFF2-40B4-BE49-F238E27FC236}">
                <a16:creationId xmlns:a16="http://schemas.microsoft.com/office/drawing/2014/main" id="{0E5840F8-5263-4F4B-8D59-7826F41904E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950501" y="2633246"/>
            <a:ext cx="3604720" cy="36047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7127030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2235200"/>
            <a:ext cx="9144000" cy="1609687"/>
          </a:xfrm>
        </p:spPr>
        <p:txBody>
          <a:bodyPr>
            <a:normAutofit/>
          </a:bodyPr>
          <a:lstStyle/>
          <a:p>
            <a:r>
              <a:rPr lang="en-US" sz="3600" b="1" i="0"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Impact assessment: economic impact on authorities</a:t>
            </a:r>
            <a:endParaRPr lang="en-US" sz="3600" dirty="0">
              <a:solidFill>
                <a:schemeClr val="bg1"/>
              </a:solidFill>
            </a:endParaRPr>
          </a:p>
        </p:txBody>
      </p:sp>
      <p:sp>
        <p:nvSpPr>
          <p:cNvPr id="3" name="Subtitle 2"/>
          <p:cNvSpPr>
            <a:spLocks noGrp="1"/>
          </p:cNvSpPr>
          <p:nvPr>
            <p:ph type="subTitle" idx="1"/>
          </p:nvPr>
        </p:nvSpPr>
        <p:spPr>
          <a:xfrm>
            <a:off x="6972300" y="5811838"/>
            <a:ext cx="4886325" cy="531812"/>
          </a:xfrm>
        </p:spPr>
        <p:txBody>
          <a:bodyPr>
            <a:normAutofit/>
          </a:bodyPr>
          <a:lstStyle/>
          <a:p>
            <a:r>
              <a:rPr lang="en-US">
                <a:solidFill>
                  <a:schemeClr val="bg1"/>
                </a:solidFill>
              </a:rPr>
              <a:t> </a:t>
            </a:r>
          </a:p>
        </p:txBody>
      </p:sp>
    </p:spTree>
    <p:extLst>
      <p:ext uri="{BB962C8B-B14F-4D97-AF65-F5344CB8AC3E}">
        <p14:creationId xmlns:p14="http://schemas.microsoft.com/office/powerpoint/2010/main" val="32459812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AD8979-CB7D-484F-BF8D-A2BB71E76E39}"/>
              </a:ext>
            </a:extLst>
          </p:cNvPr>
          <p:cNvSpPr>
            <a:spLocks noGrp="1"/>
          </p:cNvSpPr>
          <p:nvPr>
            <p:ph type="title"/>
          </p:nvPr>
        </p:nvSpPr>
        <p:spPr>
          <a:xfrm>
            <a:off x="609600" y="406046"/>
            <a:ext cx="5114306" cy="444854"/>
          </a:xfrm>
        </p:spPr>
        <p:txBody>
          <a:bodyPr>
            <a:noAutofit/>
          </a:bodyPr>
          <a:lstStyle/>
          <a:p>
            <a:r>
              <a:rPr lang="en-US" sz="3200" b="1" dirty="0">
                <a:solidFill>
                  <a:schemeClr val="bg1"/>
                </a:solidFill>
              </a:rPr>
              <a:t>Agenda</a:t>
            </a:r>
            <a:endParaRPr lang="en-US" sz="2800" b="1" dirty="0">
              <a:solidFill>
                <a:schemeClr val="bg1"/>
              </a:solidFill>
            </a:endParaRPr>
          </a:p>
        </p:txBody>
      </p:sp>
      <p:graphicFrame>
        <p:nvGraphicFramePr>
          <p:cNvPr id="14" name="Table 13">
            <a:extLst>
              <a:ext uri="{FF2B5EF4-FFF2-40B4-BE49-F238E27FC236}">
                <a16:creationId xmlns:a16="http://schemas.microsoft.com/office/drawing/2014/main" id="{6B9B8A63-018F-4EA0-8A4D-4995CC378F5F}"/>
              </a:ext>
            </a:extLst>
          </p:cNvPr>
          <p:cNvGraphicFramePr>
            <a:graphicFrameLocks noGrp="1"/>
          </p:cNvGraphicFramePr>
          <p:nvPr>
            <p:extLst>
              <p:ext uri="{D42A27DB-BD31-4B8C-83A1-F6EECF244321}">
                <p14:modId xmlns:p14="http://schemas.microsoft.com/office/powerpoint/2010/main" val="2201968861"/>
              </p:ext>
            </p:extLst>
          </p:nvPr>
        </p:nvGraphicFramePr>
        <p:xfrm>
          <a:off x="609600" y="1896903"/>
          <a:ext cx="10874477" cy="4558934"/>
        </p:xfrm>
        <a:graphic>
          <a:graphicData uri="http://schemas.openxmlformats.org/drawingml/2006/table">
            <a:tbl>
              <a:tblPr firstRow="1" bandRow="1">
                <a:tableStyleId>{7DF18680-E054-41AD-8BC1-D1AEF772440D}</a:tableStyleId>
              </a:tblPr>
              <a:tblGrid>
                <a:gridCol w="10874477">
                  <a:extLst>
                    <a:ext uri="{9D8B030D-6E8A-4147-A177-3AD203B41FA5}">
                      <a16:colId xmlns:a16="http://schemas.microsoft.com/office/drawing/2014/main" val="3199190232"/>
                    </a:ext>
                  </a:extLst>
                </a:gridCol>
              </a:tblGrid>
              <a:tr h="642386">
                <a:tc>
                  <a:txBody>
                    <a:bodyPr/>
                    <a:lstStyle/>
                    <a:p>
                      <a:r>
                        <a:rPr lang="lt-LT" sz="1998" b="1" kern="1200" dirty="0">
                          <a:solidFill>
                            <a:srgbClr val="404040"/>
                          </a:solidFill>
                          <a:latin typeface="Arial" panose="020B0604020202020204" pitchFamily="34" charset="0"/>
                          <a:ea typeface="+mn-ea"/>
                          <a:cs typeface="Arial" pitchFamily="34" charset="0"/>
                        </a:rPr>
                        <a:t>Topic</a:t>
                      </a:r>
                      <a:r>
                        <a:rPr lang="en-US" sz="1998" b="1" kern="1200" dirty="0">
                          <a:solidFill>
                            <a:srgbClr val="404040"/>
                          </a:solidFill>
                          <a:latin typeface="Arial" panose="020B0604020202020204" pitchFamily="34" charset="0"/>
                          <a:ea typeface="+mn-ea"/>
                          <a:cs typeface="Arial" pitchFamily="34" charset="0"/>
                        </a:rPr>
                        <a:t>s</a:t>
                      </a:r>
                      <a:endParaRPr lang="lt-LT" sz="1998" b="1" kern="1200" dirty="0">
                        <a:solidFill>
                          <a:srgbClr val="404040"/>
                        </a:solidFill>
                        <a:latin typeface="Arial" panose="020B0604020202020204" pitchFamily="34" charset="0"/>
                        <a:ea typeface="+mn-ea"/>
                        <a:cs typeface="Arial" pitchFamily="34" charset="0"/>
                      </a:endParaRPr>
                    </a:p>
                  </a:txBody>
                  <a:tcPr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1">
                        <a:lumMod val="60000"/>
                        <a:lumOff val="40000"/>
                      </a:schemeClr>
                    </a:solidFill>
                  </a:tcPr>
                </a:tc>
                <a:extLst>
                  <a:ext uri="{0D108BD9-81ED-4DB2-BD59-A6C34878D82A}">
                    <a16:rowId xmlns:a16="http://schemas.microsoft.com/office/drawing/2014/main" val="58064349"/>
                  </a:ext>
                </a:extLst>
              </a:tr>
              <a:tr h="652758">
                <a:tc>
                  <a:txBody>
                    <a:bodyPr/>
                    <a:lstStyle/>
                    <a:p>
                      <a:pPr>
                        <a:lnSpc>
                          <a:spcPct val="100000"/>
                        </a:lnSpc>
                        <a:spcBef>
                          <a:spcPts val="1200"/>
                        </a:spcBef>
                        <a:spcAft>
                          <a:spcPts val="1200"/>
                        </a:spcAft>
                      </a:pPr>
                      <a:r>
                        <a:rPr lang="en-US" sz="2000" b="0" i="0">
                          <a:solidFill>
                            <a:schemeClr val="tx2"/>
                          </a:solidFill>
                          <a:effectLst/>
                          <a:latin typeface="Arial" panose="020B0604020202020204" pitchFamily="34" charset="0"/>
                          <a:ea typeface="Calibri" panose="020F0502020204030204" pitchFamily="34" charset="0"/>
                          <a:cs typeface="Times New Roman" panose="02020603050405020304" pitchFamily="18" charset="0"/>
                        </a:rPr>
                        <a:t>1. </a:t>
                      </a:r>
                      <a:r>
                        <a:rPr lang="en-US" sz="2000" b="1" i="0">
                          <a:solidFill>
                            <a:schemeClr val="tx2"/>
                          </a:solidFill>
                          <a:effectLst/>
                          <a:latin typeface="Arial" panose="020B0604020202020204" pitchFamily="34" charset="0"/>
                          <a:ea typeface="Calibri" panose="020F0502020204030204" pitchFamily="34" charset="0"/>
                          <a:cs typeface="Times New Roman" panose="02020603050405020304" pitchFamily="18" charset="0"/>
                        </a:rPr>
                        <a:t>I</a:t>
                      </a:r>
                      <a:r>
                        <a:rPr lang="en-GB" sz="2000" b="1" i="0" err="1">
                          <a:solidFill>
                            <a:schemeClr val="tx2"/>
                          </a:solidFill>
                          <a:effectLst/>
                          <a:latin typeface="Arial" panose="020B0604020202020204" pitchFamily="34" charset="0"/>
                          <a:ea typeface="Calibri" panose="020F0502020204030204" pitchFamily="34" charset="0"/>
                          <a:cs typeface="Times New Roman" panose="02020603050405020304" pitchFamily="18" charset="0"/>
                        </a:rPr>
                        <a:t>ntroduction</a:t>
                      </a:r>
                      <a:r>
                        <a:rPr lang="en-GB" sz="2000" b="1" i="0">
                          <a:solidFill>
                            <a:schemeClr val="tx2"/>
                          </a:solidFill>
                          <a:effectLst/>
                          <a:latin typeface="Arial" panose="020B0604020202020204" pitchFamily="34" charset="0"/>
                          <a:ea typeface="Calibri" panose="020F0502020204030204" pitchFamily="34" charset="0"/>
                          <a:cs typeface="Times New Roman" panose="02020603050405020304" pitchFamily="18" charset="0"/>
                        </a:rPr>
                        <a:t>: </a:t>
                      </a:r>
                      <a:r>
                        <a:rPr lang="en-GB" sz="2000" b="0" i="0" err="1">
                          <a:solidFill>
                            <a:schemeClr val="tx2"/>
                          </a:solidFill>
                          <a:effectLst/>
                          <a:latin typeface="Arial" panose="020B0604020202020204" pitchFamily="34" charset="0"/>
                          <a:ea typeface="Calibri" panose="020F0502020204030204" pitchFamily="34" charset="0"/>
                          <a:cs typeface="Times New Roman" panose="02020603050405020304" pitchFamily="18" charset="0"/>
                        </a:rPr>
                        <a:t>eFTI</a:t>
                      </a:r>
                      <a:r>
                        <a:rPr lang="en-GB" sz="2000" b="0" i="0">
                          <a:solidFill>
                            <a:schemeClr val="tx2"/>
                          </a:solidFill>
                          <a:effectLst/>
                          <a:latin typeface="Arial" panose="020B0604020202020204" pitchFamily="34" charset="0"/>
                          <a:ea typeface="Calibri" panose="020F0502020204030204" pitchFamily="34" charset="0"/>
                          <a:cs typeface="Times New Roman" panose="02020603050405020304" pitchFamily="18" charset="0"/>
                        </a:rPr>
                        <a:t> – what and why?</a:t>
                      </a:r>
                      <a:endParaRPr lang="lt-LT" sz="2000" b="0" i="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59197" marR="59197" marT="0"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extLst>
                  <a:ext uri="{0D108BD9-81ED-4DB2-BD59-A6C34878D82A}">
                    <a16:rowId xmlns:a16="http://schemas.microsoft.com/office/drawing/2014/main" val="2777071821"/>
                  </a:ext>
                </a:extLst>
              </a:tr>
              <a:tr h="652758">
                <a:tc>
                  <a:txBody>
                    <a:bodyPr/>
                    <a:lstStyle/>
                    <a:p>
                      <a:pPr>
                        <a:lnSpc>
                          <a:spcPct val="100000"/>
                        </a:lnSpc>
                        <a:spcBef>
                          <a:spcPts val="1200"/>
                        </a:spcBef>
                        <a:spcAft>
                          <a:spcPts val="1200"/>
                        </a:spcAft>
                      </a:pPr>
                      <a:r>
                        <a:rPr lang="en-US" sz="2000" b="1" i="0" kern="1200">
                          <a:solidFill>
                            <a:schemeClr val="tx2"/>
                          </a:solidFill>
                          <a:effectLst/>
                          <a:latin typeface="Arial" panose="020B0604020202020204" pitchFamily="34" charset="0"/>
                          <a:ea typeface="Calibri" panose="020F0502020204030204" pitchFamily="34" charset="0"/>
                          <a:cs typeface="Times New Roman" panose="02020603050405020304" pitchFamily="18" charset="0"/>
                        </a:rPr>
                        <a:t>2. Regional project: </a:t>
                      </a:r>
                      <a:r>
                        <a:rPr lang="en-US" sz="2000" b="0" i="0" kern="1200">
                          <a:solidFill>
                            <a:schemeClr val="tx2"/>
                          </a:solidFill>
                          <a:effectLst/>
                          <a:latin typeface="Arial" panose="020B0604020202020204" pitchFamily="34" charset="0"/>
                          <a:ea typeface="Calibri" panose="020F0502020204030204" pitchFamily="34" charset="0"/>
                          <a:cs typeface="Times New Roman" panose="02020603050405020304" pitchFamily="18" charset="0"/>
                        </a:rPr>
                        <a:t>overview</a:t>
                      </a:r>
                      <a:endParaRPr lang="lt-LT" sz="2000" b="0" i="0" kern="1200">
                        <a:solidFill>
                          <a:schemeClr val="tx2"/>
                        </a:solidFill>
                        <a:effectLst/>
                        <a:latin typeface="Arial" panose="020B0604020202020204" pitchFamily="34" charset="0"/>
                        <a:ea typeface="Calibri" panose="020F0502020204030204" pitchFamily="34" charset="0"/>
                        <a:cs typeface="Times New Roman" panose="02020603050405020304" pitchFamily="18" charset="0"/>
                      </a:endParaRPr>
                    </a:p>
                  </a:txBody>
                  <a:tcPr marL="59197" marR="59197" marT="0"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extLst>
                  <a:ext uri="{0D108BD9-81ED-4DB2-BD59-A6C34878D82A}">
                    <a16:rowId xmlns:a16="http://schemas.microsoft.com/office/drawing/2014/main" val="74866549"/>
                  </a:ext>
                </a:extLst>
              </a:tr>
              <a:tr h="652758">
                <a:tc>
                  <a:txBody>
                    <a:bodyPr/>
                    <a:lstStyle/>
                    <a:p>
                      <a:pPr marL="0" marR="0" lvl="0" indent="0" algn="l" defTabSz="914400" rtl="0" eaLnBrk="1" fontAlgn="auto" latinLnBrk="0" hangingPunct="1">
                        <a:lnSpc>
                          <a:spcPct val="100000"/>
                        </a:lnSpc>
                        <a:spcBef>
                          <a:spcPts val="1200"/>
                        </a:spcBef>
                        <a:spcAft>
                          <a:spcPts val="1200"/>
                        </a:spcAft>
                        <a:buClrTx/>
                        <a:buSzTx/>
                        <a:buFontTx/>
                        <a:buNone/>
                        <a:tabLst/>
                        <a:defRPr/>
                      </a:pPr>
                      <a:r>
                        <a:rPr lang="en-US" sz="2000" b="1" i="0" kern="1200">
                          <a:solidFill>
                            <a:schemeClr val="tx2"/>
                          </a:solidFill>
                          <a:effectLst/>
                          <a:latin typeface="Arial" panose="020B0604020202020204" pitchFamily="34" charset="0"/>
                          <a:ea typeface="Calibri" panose="020F0502020204030204" pitchFamily="34" charset="0"/>
                          <a:cs typeface="Times New Roman" panose="02020603050405020304" pitchFamily="18" charset="0"/>
                        </a:rPr>
                        <a:t>3. Impact assessment</a:t>
                      </a:r>
                      <a:r>
                        <a:rPr lang="en-US" sz="2000" b="0" i="0" kern="1200">
                          <a:solidFill>
                            <a:schemeClr val="tx2"/>
                          </a:solidFill>
                          <a:effectLst/>
                          <a:latin typeface="Arial" panose="020B0604020202020204" pitchFamily="34" charset="0"/>
                          <a:ea typeface="Calibri" panose="020F0502020204030204" pitchFamily="34" charset="0"/>
                          <a:cs typeface="Times New Roman" panose="02020603050405020304" pitchFamily="18" charset="0"/>
                        </a:rPr>
                        <a:t>: economic and environmental impact</a:t>
                      </a:r>
                      <a:endParaRPr lang="lt-LT" sz="2000" b="0" i="0" kern="1200">
                        <a:solidFill>
                          <a:schemeClr val="tx2"/>
                        </a:solidFill>
                        <a:effectLst/>
                        <a:latin typeface="Arial" panose="020B0604020202020204" pitchFamily="34" charset="0"/>
                        <a:ea typeface="Calibri" panose="020F0502020204030204" pitchFamily="34" charset="0"/>
                        <a:cs typeface="Times New Roman" panose="02020603050405020304" pitchFamily="18" charset="0"/>
                      </a:endParaRPr>
                    </a:p>
                  </a:txBody>
                  <a:tcPr marL="59197" marR="59197" marT="0"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extLst>
                  <a:ext uri="{0D108BD9-81ED-4DB2-BD59-A6C34878D82A}">
                    <a16:rowId xmlns:a16="http://schemas.microsoft.com/office/drawing/2014/main" val="908093310"/>
                  </a:ext>
                </a:extLst>
              </a:tr>
              <a:tr h="652758">
                <a:tc>
                  <a:txBody>
                    <a:bodyPr/>
                    <a:lstStyle/>
                    <a:p>
                      <a:pPr marL="0" algn="l" defTabSz="914400" rtl="0" eaLnBrk="1" latinLnBrk="0" hangingPunct="1">
                        <a:lnSpc>
                          <a:spcPct val="100000"/>
                        </a:lnSpc>
                        <a:spcBef>
                          <a:spcPts val="1200"/>
                        </a:spcBef>
                        <a:spcAft>
                          <a:spcPts val="1200"/>
                        </a:spcAft>
                      </a:pPr>
                      <a:r>
                        <a:rPr lang="en-US" sz="2000" b="1" i="0" kern="1200" dirty="0">
                          <a:solidFill>
                            <a:schemeClr val="tx2"/>
                          </a:solidFill>
                          <a:effectLst/>
                          <a:latin typeface="Arial" panose="020B0604020202020204" pitchFamily="34" charset="0"/>
                          <a:ea typeface="Calibri" panose="020F0502020204030204" pitchFamily="34" charset="0"/>
                          <a:cs typeface="Times New Roman" panose="02020603050405020304" pitchFamily="18" charset="0"/>
                        </a:rPr>
                        <a:t>4. Roadmap</a:t>
                      </a:r>
                      <a:endParaRPr lang="lt-LT" sz="2000" b="0" i="0" kern="1200" dirty="0">
                        <a:solidFill>
                          <a:schemeClr val="tx2"/>
                        </a:solidFill>
                        <a:effectLst/>
                        <a:latin typeface="Arial" panose="020B0604020202020204" pitchFamily="34" charset="0"/>
                        <a:ea typeface="Calibri" panose="020F0502020204030204" pitchFamily="34" charset="0"/>
                        <a:cs typeface="Times New Roman" panose="02020603050405020304" pitchFamily="18" charset="0"/>
                      </a:endParaRPr>
                    </a:p>
                  </a:txBody>
                  <a:tcPr marL="59197" marR="59197" marT="0"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extLst>
                  <a:ext uri="{0D108BD9-81ED-4DB2-BD59-A6C34878D82A}">
                    <a16:rowId xmlns:a16="http://schemas.microsoft.com/office/drawing/2014/main" val="3407496191"/>
                  </a:ext>
                </a:extLst>
              </a:tr>
              <a:tr h="652758">
                <a:tc>
                  <a:txBody>
                    <a:bodyPr/>
                    <a:lstStyle/>
                    <a:p>
                      <a:pPr marL="0" algn="l" defTabSz="914400" rtl="0" eaLnBrk="1" latinLnBrk="0" hangingPunct="1">
                        <a:lnSpc>
                          <a:spcPct val="100000"/>
                        </a:lnSpc>
                        <a:spcBef>
                          <a:spcPts val="1200"/>
                        </a:spcBef>
                        <a:spcAft>
                          <a:spcPts val="1200"/>
                        </a:spcAft>
                      </a:pPr>
                      <a:r>
                        <a:rPr lang="en-US" sz="2000" b="1" i="0" kern="1200" dirty="0">
                          <a:solidFill>
                            <a:schemeClr val="tx2"/>
                          </a:solidFill>
                          <a:effectLst/>
                          <a:latin typeface="Arial" panose="020B0604020202020204" pitchFamily="34" charset="0"/>
                          <a:ea typeface="Calibri" panose="020F0502020204030204" pitchFamily="34" charset="0"/>
                          <a:cs typeface="Times New Roman" panose="02020603050405020304" pitchFamily="18" charset="0"/>
                        </a:rPr>
                        <a:t>5. New Growth Plan</a:t>
                      </a:r>
                      <a:endParaRPr lang="lt-LT" sz="2000" b="1" i="0" kern="1200" dirty="0">
                        <a:solidFill>
                          <a:schemeClr val="tx2"/>
                        </a:solidFill>
                        <a:effectLst/>
                        <a:latin typeface="Arial" panose="020B0604020202020204" pitchFamily="34" charset="0"/>
                        <a:ea typeface="Calibri" panose="020F0502020204030204" pitchFamily="34" charset="0"/>
                        <a:cs typeface="Times New Roman" panose="02020603050405020304" pitchFamily="18" charset="0"/>
                      </a:endParaRPr>
                    </a:p>
                  </a:txBody>
                  <a:tcPr marL="59197" marR="59197" marT="0"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extLst>
                  <a:ext uri="{0D108BD9-81ED-4DB2-BD59-A6C34878D82A}">
                    <a16:rowId xmlns:a16="http://schemas.microsoft.com/office/drawing/2014/main" val="3343580792"/>
                  </a:ext>
                </a:extLst>
              </a:tr>
              <a:tr h="652758">
                <a:tc>
                  <a:txBody>
                    <a:bodyPr/>
                    <a:lstStyle/>
                    <a:p>
                      <a:pPr marL="0" algn="l" defTabSz="914400" rtl="0" eaLnBrk="1" latinLnBrk="0" hangingPunct="1">
                        <a:lnSpc>
                          <a:spcPct val="100000"/>
                        </a:lnSpc>
                        <a:spcBef>
                          <a:spcPts val="1200"/>
                        </a:spcBef>
                        <a:spcAft>
                          <a:spcPts val="1200"/>
                        </a:spcAft>
                      </a:pPr>
                      <a:r>
                        <a:rPr lang="en-US" sz="2000" b="1" i="0" kern="1200" dirty="0">
                          <a:solidFill>
                            <a:schemeClr val="tx2"/>
                          </a:solidFill>
                          <a:effectLst/>
                          <a:latin typeface="Arial" panose="020B0604020202020204" pitchFamily="34" charset="0"/>
                          <a:ea typeface="Calibri" panose="020F0502020204030204" pitchFamily="34" charset="0"/>
                          <a:cs typeface="Times New Roman" panose="02020603050405020304" pitchFamily="18" charset="0"/>
                        </a:rPr>
                        <a:t>6. Conclusions and next steps</a:t>
                      </a:r>
                      <a:endParaRPr lang="lt-LT" sz="2000" b="1" i="0" kern="1200" dirty="0">
                        <a:solidFill>
                          <a:schemeClr val="tx2"/>
                        </a:solidFill>
                        <a:effectLst/>
                        <a:latin typeface="Arial" panose="020B0604020202020204" pitchFamily="34" charset="0"/>
                        <a:ea typeface="Calibri" panose="020F0502020204030204" pitchFamily="34" charset="0"/>
                        <a:cs typeface="Times New Roman" panose="02020603050405020304" pitchFamily="18" charset="0"/>
                      </a:endParaRPr>
                    </a:p>
                  </a:txBody>
                  <a:tcPr marL="59197" marR="59197" marT="0"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extLst>
                  <a:ext uri="{0D108BD9-81ED-4DB2-BD59-A6C34878D82A}">
                    <a16:rowId xmlns:a16="http://schemas.microsoft.com/office/drawing/2014/main" val="3817680601"/>
                  </a:ext>
                </a:extLst>
              </a:tr>
            </a:tbl>
          </a:graphicData>
        </a:graphic>
      </p:graphicFrame>
    </p:spTree>
    <p:extLst>
      <p:ext uri="{BB962C8B-B14F-4D97-AF65-F5344CB8AC3E}">
        <p14:creationId xmlns:p14="http://schemas.microsoft.com/office/powerpoint/2010/main" val="279239079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608FFACF-C83C-495F-A720-608B9FFAEC4E}"/>
              </a:ext>
            </a:extLst>
          </p:cNvPr>
          <p:cNvSpPr>
            <a:spLocks noGrp="1"/>
          </p:cNvSpPr>
          <p:nvPr>
            <p:ph type="title"/>
          </p:nvPr>
        </p:nvSpPr>
        <p:spPr>
          <a:xfrm>
            <a:off x="556145" y="303591"/>
            <a:ext cx="11079709" cy="860400"/>
          </a:xfrm>
        </p:spPr>
        <p:txBody>
          <a:bodyPr anchor="ctr">
            <a:normAutofit/>
          </a:bodyPr>
          <a:lstStyle/>
          <a:p>
            <a:r>
              <a:rPr lang="en-US" sz="3200" b="1" dirty="0">
                <a:solidFill>
                  <a:schemeClr val="bg1"/>
                </a:solidFill>
                <a:cs typeface="Arial"/>
              </a:rPr>
              <a:t>Total costs for authorities (2025 – 2030)</a:t>
            </a:r>
            <a:endParaRPr lang="en-US" sz="3200" b="1" dirty="0">
              <a:solidFill>
                <a:schemeClr val="bg1"/>
              </a:solidFill>
            </a:endParaRPr>
          </a:p>
        </p:txBody>
      </p:sp>
      <p:sp>
        <p:nvSpPr>
          <p:cNvPr id="14" name="TextBox 13">
            <a:extLst>
              <a:ext uri="{FF2B5EF4-FFF2-40B4-BE49-F238E27FC236}">
                <a16:creationId xmlns:a16="http://schemas.microsoft.com/office/drawing/2014/main" id="{5267B439-6AA8-4501-880C-F98F5CD5AC51}"/>
              </a:ext>
            </a:extLst>
          </p:cNvPr>
          <p:cNvSpPr txBox="1"/>
          <p:nvPr/>
        </p:nvSpPr>
        <p:spPr>
          <a:xfrm>
            <a:off x="345335" y="1974851"/>
            <a:ext cx="11211360" cy="4379660"/>
          </a:xfrm>
          <a:prstGeom prst="rect">
            <a:avLst/>
          </a:prstGeom>
          <a:noFill/>
        </p:spPr>
        <p:txBody>
          <a:bodyPr wrap="square">
            <a:spAutoFit/>
          </a:bodyPr>
          <a:lstStyle/>
          <a:p>
            <a:pPr marL="323676" lvl="1" defTabSz="913486">
              <a:spcBef>
                <a:spcPct val="20000"/>
              </a:spcBef>
              <a:spcAft>
                <a:spcPts val="300"/>
              </a:spcAft>
              <a:buClr>
                <a:srgbClr val="FFD200"/>
              </a:buClr>
              <a:buSzPct val="70000"/>
              <a:defRPr/>
            </a:pPr>
            <a:r>
              <a:rPr lang="en-US" sz="1600" b="1" dirty="0">
                <a:latin typeface="Arial"/>
                <a:cs typeface="Arial"/>
              </a:rPr>
              <a:t>Authorities have two options:</a:t>
            </a:r>
          </a:p>
          <a:p>
            <a:pPr marL="666576" lvl="1" indent="-342900" defTabSz="913486">
              <a:spcBef>
                <a:spcPct val="20000"/>
              </a:spcBef>
              <a:spcAft>
                <a:spcPts val="300"/>
              </a:spcAft>
              <a:buClr>
                <a:srgbClr val="FFD200"/>
              </a:buClr>
              <a:buSzPct val="70000"/>
              <a:buFont typeface="+mj-lt"/>
              <a:buAutoNum type="arabicPeriod"/>
              <a:defRPr/>
            </a:pPr>
            <a:r>
              <a:rPr lang="en-US" sz="1600" dirty="0">
                <a:latin typeface="Arial"/>
                <a:cs typeface="Arial"/>
              </a:rPr>
              <a:t>To develop </a:t>
            </a:r>
            <a:r>
              <a:rPr lang="en-US" sz="1600" dirty="0" err="1">
                <a:latin typeface="Arial"/>
                <a:cs typeface="Arial"/>
              </a:rPr>
              <a:t>eFTI</a:t>
            </a:r>
            <a:r>
              <a:rPr lang="en-US" sz="1600" dirty="0">
                <a:latin typeface="Arial"/>
                <a:cs typeface="Arial"/>
              </a:rPr>
              <a:t> gates and platforms from the beginning</a:t>
            </a:r>
          </a:p>
          <a:p>
            <a:pPr marL="666576" lvl="1" indent="-342900" defTabSz="913486">
              <a:spcBef>
                <a:spcPct val="20000"/>
              </a:spcBef>
              <a:spcAft>
                <a:spcPts val="300"/>
              </a:spcAft>
              <a:buClr>
                <a:srgbClr val="FFD200"/>
              </a:buClr>
              <a:buSzPct val="70000"/>
              <a:buFont typeface="+mj-lt"/>
              <a:buAutoNum type="arabicPeriod"/>
              <a:defRPr/>
            </a:pPr>
            <a:r>
              <a:rPr lang="en-US" sz="1600" dirty="0">
                <a:latin typeface="Arial"/>
                <a:cs typeface="Arial"/>
              </a:rPr>
              <a:t>To develop </a:t>
            </a:r>
            <a:r>
              <a:rPr lang="en-US" sz="1600" dirty="0" err="1">
                <a:latin typeface="Arial"/>
                <a:cs typeface="Arial"/>
              </a:rPr>
              <a:t>eFTI</a:t>
            </a:r>
            <a:r>
              <a:rPr lang="en-US" sz="1600" dirty="0">
                <a:latin typeface="Arial"/>
                <a:cs typeface="Arial"/>
              </a:rPr>
              <a:t> gates and platforms based on the developed solution (SEED)</a:t>
            </a:r>
          </a:p>
          <a:p>
            <a:pPr marL="323676" lvl="1" defTabSz="913486">
              <a:spcBef>
                <a:spcPct val="20000"/>
              </a:spcBef>
              <a:spcAft>
                <a:spcPts val="300"/>
              </a:spcAft>
              <a:buClr>
                <a:srgbClr val="FFD200"/>
              </a:buClr>
              <a:buSzPct val="70000"/>
              <a:defRPr/>
            </a:pPr>
            <a:endParaRPr lang="en-US" sz="1600" b="1" dirty="0">
              <a:latin typeface="Arial"/>
              <a:cs typeface="Arial"/>
            </a:endParaRPr>
          </a:p>
          <a:p>
            <a:pPr marL="647352" lvl="1" indent="-323676" defTabSz="913486">
              <a:spcBef>
                <a:spcPct val="20000"/>
              </a:spcBef>
              <a:spcAft>
                <a:spcPts val="300"/>
              </a:spcAft>
              <a:buClr>
                <a:srgbClr val="FFD200"/>
              </a:buClr>
              <a:buSzPct val="70000"/>
              <a:buFont typeface="Arial" pitchFamily="34" charset="0"/>
              <a:buAutoNum type="arabicPeriod"/>
              <a:defRPr/>
            </a:pPr>
            <a:r>
              <a:rPr lang="en-US" sz="1600" dirty="0">
                <a:latin typeface="Arial"/>
                <a:cs typeface="Arial"/>
              </a:rPr>
              <a:t>If authorities developed </a:t>
            </a:r>
            <a:r>
              <a:rPr lang="en-US" sz="1600" dirty="0" err="1">
                <a:latin typeface="Arial"/>
                <a:cs typeface="Arial"/>
              </a:rPr>
              <a:t>eFTI</a:t>
            </a:r>
            <a:r>
              <a:rPr lang="en-US" sz="1600" dirty="0">
                <a:latin typeface="Arial"/>
                <a:cs typeface="Arial"/>
              </a:rPr>
              <a:t> gates and platforms from the beginning, they would spend </a:t>
            </a:r>
            <a:r>
              <a:rPr lang="en-US" sz="1600" b="1" dirty="0">
                <a:latin typeface="Arial"/>
                <a:cs typeface="Arial"/>
              </a:rPr>
              <a:t>EUR 18.6 million </a:t>
            </a:r>
            <a:r>
              <a:rPr lang="en-US" sz="1600" dirty="0">
                <a:latin typeface="Arial"/>
                <a:cs typeface="Arial"/>
              </a:rPr>
              <a:t>in total under option 2</a:t>
            </a:r>
          </a:p>
          <a:p>
            <a:pPr marL="647352" lvl="1" indent="-323676" defTabSz="913486">
              <a:spcBef>
                <a:spcPct val="20000"/>
              </a:spcBef>
              <a:spcAft>
                <a:spcPts val="300"/>
              </a:spcAft>
              <a:buClr>
                <a:srgbClr val="FFD200"/>
              </a:buClr>
              <a:buSzPct val="70000"/>
              <a:buFont typeface="Arial" pitchFamily="34" charset="0"/>
              <a:buAutoNum type="arabicPeriod"/>
              <a:defRPr/>
            </a:pPr>
            <a:r>
              <a:rPr lang="en-US" sz="1600" dirty="0">
                <a:latin typeface="Arial"/>
                <a:cs typeface="Arial"/>
              </a:rPr>
              <a:t>If authorities developed </a:t>
            </a:r>
            <a:r>
              <a:rPr lang="en-US" sz="1600" dirty="0" err="1">
                <a:latin typeface="Arial"/>
                <a:cs typeface="Arial"/>
              </a:rPr>
              <a:t>eFTI</a:t>
            </a:r>
            <a:r>
              <a:rPr lang="en-US" sz="1600" dirty="0">
                <a:latin typeface="Arial"/>
                <a:cs typeface="Arial"/>
              </a:rPr>
              <a:t> gates and platforms </a:t>
            </a:r>
            <a:r>
              <a:rPr lang="en-US" sz="1600" b="1" dirty="0">
                <a:latin typeface="Arial"/>
                <a:cs typeface="Arial"/>
              </a:rPr>
              <a:t>based on the previous solution (SEED)</a:t>
            </a:r>
            <a:r>
              <a:rPr lang="en-US" sz="1600" dirty="0">
                <a:latin typeface="Arial"/>
                <a:cs typeface="Arial"/>
              </a:rPr>
              <a:t>, they would spend </a:t>
            </a:r>
            <a:r>
              <a:rPr lang="en-US" sz="1600" b="1" dirty="0">
                <a:latin typeface="Arial"/>
                <a:cs typeface="Arial"/>
              </a:rPr>
              <a:t>EUR 11.1 million </a:t>
            </a:r>
            <a:r>
              <a:rPr lang="en-US" sz="1600" dirty="0">
                <a:latin typeface="Arial"/>
                <a:cs typeface="Arial"/>
              </a:rPr>
              <a:t>in total under option 2</a:t>
            </a:r>
          </a:p>
          <a:p>
            <a:pPr marL="666576" lvl="1" indent="-342900" defTabSz="913486">
              <a:spcBef>
                <a:spcPct val="20000"/>
              </a:spcBef>
              <a:spcAft>
                <a:spcPts val="300"/>
              </a:spcAft>
              <a:buClr>
                <a:srgbClr val="FFD200"/>
              </a:buClr>
              <a:buSzPct val="70000"/>
              <a:buFont typeface="+mj-lt"/>
              <a:buAutoNum type="arabicPeriod"/>
              <a:defRPr/>
            </a:pPr>
            <a:endParaRPr lang="en-US" sz="1600" dirty="0">
              <a:latin typeface="Arial"/>
              <a:cs typeface="Arial"/>
            </a:endParaRPr>
          </a:p>
          <a:p>
            <a:pPr marL="323676" lvl="1" defTabSz="913486">
              <a:spcBef>
                <a:spcPct val="20000"/>
              </a:spcBef>
              <a:spcAft>
                <a:spcPts val="300"/>
              </a:spcAft>
              <a:buClr>
                <a:srgbClr val="FFD200"/>
              </a:buClr>
              <a:buSzPct val="70000"/>
              <a:defRPr/>
            </a:pPr>
            <a:r>
              <a:rPr lang="en-US" sz="1600" dirty="0">
                <a:latin typeface="Arial"/>
                <a:cs typeface="Arial"/>
              </a:rPr>
              <a:t>The difference of </a:t>
            </a:r>
            <a:r>
              <a:rPr lang="en-US" sz="1600" b="1" dirty="0">
                <a:latin typeface="Arial"/>
                <a:cs typeface="Arial"/>
              </a:rPr>
              <a:t>EUR 7.5 million </a:t>
            </a:r>
            <a:r>
              <a:rPr lang="en-US" sz="1600" dirty="0">
                <a:latin typeface="Arial"/>
                <a:cs typeface="Arial"/>
              </a:rPr>
              <a:t>depicts the difference between the investment into a new IT system and investment in the adjustment of the existing one (SEED)</a:t>
            </a:r>
            <a:endParaRPr lang="en-US" sz="1600" dirty="0">
              <a:latin typeface="Arial"/>
              <a:ea typeface="Calibri" panose="020F0502020204030204" pitchFamily="34" charset="0"/>
              <a:cs typeface="Arial"/>
            </a:endParaRPr>
          </a:p>
          <a:p>
            <a:pPr marL="647352" lvl="1" indent="-323676" defTabSz="913486">
              <a:spcBef>
                <a:spcPct val="20000"/>
              </a:spcBef>
              <a:spcAft>
                <a:spcPts val="300"/>
              </a:spcAft>
              <a:buClr>
                <a:srgbClr val="FFD200"/>
              </a:buClr>
              <a:buSzPct val="70000"/>
              <a:buFont typeface="Arial" pitchFamily="34" charset="0"/>
              <a:buChar char="►"/>
              <a:defRPr/>
            </a:pPr>
            <a:endParaRPr lang="en-US" sz="1600" dirty="0">
              <a:latin typeface="Arial"/>
              <a:ea typeface="Calibri" panose="020F0502020204030204" pitchFamily="34" charset="0"/>
              <a:cs typeface="Arial"/>
            </a:endParaRPr>
          </a:p>
          <a:p>
            <a:pPr marL="647352" lvl="1" indent="-323676" defTabSz="913486">
              <a:spcBef>
                <a:spcPct val="20000"/>
              </a:spcBef>
              <a:spcAft>
                <a:spcPts val="300"/>
              </a:spcAft>
              <a:buClr>
                <a:srgbClr val="FFD200"/>
              </a:buClr>
              <a:buSzPct val="70000"/>
              <a:buFont typeface="Arial" pitchFamily="34" charset="0"/>
              <a:buChar char="►"/>
              <a:defRPr/>
            </a:pPr>
            <a:endParaRPr lang="en-US" sz="1600" dirty="0">
              <a:latin typeface="Arial"/>
              <a:ea typeface="Calibri" panose="020F0502020204030204" pitchFamily="34" charset="0"/>
              <a:cs typeface="Arial"/>
            </a:endParaRPr>
          </a:p>
          <a:p>
            <a:pPr marL="647352" lvl="1" indent="-323676" defTabSz="913486">
              <a:spcBef>
                <a:spcPct val="20000"/>
              </a:spcBef>
              <a:spcAft>
                <a:spcPts val="300"/>
              </a:spcAft>
              <a:buClr>
                <a:srgbClr val="FFD200"/>
              </a:buClr>
              <a:buSzPct val="70000"/>
              <a:buFont typeface="Arial" pitchFamily="34" charset="0"/>
              <a:buChar char="►"/>
              <a:defRPr/>
            </a:pPr>
            <a:endParaRPr lang="en-GB" sz="1400" dirty="0">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6750866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2235200"/>
            <a:ext cx="9144000" cy="1609687"/>
          </a:xfrm>
        </p:spPr>
        <p:txBody>
          <a:bodyPr>
            <a:normAutofit/>
          </a:bodyPr>
          <a:lstStyle/>
          <a:p>
            <a:r>
              <a:rPr lang="en-US" sz="3600" b="1" i="0"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Impact assessment: environmental impact</a:t>
            </a:r>
            <a:endParaRPr lang="en-US" sz="3600" dirty="0">
              <a:solidFill>
                <a:schemeClr val="bg1"/>
              </a:solidFill>
            </a:endParaRPr>
          </a:p>
        </p:txBody>
      </p:sp>
      <p:sp>
        <p:nvSpPr>
          <p:cNvPr id="3" name="Subtitle 2"/>
          <p:cNvSpPr>
            <a:spLocks noGrp="1"/>
          </p:cNvSpPr>
          <p:nvPr>
            <p:ph type="subTitle" idx="1"/>
          </p:nvPr>
        </p:nvSpPr>
        <p:spPr>
          <a:xfrm>
            <a:off x="6972300" y="5811838"/>
            <a:ext cx="4886325" cy="531812"/>
          </a:xfrm>
        </p:spPr>
        <p:txBody>
          <a:bodyPr>
            <a:normAutofit/>
          </a:bodyPr>
          <a:lstStyle/>
          <a:p>
            <a:r>
              <a:rPr lang="en-US">
                <a:solidFill>
                  <a:schemeClr val="bg1"/>
                </a:solidFill>
              </a:rPr>
              <a:t> </a:t>
            </a:r>
          </a:p>
        </p:txBody>
      </p:sp>
    </p:spTree>
    <p:extLst>
      <p:ext uri="{BB962C8B-B14F-4D97-AF65-F5344CB8AC3E}">
        <p14:creationId xmlns:p14="http://schemas.microsoft.com/office/powerpoint/2010/main" val="390566213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608FFACF-C83C-495F-A720-608B9FFAEC4E}"/>
              </a:ext>
            </a:extLst>
          </p:cNvPr>
          <p:cNvSpPr>
            <a:spLocks noGrp="1"/>
          </p:cNvSpPr>
          <p:nvPr>
            <p:ph type="title"/>
          </p:nvPr>
        </p:nvSpPr>
        <p:spPr>
          <a:xfrm>
            <a:off x="609602" y="138338"/>
            <a:ext cx="11079709" cy="860400"/>
          </a:xfrm>
        </p:spPr>
        <p:txBody>
          <a:bodyPr anchor="ctr">
            <a:normAutofit/>
          </a:bodyPr>
          <a:lstStyle/>
          <a:p>
            <a:r>
              <a:rPr lang="en-US" sz="3600" dirty="0">
                <a:solidFill>
                  <a:schemeClr val="bg1"/>
                </a:solidFill>
                <a:cs typeface="Arial"/>
              </a:rPr>
              <a:t>Saved natural resources (2025 – 2030)</a:t>
            </a:r>
            <a:endParaRPr lang="en-US" sz="3600" b="0" dirty="0">
              <a:solidFill>
                <a:schemeClr val="bg1"/>
              </a:solidFill>
            </a:endParaRPr>
          </a:p>
        </p:txBody>
      </p:sp>
      <p:sp>
        <p:nvSpPr>
          <p:cNvPr id="14" name="TextBox 13">
            <a:extLst>
              <a:ext uri="{FF2B5EF4-FFF2-40B4-BE49-F238E27FC236}">
                <a16:creationId xmlns:a16="http://schemas.microsoft.com/office/drawing/2014/main" id="{5267B439-6AA8-4501-880C-F98F5CD5AC51}"/>
              </a:ext>
            </a:extLst>
          </p:cNvPr>
          <p:cNvSpPr txBox="1"/>
          <p:nvPr/>
        </p:nvSpPr>
        <p:spPr>
          <a:xfrm>
            <a:off x="268216" y="2054116"/>
            <a:ext cx="8441383" cy="4450449"/>
          </a:xfrm>
          <a:prstGeom prst="rect">
            <a:avLst/>
          </a:prstGeom>
          <a:noFill/>
        </p:spPr>
        <p:txBody>
          <a:bodyPr wrap="square">
            <a:spAutoFit/>
          </a:bodyPr>
          <a:lstStyle/>
          <a:p>
            <a:pPr marL="323676" lvl="1" defTabSz="913486">
              <a:lnSpc>
                <a:spcPct val="150000"/>
              </a:lnSpc>
              <a:spcBef>
                <a:spcPct val="20000"/>
              </a:spcBef>
              <a:spcAft>
                <a:spcPts val="300"/>
              </a:spcAft>
              <a:buClr>
                <a:srgbClr val="FFD200"/>
              </a:buClr>
              <a:buSzPct val="70000"/>
              <a:defRPr/>
            </a:pPr>
            <a:r>
              <a:rPr lang="en-US" sz="1600" b="1" dirty="0">
                <a:latin typeface="Arial"/>
                <a:cs typeface="Arial"/>
              </a:rPr>
              <a:t>2025 – 2030 in the Western Balkans:</a:t>
            </a:r>
          </a:p>
          <a:p>
            <a:pPr marL="647352" lvl="1" indent="-323676" defTabSz="913486">
              <a:lnSpc>
                <a:spcPct val="150000"/>
              </a:lnSpc>
              <a:spcBef>
                <a:spcPct val="20000"/>
              </a:spcBef>
              <a:spcAft>
                <a:spcPts val="300"/>
              </a:spcAft>
              <a:buClr>
                <a:srgbClr val="FFD200"/>
              </a:buClr>
              <a:buSzPct val="70000"/>
              <a:buFont typeface="Arial" pitchFamily="34" charset="0"/>
              <a:buChar char="►"/>
              <a:defRPr/>
            </a:pPr>
            <a:r>
              <a:rPr lang="en-US" sz="1600" b="1" dirty="0">
                <a:latin typeface="Arial"/>
                <a:cs typeface="Arial"/>
              </a:rPr>
              <a:t>25.9 thousand trees </a:t>
            </a:r>
            <a:r>
              <a:rPr lang="en-US" sz="1600" dirty="0">
                <a:latin typeface="Arial"/>
                <a:cs typeface="Arial"/>
              </a:rPr>
              <a:t>would be saved under option 1 </a:t>
            </a:r>
          </a:p>
          <a:p>
            <a:pPr marL="647352" lvl="1" indent="-323676" defTabSz="913486">
              <a:lnSpc>
                <a:spcPct val="150000"/>
              </a:lnSpc>
              <a:spcBef>
                <a:spcPct val="20000"/>
              </a:spcBef>
              <a:spcAft>
                <a:spcPts val="300"/>
              </a:spcAft>
              <a:buClr>
                <a:srgbClr val="FFD200"/>
              </a:buClr>
              <a:buSzPct val="70000"/>
              <a:buFont typeface="Arial" pitchFamily="34" charset="0"/>
              <a:buChar char="►"/>
              <a:defRPr/>
            </a:pPr>
            <a:r>
              <a:rPr lang="en-US" sz="1600" b="1" dirty="0">
                <a:latin typeface="Arial"/>
                <a:cs typeface="Arial"/>
              </a:rPr>
              <a:t>81.4 thousand trees </a:t>
            </a:r>
            <a:r>
              <a:rPr lang="en-US" sz="1600" dirty="0">
                <a:latin typeface="Arial"/>
                <a:cs typeface="Arial"/>
              </a:rPr>
              <a:t>would be saved under option 2 </a:t>
            </a:r>
          </a:p>
          <a:p>
            <a:pPr marL="647352" lvl="1" indent="-323676" defTabSz="913486">
              <a:lnSpc>
                <a:spcPct val="150000"/>
              </a:lnSpc>
              <a:spcBef>
                <a:spcPct val="20000"/>
              </a:spcBef>
              <a:spcAft>
                <a:spcPts val="300"/>
              </a:spcAft>
              <a:buClr>
                <a:srgbClr val="FFD200"/>
              </a:buClr>
              <a:buSzPct val="70000"/>
              <a:buFont typeface="Arial" pitchFamily="34" charset="0"/>
              <a:buChar char="►"/>
              <a:defRPr/>
            </a:pPr>
            <a:r>
              <a:rPr lang="en-US" sz="1600" b="1" dirty="0">
                <a:latin typeface="Arial"/>
                <a:cs typeface="Arial"/>
              </a:rPr>
              <a:t>159.5 thousand trees </a:t>
            </a:r>
            <a:r>
              <a:rPr lang="en-US" sz="1600" dirty="0">
                <a:latin typeface="Arial"/>
                <a:cs typeface="Arial"/>
              </a:rPr>
              <a:t>would be saved under 100% uptake of e-freight information exchange</a:t>
            </a:r>
          </a:p>
          <a:p>
            <a:pPr marL="323676" lvl="1" defTabSz="913486">
              <a:lnSpc>
                <a:spcPct val="150000"/>
              </a:lnSpc>
              <a:spcBef>
                <a:spcPct val="20000"/>
              </a:spcBef>
              <a:spcAft>
                <a:spcPts val="300"/>
              </a:spcAft>
              <a:buClr>
                <a:srgbClr val="FFD200"/>
              </a:buClr>
              <a:buSzPct val="70000"/>
              <a:defRPr/>
            </a:pPr>
            <a:endParaRPr lang="en-US" sz="1600" dirty="0">
              <a:latin typeface="Arial"/>
              <a:cs typeface="Arial"/>
            </a:endParaRPr>
          </a:p>
          <a:p>
            <a:pPr marL="323676" lvl="1" defTabSz="913486">
              <a:lnSpc>
                <a:spcPct val="150000"/>
              </a:lnSpc>
              <a:spcBef>
                <a:spcPct val="20000"/>
              </a:spcBef>
              <a:spcAft>
                <a:spcPts val="300"/>
              </a:spcAft>
              <a:buClr>
                <a:srgbClr val="FFD200"/>
              </a:buClr>
              <a:buSzPct val="70000"/>
              <a:defRPr/>
            </a:pPr>
            <a:r>
              <a:rPr lang="en-GB" sz="1600" b="1" dirty="0">
                <a:latin typeface="Arial"/>
                <a:cs typeface="Arial"/>
              </a:rPr>
              <a:t>Over 26,000 trees </a:t>
            </a:r>
            <a:r>
              <a:rPr lang="en-GB" sz="1600" dirty="0">
                <a:latin typeface="Arial"/>
                <a:cs typeface="Arial"/>
              </a:rPr>
              <a:t>saved annually if all freight information is exchanged only digitally in the Western Balkans while </a:t>
            </a:r>
            <a:r>
              <a:rPr lang="en-GB" sz="1600" b="1" dirty="0">
                <a:latin typeface="Arial"/>
                <a:cs typeface="Arial"/>
              </a:rPr>
              <a:t>Central Park in New York City has over 18,000 trees </a:t>
            </a:r>
            <a:endParaRPr lang="en-US" sz="1600" dirty="0">
              <a:latin typeface="Arial"/>
              <a:ea typeface="Calibri" panose="020F0502020204030204" pitchFamily="34" charset="0"/>
              <a:cs typeface="Arial"/>
            </a:endParaRPr>
          </a:p>
          <a:p>
            <a:pPr marL="647352" lvl="1" indent="-323676" defTabSz="913486">
              <a:spcBef>
                <a:spcPct val="20000"/>
              </a:spcBef>
              <a:spcAft>
                <a:spcPts val="300"/>
              </a:spcAft>
              <a:buClr>
                <a:srgbClr val="FFD200"/>
              </a:buClr>
              <a:buSzPct val="70000"/>
              <a:buFont typeface="Arial" pitchFamily="34" charset="0"/>
              <a:buChar char="►"/>
              <a:defRPr/>
            </a:pPr>
            <a:endParaRPr lang="en-US" sz="1600" dirty="0">
              <a:latin typeface="Arial"/>
              <a:ea typeface="Calibri" panose="020F0502020204030204" pitchFamily="34" charset="0"/>
              <a:cs typeface="Arial"/>
            </a:endParaRPr>
          </a:p>
          <a:p>
            <a:pPr marL="647352" lvl="1" indent="-323676" defTabSz="913486">
              <a:spcBef>
                <a:spcPct val="20000"/>
              </a:spcBef>
              <a:spcAft>
                <a:spcPts val="300"/>
              </a:spcAft>
              <a:buClr>
                <a:srgbClr val="FFD200"/>
              </a:buClr>
              <a:buSzPct val="70000"/>
              <a:buFont typeface="Arial" pitchFamily="34" charset="0"/>
              <a:buChar char="►"/>
              <a:defRPr/>
            </a:pPr>
            <a:endParaRPr lang="en-US" sz="1600" dirty="0">
              <a:latin typeface="Arial"/>
              <a:ea typeface="Calibri" panose="020F0502020204030204" pitchFamily="34" charset="0"/>
              <a:cs typeface="Arial"/>
            </a:endParaRPr>
          </a:p>
          <a:p>
            <a:pPr marL="647352" lvl="1" indent="-323676" defTabSz="913486">
              <a:spcBef>
                <a:spcPct val="20000"/>
              </a:spcBef>
              <a:spcAft>
                <a:spcPts val="300"/>
              </a:spcAft>
              <a:buClr>
                <a:srgbClr val="FFD200"/>
              </a:buClr>
              <a:buSzPct val="70000"/>
              <a:buFont typeface="Arial" pitchFamily="34" charset="0"/>
              <a:buChar char="►"/>
              <a:defRPr/>
            </a:pPr>
            <a:endParaRPr lang="en-GB" sz="1400" dirty="0">
              <a:latin typeface="Arial" panose="020B0604020202020204" pitchFamily="34" charset="0"/>
              <a:ea typeface="Calibri" panose="020F0502020204030204" pitchFamily="34" charset="0"/>
              <a:cs typeface="Arial" panose="020B0604020202020204" pitchFamily="34" charset="0"/>
            </a:endParaRPr>
          </a:p>
        </p:txBody>
      </p:sp>
      <p:pic>
        <p:nvPicPr>
          <p:cNvPr id="2050" name="Picture 2" descr="trees Icon 1130094">
            <a:extLst>
              <a:ext uri="{FF2B5EF4-FFF2-40B4-BE49-F238E27FC236}">
                <a16:creationId xmlns:a16="http://schemas.microsoft.com/office/drawing/2014/main" id="{C5F1A716-9F38-407D-9AE6-65A93408C53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09599" y="2054116"/>
            <a:ext cx="3260365" cy="3260365"/>
          </a:xfrm>
          <a:prstGeom prst="rect">
            <a:avLst/>
          </a:prstGeom>
          <a:solidFill>
            <a:schemeClr val="accent1"/>
          </a:solidFill>
        </p:spPr>
      </p:pic>
    </p:spTree>
    <p:extLst>
      <p:ext uri="{BB962C8B-B14F-4D97-AF65-F5344CB8AC3E}">
        <p14:creationId xmlns:p14="http://schemas.microsoft.com/office/powerpoint/2010/main" val="282309144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2235200"/>
            <a:ext cx="9144000" cy="1609687"/>
          </a:xfrm>
        </p:spPr>
        <p:txBody>
          <a:bodyPr>
            <a:normAutofit/>
          </a:bodyPr>
          <a:lstStyle/>
          <a:p>
            <a:r>
              <a:rPr lang="en-US" sz="3600" b="1" i="0"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Roadmap</a:t>
            </a:r>
            <a:endParaRPr lang="en-US" sz="3600" dirty="0">
              <a:solidFill>
                <a:schemeClr val="bg1"/>
              </a:solidFill>
            </a:endParaRPr>
          </a:p>
        </p:txBody>
      </p:sp>
      <p:sp>
        <p:nvSpPr>
          <p:cNvPr id="3" name="Subtitle 2"/>
          <p:cNvSpPr>
            <a:spLocks noGrp="1"/>
          </p:cNvSpPr>
          <p:nvPr>
            <p:ph type="subTitle" idx="1"/>
          </p:nvPr>
        </p:nvSpPr>
        <p:spPr>
          <a:xfrm>
            <a:off x="6972300" y="5811838"/>
            <a:ext cx="4886325" cy="531812"/>
          </a:xfrm>
        </p:spPr>
        <p:txBody>
          <a:bodyPr>
            <a:normAutofit/>
          </a:bodyPr>
          <a:lstStyle/>
          <a:p>
            <a:r>
              <a:rPr lang="en-US">
                <a:solidFill>
                  <a:schemeClr val="bg1"/>
                </a:solidFill>
              </a:rPr>
              <a:t> </a:t>
            </a:r>
          </a:p>
        </p:txBody>
      </p:sp>
    </p:spTree>
    <p:extLst>
      <p:ext uri="{BB962C8B-B14F-4D97-AF65-F5344CB8AC3E}">
        <p14:creationId xmlns:p14="http://schemas.microsoft.com/office/powerpoint/2010/main" val="203286740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31FE85C6-7F25-40E2-B85C-786833A32EBB}"/>
              </a:ext>
            </a:extLst>
          </p:cNvPr>
          <p:cNvPicPr>
            <a:picLocks noChangeAspect="1"/>
          </p:cNvPicPr>
          <p:nvPr/>
        </p:nvPicPr>
        <p:blipFill rotWithShape="1">
          <a:blip r:embed="rId2"/>
          <a:srcRect b="3561"/>
          <a:stretch/>
        </p:blipFill>
        <p:spPr>
          <a:xfrm>
            <a:off x="114962" y="544285"/>
            <a:ext cx="11962075" cy="5966684"/>
          </a:xfrm>
          <a:prstGeom prst="rect">
            <a:avLst/>
          </a:prstGeom>
        </p:spPr>
      </p:pic>
    </p:spTree>
    <p:extLst>
      <p:ext uri="{BB962C8B-B14F-4D97-AF65-F5344CB8AC3E}">
        <p14:creationId xmlns:p14="http://schemas.microsoft.com/office/powerpoint/2010/main" val="15627670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341C826-FB84-2FC9-04F5-4713F10FD6A1}"/>
              </a:ext>
            </a:extLst>
          </p:cNvPr>
          <p:cNvPicPr>
            <a:picLocks noChangeAspect="1"/>
          </p:cNvPicPr>
          <p:nvPr/>
        </p:nvPicPr>
        <p:blipFill>
          <a:blip r:embed="rId2"/>
          <a:stretch>
            <a:fillRect/>
          </a:stretch>
        </p:blipFill>
        <p:spPr>
          <a:xfrm>
            <a:off x="987496" y="0"/>
            <a:ext cx="9952254" cy="6586807"/>
          </a:xfrm>
          <a:prstGeom prst="rect">
            <a:avLst/>
          </a:prstGeom>
        </p:spPr>
      </p:pic>
    </p:spTree>
    <p:extLst>
      <p:ext uri="{BB962C8B-B14F-4D97-AF65-F5344CB8AC3E}">
        <p14:creationId xmlns:p14="http://schemas.microsoft.com/office/powerpoint/2010/main" val="106940332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CCC747C-FB82-18D4-88C9-83482827BED6}"/>
              </a:ext>
            </a:extLst>
          </p:cNvPr>
          <p:cNvPicPr>
            <a:picLocks noChangeAspect="1"/>
          </p:cNvPicPr>
          <p:nvPr/>
        </p:nvPicPr>
        <p:blipFill rotWithShape="1">
          <a:blip r:embed="rId2"/>
          <a:srcRect t="16497" r="3093"/>
          <a:stretch/>
        </p:blipFill>
        <p:spPr>
          <a:xfrm>
            <a:off x="1436643" y="550843"/>
            <a:ext cx="9318713" cy="5576565"/>
          </a:xfrm>
          <a:prstGeom prst="rect">
            <a:avLst/>
          </a:prstGeom>
        </p:spPr>
      </p:pic>
    </p:spTree>
    <p:extLst>
      <p:ext uri="{BB962C8B-B14F-4D97-AF65-F5344CB8AC3E}">
        <p14:creationId xmlns:p14="http://schemas.microsoft.com/office/powerpoint/2010/main" val="233649452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F3385CB-42EB-52F5-77CB-5B871981A227}"/>
              </a:ext>
            </a:extLst>
          </p:cNvPr>
          <p:cNvPicPr>
            <a:picLocks noChangeAspect="1"/>
          </p:cNvPicPr>
          <p:nvPr/>
        </p:nvPicPr>
        <p:blipFill>
          <a:blip r:embed="rId2"/>
          <a:stretch>
            <a:fillRect/>
          </a:stretch>
        </p:blipFill>
        <p:spPr>
          <a:xfrm>
            <a:off x="1455142" y="117640"/>
            <a:ext cx="9281716" cy="6065852"/>
          </a:xfrm>
          <a:prstGeom prst="rect">
            <a:avLst/>
          </a:prstGeom>
        </p:spPr>
      </p:pic>
    </p:spTree>
    <p:extLst>
      <p:ext uri="{BB962C8B-B14F-4D97-AF65-F5344CB8AC3E}">
        <p14:creationId xmlns:p14="http://schemas.microsoft.com/office/powerpoint/2010/main" val="156037888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9F7F62-1F23-400A-A56E-BFEFC41065E2}"/>
              </a:ext>
            </a:extLst>
          </p:cNvPr>
          <p:cNvSpPr>
            <a:spLocks noGrp="1"/>
          </p:cNvSpPr>
          <p:nvPr>
            <p:ph type="title"/>
          </p:nvPr>
        </p:nvSpPr>
        <p:spPr/>
        <p:txBody>
          <a:bodyPr anchor="ctr"/>
          <a:lstStyle/>
          <a:p>
            <a:r>
              <a:rPr lang="en-US" dirty="0">
                <a:solidFill>
                  <a:schemeClr val="bg1"/>
                </a:solidFill>
              </a:rPr>
              <a:t>Budget of the roadmap</a:t>
            </a:r>
            <a:endParaRPr lang="en-GB" dirty="0">
              <a:solidFill>
                <a:schemeClr val="bg1"/>
              </a:solidFill>
            </a:endParaRPr>
          </a:p>
        </p:txBody>
      </p:sp>
      <p:sp>
        <p:nvSpPr>
          <p:cNvPr id="6" name="TextBox 5">
            <a:extLst>
              <a:ext uri="{FF2B5EF4-FFF2-40B4-BE49-F238E27FC236}">
                <a16:creationId xmlns:a16="http://schemas.microsoft.com/office/drawing/2014/main" id="{F1558025-D525-4B91-9131-F87D446781E1}"/>
              </a:ext>
            </a:extLst>
          </p:cNvPr>
          <p:cNvSpPr txBox="1"/>
          <p:nvPr/>
        </p:nvSpPr>
        <p:spPr>
          <a:xfrm>
            <a:off x="620619" y="2018443"/>
            <a:ext cx="8483600" cy="2400144"/>
          </a:xfrm>
          <a:prstGeom prst="rect">
            <a:avLst/>
          </a:prstGeom>
          <a:noFill/>
        </p:spPr>
        <p:txBody>
          <a:bodyPr wrap="square">
            <a:spAutoFit/>
          </a:bodyPr>
          <a:lstStyle/>
          <a:p>
            <a:pPr>
              <a:lnSpc>
                <a:spcPct val="150000"/>
              </a:lnSpc>
            </a:pPr>
            <a:r>
              <a:rPr lang="en-US" b="1" dirty="0"/>
              <a:t>Total budget of the project: EUR 17.5 million</a:t>
            </a:r>
          </a:p>
          <a:p>
            <a:pPr marL="457200" lvl="2" indent="-323676">
              <a:lnSpc>
                <a:spcPct val="150000"/>
              </a:lnSpc>
              <a:spcBef>
                <a:spcPct val="20000"/>
              </a:spcBef>
              <a:spcAft>
                <a:spcPts val="300"/>
              </a:spcAft>
              <a:buClr>
                <a:srgbClr val="FFD200"/>
              </a:buClr>
              <a:buSzPct val="70000"/>
              <a:buFont typeface="Arial" pitchFamily="34" charset="0"/>
              <a:buChar char="►"/>
              <a:defRPr/>
            </a:pPr>
            <a:r>
              <a:rPr lang="en-US" b="1" dirty="0">
                <a:latin typeface="Arial"/>
                <a:cs typeface="Arial"/>
              </a:rPr>
              <a:t>Cycle 1: </a:t>
            </a:r>
            <a:r>
              <a:rPr lang="en-US" dirty="0">
                <a:cs typeface="Arial"/>
              </a:rPr>
              <a:t>E-freight pilot in road: </a:t>
            </a:r>
            <a:r>
              <a:rPr lang="en-US" b="1" dirty="0"/>
              <a:t>EUR 1.5 million</a:t>
            </a:r>
          </a:p>
          <a:p>
            <a:pPr marL="457200" lvl="2" indent="-323676">
              <a:lnSpc>
                <a:spcPct val="150000"/>
              </a:lnSpc>
              <a:spcBef>
                <a:spcPct val="20000"/>
              </a:spcBef>
              <a:spcAft>
                <a:spcPts val="300"/>
              </a:spcAft>
              <a:buClr>
                <a:srgbClr val="FFD200"/>
              </a:buClr>
              <a:buSzPct val="70000"/>
              <a:buFont typeface="Arial" pitchFamily="34" charset="0"/>
              <a:buChar char="►"/>
              <a:defRPr/>
            </a:pPr>
            <a:r>
              <a:rPr lang="en-US" b="1" dirty="0">
                <a:latin typeface="Arial"/>
                <a:cs typeface="Arial"/>
              </a:rPr>
              <a:t>Cycle 2: </a:t>
            </a:r>
            <a:r>
              <a:rPr lang="en-US" dirty="0">
                <a:cs typeface="Arial"/>
              </a:rPr>
              <a:t>Regional multimodal E-freight Living Lab: </a:t>
            </a:r>
            <a:r>
              <a:rPr lang="en-US" b="1" dirty="0"/>
              <a:t>EUR 10.1 million</a:t>
            </a:r>
          </a:p>
          <a:p>
            <a:pPr marL="457200" lvl="2" indent="-323676">
              <a:lnSpc>
                <a:spcPct val="150000"/>
              </a:lnSpc>
              <a:spcBef>
                <a:spcPct val="20000"/>
              </a:spcBef>
              <a:spcAft>
                <a:spcPts val="300"/>
              </a:spcAft>
              <a:buClr>
                <a:srgbClr val="FFD200"/>
              </a:buClr>
              <a:buSzPct val="70000"/>
              <a:buFont typeface="Arial" pitchFamily="34" charset="0"/>
              <a:buChar char="►"/>
              <a:defRPr/>
            </a:pPr>
            <a:r>
              <a:rPr lang="en-US" b="1" dirty="0">
                <a:latin typeface="Arial"/>
                <a:cs typeface="Arial"/>
              </a:rPr>
              <a:t>Cycle 3: </a:t>
            </a:r>
            <a:r>
              <a:rPr lang="en-US" dirty="0">
                <a:cs typeface="Arial"/>
              </a:rPr>
              <a:t>Connection with the EU: </a:t>
            </a:r>
            <a:r>
              <a:rPr lang="en-US" b="1" dirty="0"/>
              <a:t>EUR 5.3 million</a:t>
            </a:r>
          </a:p>
          <a:p>
            <a:pPr>
              <a:lnSpc>
                <a:spcPct val="150000"/>
              </a:lnSpc>
            </a:pPr>
            <a:r>
              <a:rPr lang="en-US" b="1" dirty="0"/>
              <a:t>All Cycles: </a:t>
            </a:r>
            <a:r>
              <a:rPr lang="en-US" dirty="0"/>
              <a:t>Awareness Building sessions: </a:t>
            </a:r>
            <a:r>
              <a:rPr lang="en-US" b="1" dirty="0"/>
              <a:t>EUR 608 thousand</a:t>
            </a:r>
          </a:p>
        </p:txBody>
      </p:sp>
    </p:spTree>
    <p:extLst>
      <p:ext uri="{BB962C8B-B14F-4D97-AF65-F5344CB8AC3E}">
        <p14:creationId xmlns:p14="http://schemas.microsoft.com/office/powerpoint/2010/main" val="102404431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2235200"/>
            <a:ext cx="9144000" cy="1609687"/>
          </a:xfrm>
        </p:spPr>
        <p:txBody>
          <a:bodyPr>
            <a:normAutofit/>
          </a:bodyPr>
          <a:lstStyle/>
          <a:p>
            <a:r>
              <a:rPr lang="en-US" sz="3600" b="1" i="0"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New Growth Plan</a:t>
            </a:r>
            <a:endParaRPr lang="en-US" sz="3600" dirty="0">
              <a:solidFill>
                <a:schemeClr val="bg1"/>
              </a:solidFill>
            </a:endParaRPr>
          </a:p>
        </p:txBody>
      </p:sp>
      <p:sp>
        <p:nvSpPr>
          <p:cNvPr id="3" name="Subtitle 2"/>
          <p:cNvSpPr>
            <a:spLocks noGrp="1"/>
          </p:cNvSpPr>
          <p:nvPr>
            <p:ph type="subTitle" idx="1"/>
          </p:nvPr>
        </p:nvSpPr>
        <p:spPr>
          <a:xfrm>
            <a:off x="6972300" y="5811838"/>
            <a:ext cx="4886325" cy="531812"/>
          </a:xfrm>
        </p:spPr>
        <p:txBody>
          <a:bodyPr>
            <a:normAutofit/>
          </a:bodyPr>
          <a:lstStyle/>
          <a:p>
            <a:r>
              <a:rPr lang="en-US">
                <a:solidFill>
                  <a:schemeClr val="bg1"/>
                </a:solidFill>
              </a:rPr>
              <a:t> </a:t>
            </a:r>
          </a:p>
        </p:txBody>
      </p:sp>
    </p:spTree>
    <p:extLst>
      <p:ext uri="{BB962C8B-B14F-4D97-AF65-F5344CB8AC3E}">
        <p14:creationId xmlns:p14="http://schemas.microsoft.com/office/powerpoint/2010/main" val="27587450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2235200"/>
            <a:ext cx="9144000" cy="2387600"/>
          </a:xfrm>
        </p:spPr>
        <p:txBody>
          <a:bodyPr>
            <a:normAutofit/>
          </a:bodyPr>
          <a:lstStyle/>
          <a:p>
            <a:r>
              <a:rPr lang="en-US" sz="3600" b="1" i="0"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I</a:t>
            </a:r>
            <a:r>
              <a:rPr lang="en-GB" sz="3600" b="1" i="0" dirty="0" err="1">
                <a:solidFill>
                  <a:schemeClr val="bg1"/>
                </a:solidFill>
                <a:effectLst/>
                <a:latin typeface="Arial" panose="020B0604020202020204" pitchFamily="34" charset="0"/>
                <a:ea typeface="Calibri" panose="020F0502020204030204" pitchFamily="34" charset="0"/>
                <a:cs typeface="Times New Roman" panose="02020603050405020304" pitchFamily="18" charset="0"/>
              </a:rPr>
              <a:t>ntroduction</a:t>
            </a:r>
            <a:r>
              <a:rPr lang="en-GB" sz="3600" b="1" i="0"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 </a:t>
            </a:r>
            <a:r>
              <a:rPr lang="en-GB" sz="3600" b="0" i="0" dirty="0" err="1">
                <a:solidFill>
                  <a:schemeClr val="bg1"/>
                </a:solidFill>
                <a:effectLst/>
                <a:latin typeface="Arial" panose="020B0604020202020204" pitchFamily="34" charset="0"/>
                <a:ea typeface="Calibri" panose="020F0502020204030204" pitchFamily="34" charset="0"/>
                <a:cs typeface="Times New Roman" panose="02020603050405020304" pitchFamily="18" charset="0"/>
              </a:rPr>
              <a:t>eFTI</a:t>
            </a:r>
            <a:r>
              <a:rPr lang="en-GB" sz="3600" b="0" i="0"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 – what and why</a:t>
            </a:r>
            <a:r>
              <a:rPr lang="en-GB" sz="3600" b="0" i="0" dirty="0">
                <a:solidFill>
                  <a:schemeClr val="tx2"/>
                </a:solidFill>
                <a:effectLst/>
                <a:latin typeface="Arial" panose="020B0604020202020204" pitchFamily="34" charset="0"/>
                <a:ea typeface="Calibri" panose="020F0502020204030204" pitchFamily="34" charset="0"/>
                <a:cs typeface="Times New Roman" panose="02020603050405020304" pitchFamily="18" charset="0"/>
              </a:rPr>
              <a:t>?</a:t>
            </a:r>
            <a:br>
              <a:rPr lang="en-US" sz="3600" dirty="0">
                <a:solidFill>
                  <a:schemeClr val="bg1"/>
                </a:solidFill>
                <a:effectLst/>
                <a:latin typeface="Calibri" panose="020F0502020204030204" pitchFamily="34" charset="0"/>
                <a:ea typeface="Times New Roman" panose="02020603050405020304" pitchFamily="18" charset="0"/>
              </a:rPr>
            </a:br>
            <a:br>
              <a:rPr lang="en-US" sz="3600" dirty="0">
                <a:solidFill>
                  <a:schemeClr val="bg1"/>
                </a:solidFill>
                <a:effectLst/>
                <a:latin typeface="Calibri" panose="020F0502020204030204" pitchFamily="34" charset="0"/>
                <a:ea typeface="Times New Roman" panose="02020603050405020304" pitchFamily="18" charset="0"/>
              </a:rPr>
            </a:br>
            <a:endParaRPr lang="en-US" sz="3600" dirty="0">
              <a:solidFill>
                <a:schemeClr val="bg1"/>
              </a:solidFill>
            </a:endParaRPr>
          </a:p>
        </p:txBody>
      </p:sp>
      <p:sp>
        <p:nvSpPr>
          <p:cNvPr id="3" name="Subtitle 2"/>
          <p:cNvSpPr>
            <a:spLocks noGrp="1"/>
          </p:cNvSpPr>
          <p:nvPr>
            <p:ph type="subTitle" idx="1"/>
          </p:nvPr>
        </p:nvSpPr>
        <p:spPr>
          <a:xfrm>
            <a:off x="6972300" y="5811838"/>
            <a:ext cx="4886325" cy="531812"/>
          </a:xfrm>
        </p:spPr>
        <p:txBody>
          <a:bodyPr>
            <a:normAutofit/>
          </a:bodyPr>
          <a:lstStyle/>
          <a:p>
            <a:r>
              <a:rPr lang="en-US">
                <a:solidFill>
                  <a:schemeClr val="bg1"/>
                </a:solidFill>
              </a:rPr>
              <a:t> </a:t>
            </a:r>
          </a:p>
        </p:txBody>
      </p:sp>
    </p:spTree>
    <p:extLst>
      <p:ext uri="{BB962C8B-B14F-4D97-AF65-F5344CB8AC3E}">
        <p14:creationId xmlns:p14="http://schemas.microsoft.com/office/powerpoint/2010/main" val="260285754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06E948-1423-97E6-1F56-3FC431940CB3}"/>
              </a:ext>
            </a:extLst>
          </p:cNvPr>
          <p:cNvSpPr>
            <a:spLocks noGrp="1"/>
          </p:cNvSpPr>
          <p:nvPr>
            <p:ph type="title"/>
          </p:nvPr>
        </p:nvSpPr>
        <p:spPr/>
        <p:txBody>
          <a:bodyPr/>
          <a:lstStyle/>
          <a:p>
            <a:r>
              <a:rPr lang="en-US" b="1" dirty="0">
                <a:solidFill>
                  <a:schemeClr val="bg1"/>
                </a:solidFill>
              </a:rPr>
              <a:t>New Growth Plan- Reform Agenda</a:t>
            </a:r>
            <a:endParaRPr lang="en-GB" b="1" dirty="0">
              <a:solidFill>
                <a:schemeClr val="bg1"/>
              </a:solidFill>
            </a:endParaRPr>
          </a:p>
        </p:txBody>
      </p:sp>
      <p:sp>
        <p:nvSpPr>
          <p:cNvPr id="3" name="Content Placeholder 2">
            <a:extLst>
              <a:ext uri="{FF2B5EF4-FFF2-40B4-BE49-F238E27FC236}">
                <a16:creationId xmlns:a16="http://schemas.microsoft.com/office/drawing/2014/main" id="{6FF4222C-6AF4-117F-1CBF-372E422AB9BA}"/>
              </a:ext>
            </a:extLst>
          </p:cNvPr>
          <p:cNvSpPr>
            <a:spLocks noGrp="1"/>
          </p:cNvSpPr>
          <p:nvPr>
            <p:ph idx="1"/>
          </p:nvPr>
        </p:nvSpPr>
        <p:spPr/>
        <p:txBody>
          <a:bodyPr>
            <a:normAutofit fontScale="92500"/>
          </a:bodyPr>
          <a:lstStyle/>
          <a:p>
            <a:r>
              <a:rPr lang="en-US" sz="1600" b="0" i="0" dirty="0">
                <a:solidFill>
                  <a:srgbClr val="26324B"/>
                </a:solidFill>
                <a:effectLst/>
                <a:latin typeface="arial" panose="020B0604020202020204" pitchFamily="34" charset="0"/>
              </a:rPr>
              <a:t>On 8 November 2023, EC adopted a</a:t>
            </a:r>
            <a:r>
              <a:rPr lang="en-US" sz="1600" b="1" i="0" dirty="0">
                <a:solidFill>
                  <a:srgbClr val="26324B"/>
                </a:solidFill>
                <a:effectLst/>
                <a:latin typeface="arial" panose="020B0604020202020204" pitchFamily="34" charset="0"/>
              </a:rPr>
              <a:t> </a:t>
            </a:r>
            <a:r>
              <a:rPr lang="en-US" sz="1600" b="0" i="0" dirty="0">
                <a:solidFill>
                  <a:srgbClr val="26324B"/>
                </a:solidFill>
                <a:effectLst/>
                <a:latin typeface="arial" panose="020B0604020202020204" pitchFamily="34" charset="0"/>
              </a:rPr>
              <a:t>new Growth Plan for the Western Balkans, </a:t>
            </a:r>
          </a:p>
          <a:p>
            <a:pPr>
              <a:lnSpc>
                <a:spcPct val="150000"/>
              </a:lnSpc>
            </a:pPr>
            <a:r>
              <a:rPr lang="en-US" sz="1600" b="1" dirty="0">
                <a:solidFill>
                  <a:srgbClr val="26324B"/>
                </a:solidFill>
                <a:latin typeface="arial" panose="020B0604020202020204" pitchFamily="34" charset="0"/>
              </a:rPr>
              <a:t>A</a:t>
            </a:r>
            <a:r>
              <a:rPr lang="en-US" sz="1600" b="1" i="0" dirty="0">
                <a:solidFill>
                  <a:srgbClr val="26324B"/>
                </a:solidFill>
                <a:effectLst/>
                <a:latin typeface="arial" panose="020B0604020202020204" pitchFamily="34" charset="0"/>
              </a:rPr>
              <a:t>im</a:t>
            </a:r>
            <a:r>
              <a:rPr lang="en-US" sz="1600" b="0" i="0" dirty="0">
                <a:solidFill>
                  <a:srgbClr val="26324B"/>
                </a:solidFill>
                <a:effectLst/>
                <a:latin typeface="arial" panose="020B0604020202020204" pitchFamily="34" charset="0"/>
              </a:rPr>
              <a:t>: bringing the Western Balkan partners closer to the EU through offering some of the benefits of EU membership to the region in advance of accession, boosting economic growth and accelerating socio-economic convergence.</a:t>
            </a:r>
            <a:endParaRPr lang="en-US" sz="1600" b="1" i="0" dirty="0">
              <a:solidFill>
                <a:srgbClr val="26324B"/>
              </a:solidFill>
              <a:effectLst/>
              <a:latin typeface="arial" panose="020B0604020202020204" pitchFamily="34" charset="0"/>
            </a:endParaRPr>
          </a:p>
          <a:p>
            <a:endParaRPr lang="en-US" sz="1600" b="1" dirty="0">
              <a:solidFill>
                <a:srgbClr val="26324B"/>
              </a:solidFill>
              <a:latin typeface="arial" panose="020B0604020202020204" pitchFamily="34" charset="0"/>
            </a:endParaRPr>
          </a:p>
          <a:p>
            <a:r>
              <a:rPr lang="en-US" sz="1600" b="1" i="0" dirty="0">
                <a:solidFill>
                  <a:srgbClr val="26324B"/>
                </a:solidFill>
                <a:effectLst/>
                <a:latin typeface="arial" panose="020B0604020202020204" pitchFamily="34" charset="0"/>
              </a:rPr>
              <a:t>Increasing financial assistance to support the reforms through a</a:t>
            </a:r>
            <a:r>
              <a:rPr lang="en-US" sz="1600" b="0" i="0" dirty="0">
                <a:solidFill>
                  <a:srgbClr val="26324B"/>
                </a:solidFill>
                <a:effectLst/>
                <a:latin typeface="arial" panose="020B0604020202020204" pitchFamily="34" charset="0"/>
              </a:rPr>
              <a:t> </a:t>
            </a:r>
            <a:r>
              <a:rPr lang="en-US" sz="1600" b="1" i="0" dirty="0">
                <a:solidFill>
                  <a:srgbClr val="26324B"/>
                </a:solidFill>
                <a:effectLst/>
                <a:latin typeface="arial" panose="020B0604020202020204" pitchFamily="34" charset="0"/>
              </a:rPr>
              <a:t>Reform and Growth Facility for the Western Balkans for the period 2024-2027</a:t>
            </a:r>
            <a:r>
              <a:rPr lang="en-US" sz="1600" b="0" i="0" dirty="0">
                <a:solidFill>
                  <a:srgbClr val="26324B"/>
                </a:solidFill>
                <a:effectLst/>
                <a:latin typeface="arial" panose="020B0604020202020204" pitchFamily="34" charset="0"/>
              </a:rPr>
              <a:t>,</a:t>
            </a:r>
          </a:p>
          <a:p>
            <a:pPr lvl="1">
              <a:lnSpc>
                <a:spcPct val="150000"/>
              </a:lnSpc>
            </a:pPr>
            <a:r>
              <a:rPr lang="en-US" sz="1600" b="0" i="0" dirty="0">
                <a:solidFill>
                  <a:srgbClr val="26324B"/>
                </a:solidFill>
                <a:effectLst/>
                <a:latin typeface="arial" panose="020B0604020202020204" pitchFamily="34" charset="0"/>
              </a:rPr>
              <a:t>a proposal for a new instrument worth </a:t>
            </a:r>
            <a:r>
              <a:rPr lang="en-US" sz="1600" b="1" i="0" dirty="0">
                <a:solidFill>
                  <a:srgbClr val="26324B"/>
                </a:solidFill>
                <a:effectLst/>
                <a:latin typeface="arial" panose="020B0604020202020204" pitchFamily="34" charset="0"/>
              </a:rPr>
              <a:t>€6 billion</a:t>
            </a:r>
            <a:r>
              <a:rPr lang="en-US" sz="1600" b="0" i="0" dirty="0">
                <a:solidFill>
                  <a:srgbClr val="26324B"/>
                </a:solidFill>
                <a:effectLst/>
                <a:latin typeface="arial" panose="020B0604020202020204" pitchFamily="34" charset="0"/>
              </a:rPr>
              <a:t>, consisting of €2 billion in grants and €4 billion in concessional loans, </a:t>
            </a:r>
            <a:r>
              <a:rPr lang="en-US" sz="1600" b="0" i="0" u="sng" dirty="0">
                <a:solidFill>
                  <a:srgbClr val="26324B"/>
                </a:solidFill>
                <a:effectLst/>
                <a:latin typeface="arial" panose="020B0604020202020204" pitchFamily="34" charset="0"/>
              </a:rPr>
              <a:t>with payment conditioned on the Western Balkans’ partners fulfilling specific socio-economic and fundamental reforms.</a:t>
            </a:r>
          </a:p>
          <a:p>
            <a:pPr lvl="1">
              <a:lnSpc>
                <a:spcPct val="150000"/>
              </a:lnSpc>
            </a:pPr>
            <a:r>
              <a:rPr lang="en-US" sz="1600" b="0" i="0" dirty="0">
                <a:solidFill>
                  <a:srgbClr val="26324B"/>
                </a:solidFill>
                <a:effectLst/>
                <a:latin typeface="arial" panose="020B0604020202020204" pitchFamily="34" charset="0"/>
              </a:rPr>
              <a:t>Half of the funds, about € 3 billion in the form of long-term loans, will be released as direct support to the national budgets, and the other half will be allocated through the Western Balkans Investment Framework (WBIF), in the form of € 2 billion in grants and € 1 billion in loans.</a:t>
            </a:r>
            <a:endParaRPr lang="en-GB" sz="1600" dirty="0"/>
          </a:p>
        </p:txBody>
      </p:sp>
      <p:sp>
        <p:nvSpPr>
          <p:cNvPr id="4" name="Date Placeholder 3">
            <a:extLst>
              <a:ext uri="{FF2B5EF4-FFF2-40B4-BE49-F238E27FC236}">
                <a16:creationId xmlns:a16="http://schemas.microsoft.com/office/drawing/2014/main" id="{578617D1-4695-6DCB-FBA2-ECAF128DE832}"/>
              </a:ext>
            </a:extLst>
          </p:cNvPr>
          <p:cNvSpPr>
            <a:spLocks noGrp="1"/>
          </p:cNvSpPr>
          <p:nvPr>
            <p:ph type="dt" sz="half" idx="10"/>
          </p:nvPr>
        </p:nvSpPr>
        <p:spPr/>
        <p:txBody>
          <a:bodyPr/>
          <a:lstStyle/>
          <a:p>
            <a:fld id="{C98DB7EB-06D0-434D-B6E9-BE02F5B48300}" type="datetime3">
              <a:rPr lang="en-US" smtClean="0"/>
              <a:t>25 April 2024</a:t>
            </a:fld>
            <a:endParaRPr lang="en-US"/>
          </a:p>
        </p:txBody>
      </p:sp>
      <p:sp>
        <p:nvSpPr>
          <p:cNvPr id="5" name="Slide Number Placeholder 4">
            <a:extLst>
              <a:ext uri="{FF2B5EF4-FFF2-40B4-BE49-F238E27FC236}">
                <a16:creationId xmlns:a16="http://schemas.microsoft.com/office/drawing/2014/main" id="{57D57E8B-C40F-21BF-5A32-562B9B8EB697}"/>
              </a:ext>
            </a:extLst>
          </p:cNvPr>
          <p:cNvSpPr>
            <a:spLocks noGrp="1"/>
          </p:cNvSpPr>
          <p:nvPr>
            <p:ph type="sldNum" sz="quarter" idx="12"/>
          </p:nvPr>
        </p:nvSpPr>
        <p:spPr/>
        <p:txBody>
          <a:bodyPr/>
          <a:lstStyle/>
          <a:p>
            <a:fld id="{6113E31D-E2AB-40D1-8B51-AFA5AFEF393A}" type="slidenum">
              <a:rPr lang="en-US" smtClean="0"/>
              <a:t>30</a:t>
            </a:fld>
            <a:endParaRPr lang="en-US"/>
          </a:p>
        </p:txBody>
      </p:sp>
    </p:spTree>
    <p:extLst>
      <p:ext uri="{BB962C8B-B14F-4D97-AF65-F5344CB8AC3E}">
        <p14:creationId xmlns:p14="http://schemas.microsoft.com/office/powerpoint/2010/main" val="349700059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27E5056-3E4D-9ADD-4997-C6D81D7AAE01}"/>
              </a:ext>
            </a:extLst>
          </p:cNvPr>
          <p:cNvSpPr>
            <a:spLocks noGrp="1"/>
          </p:cNvSpPr>
          <p:nvPr>
            <p:ph idx="1"/>
          </p:nvPr>
        </p:nvSpPr>
        <p:spPr/>
        <p:txBody>
          <a:bodyPr>
            <a:normAutofit/>
          </a:bodyPr>
          <a:lstStyle/>
          <a:p>
            <a:pPr algn="just" rtl="0" fontAlgn="base"/>
            <a:r>
              <a:rPr lang="en-US" sz="2000" b="0" i="0" dirty="0">
                <a:solidFill>
                  <a:srgbClr val="000000"/>
                </a:solidFill>
                <a:effectLst/>
                <a:highlight>
                  <a:srgbClr val="FFFFFF"/>
                </a:highlight>
                <a:latin typeface="Arial" panose="020B0604020202020204" pitchFamily="34" charset="0"/>
                <a:cs typeface="Arial" panose="020B0604020202020204" pitchFamily="34" charset="0"/>
              </a:rPr>
              <a:t>Adopt relevant legislation to align with the Regulation of EU 2020/1056 on electronic freight transport information (</a:t>
            </a:r>
            <a:r>
              <a:rPr lang="en-US" sz="2000" b="0" i="0" dirty="0" err="1">
                <a:solidFill>
                  <a:srgbClr val="000000"/>
                </a:solidFill>
                <a:effectLst/>
                <a:highlight>
                  <a:srgbClr val="FFFFFF"/>
                </a:highlight>
                <a:latin typeface="Arial" panose="020B0604020202020204" pitchFamily="34" charset="0"/>
                <a:cs typeface="Arial" panose="020B0604020202020204" pitchFamily="34" charset="0"/>
              </a:rPr>
              <a:t>eFTI</a:t>
            </a:r>
            <a:r>
              <a:rPr lang="en-US" sz="2000" b="0" i="0" dirty="0">
                <a:solidFill>
                  <a:srgbClr val="000000"/>
                </a:solidFill>
                <a:effectLst/>
                <a:highlight>
                  <a:srgbClr val="FFFFFF"/>
                </a:highlight>
                <a:latin typeface="Arial" panose="020B0604020202020204" pitchFamily="34" charset="0"/>
                <a:cs typeface="Arial" panose="020B0604020202020204" pitchFamily="34" charset="0"/>
              </a:rPr>
              <a:t>) </a:t>
            </a:r>
          </a:p>
          <a:p>
            <a:pPr marL="0" indent="0" algn="just" rtl="0" fontAlgn="base">
              <a:buNone/>
            </a:pPr>
            <a:endParaRPr lang="en-US" sz="2000" b="0" i="0" dirty="0">
              <a:solidFill>
                <a:srgbClr val="000000"/>
              </a:solidFill>
              <a:effectLst/>
              <a:highlight>
                <a:srgbClr val="FFFFFF"/>
              </a:highlight>
              <a:latin typeface="Arial" panose="020B0604020202020204" pitchFamily="34" charset="0"/>
              <a:cs typeface="Arial" panose="020B0604020202020204" pitchFamily="34" charset="0"/>
            </a:endParaRPr>
          </a:p>
          <a:p>
            <a:pPr algn="just" rtl="0" fontAlgn="base"/>
            <a:r>
              <a:rPr lang="en-US" sz="2000" b="0" i="0" dirty="0">
                <a:solidFill>
                  <a:srgbClr val="000000"/>
                </a:solidFill>
                <a:effectLst/>
                <a:highlight>
                  <a:srgbClr val="FFFFFF"/>
                </a:highlight>
                <a:latin typeface="Arial" panose="020B0604020202020204" pitchFamily="34" charset="0"/>
                <a:cs typeface="Arial" panose="020B0604020202020204" pitchFamily="34" charset="0"/>
              </a:rPr>
              <a:t>Ratify the added Protocol to the United Nations Convention for the carriage of goods, on the “electronic consignment-note” (</a:t>
            </a:r>
            <a:r>
              <a:rPr lang="en-US" sz="2000" b="0" i="0" dirty="0" err="1">
                <a:solidFill>
                  <a:srgbClr val="000000"/>
                </a:solidFill>
                <a:effectLst/>
                <a:highlight>
                  <a:srgbClr val="FFFFFF"/>
                </a:highlight>
                <a:latin typeface="Arial" panose="020B0604020202020204" pitchFamily="34" charset="0"/>
                <a:cs typeface="Arial" panose="020B0604020202020204" pitchFamily="34" charset="0"/>
              </a:rPr>
              <a:t>eCMR</a:t>
            </a:r>
            <a:r>
              <a:rPr lang="en-US" sz="2000" b="0" i="0" dirty="0">
                <a:solidFill>
                  <a:srgbClr val="000000"/>
                </a:solidFill>
                <a:effectLst/>
                <a:highlight>
                  <a:srgbClr val="FFFFFF"/>
                </a:highlight>
                <a:latin typeface="Arial" panose="020B0604020202020204" pitchFamily="34" charset="0"/>
                <a:cs typeface="Arial" panose="020B0604020202020204" pitchFamily="34" charset="0"/>
              </a:rPr>
              <a:t>) for International Carriage of Goods by Road needed to deploy </a:t>
            </a:r>
            <a:r>
              <a:rPr lang="en-US" sz="2000" b="0" i="0" dirty="0" err="1">
                <a:solidFill>
                  <a:srgbClr val="000000"/>
                </a:solidFill>
                <a:effectLst/>
                <a:highlight>
                  <a:srgbClr val="FFFFFF"/>
                </a:highlight>
                <a:latin typeface="Arial" panose="020B0604020202020204" pitchFamily="34" charset="0"/>
                <a:cs typeface="Arial" panose="020B0604020202020204" pitchFamily="34" charset="0"/>
              </a:rPr>
              <a:t>eFTI</a:t>
            </a:r>
            <a:r>
              <a:rPr lang="en-US" sz="2000" b="0" i="0" dirty="0">
                <a:solidFill>
                  <a:srgbClr val="000000"/>
                </a:solidFill>
                <a:effectLst/>
                <a:highlight>
                  <a:srgbClr val="FFFFFF"/>
                </a:highlight>
                <a:latin typeface="Arial" panose="020B0604020202020204" pitchFamily="34" charset="0"/>
                <a:cs typeface="Arial" panose="020B0604020202020204" pitchFamily="34" charset="0"/>
              </a:rPr>
              <a:t> </a:t>
            </a:r>
          </a:p>
          <a:p>
            <a:pPr marL="0" indent="0" algn="just" rtl="0" fontAlgn="base">
              <a:buNone/>
            </a:pPr>
            <a:endParaRPr lang="en-US" sz="2000" b="0" i="0" dirty="0">
              <a:solidFill>
                <a:srgbClr val="000000"/>
              </a:solidFill>
              <a:effectLst/>
              <a:highlight>
                <a:srgbClr val="FFFFFF"/>
              </a:highlight>
              <a:latin typeface="Arial" panose="020B0604020202020204" pitchFamily="34" charset="0"/>
              <a:cs typeface="Arial" panose="020B0604020202020204" pitchFamily="34" charset="0"/>
            </a:endParaRPr>
          </a:p>
          <a:p>
            <a:pPr algn="just" rtl="0" fontAlgn="base"/>
            <a:r>
              <a:rPr lang="en-US" sz="2000" b="0" i="0" dirty="0">
                <a:solidFill>
                  <a:srgbClr val="000000"/>
                </a:solidFill>
                <a:effectLst/>
                <a:highlight>
                  <a:srgbClr val="FFFFFF"/>
                </a:highlight>
                <a:latin typeface="Arial" panose="020B0604020202020204" pitchFamily="34" charset="0"/>
                <a:cs typeface="Arial" panose="020B0604020202020204" pitchFamily="34" charset="0"/>
              </a:rPr>
              <a:t>E-freight platform </a:t>
            </a:r>
          </a:p>
          <a:p>
            <a:endParaRPr lang="en-GB" dirty="0"/>
          </a:p>
        </p:txBody>
      </p:sp>
      <p:sp>
        <p:nvSpPr>
          <p:cNvPr id="4" name="Date Placeholder 3">
            <a:extLst>
              <a:ext uri="{FF2B5EF4-FFF2-40B4-BE49-F238E27FC236}">
                <a16:creationId xmlns:a16="http://schemas.microsoft.com/office/drawing/2014/main" id="{9E6FE5F3-3A29-DEA3-DA15-C50DF6EBB591}"/>
              </a:ext>
            </a:extLst>
          </p:cNvPr>
          <p:cNvSpPr>
            <a:spLocks noGrp="1"/>
          </p:cNvSpPr>
          <p:nvPr>
            <p:ph type="dt" sz="half" idx="10"/>
          </p:nvPr>
        </p:nvSpPr>
        <p:spPr/>
        <p:txBody>
          <a:bodyPr/>
          <a:lstStyle/>
          <a:p>
            <a:fld id="{C98DB7EB-06D0-434D-B6E9-BE02F5B48300}" type="datetime3">
              <a:rPr lang="en-US" smtClean="0"/>
              <a:t>25 April 2024</a:t>
            </a:fld>
            <a:endParaRPr lang="en-US"/>
          </a:p>
        </p:txBody>
      </p:sp>
      <p:sp>
        <p:nvSpPr>
          <p:cNvPr id="5" name="Slide Number Placeholder 4">
            <a:extLst>
              <a:ext uri="{FF2B5EF4-FFF2-40B4-BE49-F238E27FC236}">
                <a16:creationId xmlns:a16="http://schemas.microsoft.com/office/drawing/2014/main" id="{F32AB02C-A56A-3839-4E03-23A55FB3B57F}"/>
              </a:ext>
            </a:extLst>
          </p:cNvPr>
          <p:cNvSpPr>
            <a:spLocks noGrp="1"/>
          </p:cNvSpPr>
          <p:nvPr>
            <p:ph type="sldNum" sz="quarter" idx="12"/>
          </p:nvPr>
        </p:nvSpPr>
        <p:spPr/>
        <p:txBody>
          <a:bodyPr/>
          <a:lstStyle/>
          <a:p>
            <a:fld id="{6113E31D-E2AB-40D1-8B51-AFA5AFEF393A}" type="slidenum">
              <a:rPr lang="en-US" smtClean="0"/>
              <a:t>31</a:t>
            </a:fld>
            <a:endParaRPr lang="en-US"/>
          </a:p>
        </p:txBody>
      </p:sp>
      <p:sp>
        <p:nvSpPr>
          <p:cNvPr id="6" name="TextBox 5">
            <a:extLst>
              <a:ext uri="{FF2B5EF4-FFF2-40B4-BE49-F238E27FC236}">
                <a16:creationId xmlns:a16="http://schemas.microsoft.com/office/drawing/2014/main" id="{0FCA2097-D0B8-2103-BBD2-3F1BA448CA31}"/>
              </a:ext>
            </a:extLst>
          </p:cNvPr>
          <p:cNvSpPr txBox="1"/>
          <p:nvPr/>
        </p:nvSpPr>
        <p:spPr>
          <a:xfrm>
            <a:off x="838200" y="681037"/>
            <a:ext cx="6918593" cy="830997"/>
          </a:xfrm>
          <a:prstGeom prst="rect">
            <a:avLst/>
          </a:prstGeom>
          <a:noFill/>
        </p:spPr>
        <p:txBody>
          <a:bodyPr wrap="square" rtlCol="0">
            <a:spAutoFit/>
          </a:bodyPr>
          <a:lstStyle/>
          <a:p>
            <a:r>
              <a:rPr lang="en-US" sz="4800" dirty="0">
                <a:solidFill>
                  <a:schemeClr val="bg1"/>
                </a:solidFill>
              </a:rPr>
              <a:t>E freight measures</a:t>
            </a:r>
            <a:endParaRPr lang="en-GB" sz="4800" dirty="0">
              <a:solidFill>
                <a:schemeClr val="bg1"/>
              </a:solidFill>
            </a:endParaRPr>
          </a:p>
        </p:txBody>
      </p:sp>
    </p:spTree>
    <p:extLst>
      <p:ext uri="{BB962C8B-B14F-4D97-AF65-F5344CB8AC3E}">
        <p14:creationId xmlns:p14="http://schemas.microsoft.com/office/powerpoint/2010/main" val="344916432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2235200"/>
            <a:ext cx="9144000" cy="1609687"/>
          </a:xfrm>
        </p:spPr>
        <p:txBody>
          <a:bodyPr>
            <a:normAutofit/>
          </a:bodyPr>
          <a:lstStyle/>
          <a:p>
            <a:r>
              <a:rPr lang="en-US" sz="3600" b="1" i="0"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Conclusions and next steps</a:t>
            </a:r>
            <a:endParaRPr lang="en-US" sz="3600" dirty="0">
              <a:solidFill>
                <a:schemeClr val="bg1"/>
              </a:solidFill>
            </a:endParaRPr>
          </a:p>
        </p:txBody>
      </p:sp>
      <p:sp>
        <p:nvSpPr>
          <p:cNvPr id="3" name="Subtitle 2"/>
          <p:cNvSpPr>
            <a:spLocks noGrp="1"/>
          </p:cNvSpPr>
          <p:nvPr>
            <p:ph type="subTitle" idx="1"/>
          </p:nvPr>
        </p:nvSpPr>
        <p:spPr>
          <a:xfrm>
            <a:off x="6972300" y="5811838"/>
            <a:ext cx="4886325" cy="531812"/>
          </a:xfrm>
        </p:spPr>
        <p:txBody>
          <a:bodyPr>
            <a:normAutofit/>
          </a:bodyPr>
          <a:lstStyle/>
          <a:p>
            <a:r>
              <a:rPr lang="en-US">
                <a:solidFill>
                  <a:schemeClr val="bg1"/>
                </a:solidFill>
              </a:rPr>
              <a:t> </a:t>
            </a:r>
          </a:p>
        </p:txBody>
      </p:sp>
    </p:spTree>
    <p:extLst>
      <p:ext uri="{BB962C8B-B14F-4D97-AF65-F5344CB8AC3E}">
        <p14:creationId xmlns:p14="http://schemas.microsoft.com/office/powerpoint/2010/main" val="182052103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CABAD989-C196-4EF9-BD38-49B6FB6A1D9E}"/>
              </a:ext>
            </a:extLst>
          </p:cNvPr>
          <p:cNvSpPr>
            <a:spLocks noGrp="1"/>
          </p:cNvSpPr>
          <p:nvPr>
            <p:ph type="title"/>
          </p:nvPr>
        </p:nvSpPr>
        <p:spPr/>
        <p:txBody>
          <a:bodyPr anchor="ctr">
            <a:normAutofit/>
          </a:bodyPr>
          <a:lstStyle/>
          <a:p>
            <a:r>
              <a:rPr lang="en-US" sz="3600" dirty="0">
                <a:solidFill>
                  <a:schemeClr val="bg1"/>
                </a:solidFill>
              </a:rPr>
              <a:t>Conclusions and next steps</a:t>
            </a:r>
            <a:endParaRPr lang="en-GB" sz="3600" b="0" dirty="0">
              <a:solidFill>
                <a:schemeClr val="bg1"/>
              </a:solidFill>
            </a:endParaRPr>
          </a:p>
        </p:txBody>
      </p:sp>
      <p:sp>
        <p:nvSpPr>
          <p:cNvPr id="7" name="Rectangle 6">
            <a:extLst>
              <a:ext uri="{FF2B5EF4-FFF2-40B4-BE49-F238E27FC236}">
                <a16:creationId xmlns:a16="http://schemas.microsoft.com/office/drawing/2014/main" id="{87A0155B-29B3-4E82-A8CE-AEAE9F4DAFC6}"/>
              </a:ext>
            </a:extLst>
          </p:cNvPr>
          <p:cNvSpPr/>
          <p:nvPr/>
        </p:nvSpPr>
        <p:spPr>
          <a:xfrm>
            <a:off x="465387" y="1564864"/>
            <a:ext cx="10539917" cy="2870786"/>
          </a:xfrm>
          <a:prstGeom prst="rect">
            <a:avLst/>
          </a:prstGeom>
        </p:spPr>
        <p:txBody>
          <a:bodyPr wrap="square">
            <a:spAutoFit/>
          </a:bodyPr>
          <a:lstStyle/>
          <a:p>
            <a:pPr>
              <a:lnSpc>
                <a:spcPct val="150000"/>
              </a:lnSpc>
              <a:spcBef>
                <a:spcPts val="600"/>
              </a:spcBef>
              <a:spcAft>
                <a:spcPts val="600"/>
              </a:spcAft>
            </a:pPr>
            <a:r>
              <a:rPr lang="en-US" sz="2400" b="1" dirty="0">
                <a:solidFill>
                  <a:srgbClr val="FFD200"/>
                </a:solidFill>
                <a:latin typeface="Arial" panose="020B0604020202020204" pitchFamily="34" charset="0"/>
                <a:ea typeface="Calibri" panose="020F0502020204030204" pitchFamily="34" charset="0"/>
              </a:rPr>
              <a:t>This year</a:t>
            </a:r>
            <a:r>
              <a:rPr lang="en-GB" sz="2400" b="1" dirty="0">
                <a:solidFill>
                  <a:srgbClr val="FFD200"/>
                </a:solidFill>
                <a:latin typeface="Arial" panose="020B0604020202020204" pitchFamily="34" charset="0"/>
                <a:ea typeface="Calibri" panose="020F0502020204030204" pitchFamily="34" charset="0"/>
              </a:rPr>
              <a:t>: </a:t>
            </a:r>
            <a:endParaRPr lang="en-GB" sz="2400" dirty="0">
              <a:solidFill>
                <a:schemeClr val="tx2"/>
              </a:solidFill>
              <a:latin typeface="Arial" panose="020B0604020202020204" pitchFamily="34" charset="0"/>
            </a:endParaRPr>
          </a:p>
          <a:p>
            <a:pPr marL="342900" indent="-342900">
              <a:lnSpc>
                <a:spcPct val="150000"/>
              </a:lnSpc>
              <a:buFont typeface="Arial" panose="020B0604020202020204" pitchFamily="34" charset="0"/>
              <a:buChar char="•"/>
            </a:pPr>
            <a:r>
              <a:rPr lang="en-GB" sz="2400" dirty="0">
                <a:solidFill>
                  <a:schemeClr val="tx2"/>
                </a:solidFill>
                <a:latin typeface="Arial" panose="020B0604020202020204" pitchFamily="34" charset="0"/>
              </a:rPr>
              <a:t>Study visit/conference</a:t>
            </a:r>
          </a:p>
          <a:p>
            <a:pPr marL="342900" indent="-342900">
              <a:lnSpc>
                <a:spcPct val="150000"/>
              </a:lnSpc>
              <a:buFont typeface="Arial" panose="020B0604020202020204" pitchFamily="34" charset="0"/>
              <a:buChar char="•"/>
            </a:pPr>
            <a:r>
              <a:rPr lang="en-GB" sz="2400">
                <a:solidFill>
                  <a:schemeClr val="tx2"/>
                </a:solidFill>
                <a:latin typeface="Arial" panose="020B0604020202020204" pitchFamily="34" charset="0"/>
              </a:rPr>
              <a:t>Possible piloting</a:t>
            </a:r>
            <a:endParaRPr lang="en-GB" sz="2400" dirty="0">
              <a:solidFill>
                <a:schemeClr val="tx2"/>
              </a:solidFill>
              <a:latin typeface="Arial" panose="020B0604020202020204" pitchFamily="34" charset="0"/>
            </a:endParaRPr>
          </a:p>
          <a:p>
            <a:pPr marL="342900" indent="-342900">
              <a:lnSpc>
                <a:spcPct val="150000"/>
              </a:lnSpc>
              <a:buFont typeface="Arial" panose="020B0604020202020204" pitchFamily="34" charset="0"/>
              <a:buChar char="•"/>
            </a:pPr>
            <a:r>
              <a:rPr lang="en-US" sz="2400" b="1" dirty="0">
                <a:solidFill>
                  <a:srgbClr val="FFD200"/>
                </a:solidFill>
                <a:latin typeface="Arial" panose="020B0604020202020204" pitchFamily="34" charset="0"/>
                <a:ea typeface="Calibri" panose="020F0502020204030204" pitchFamily="34" charset="0"/>
              </a:rPr>
              <a:t>This/Next year</a:t>
            </a:r>
            <a:r>
              <a:rPr lang="en-GB" sz="2400" b="1" dirty="0">
                <a:solidFill>
                  <a:srgbClr val="FFD200"/>
                </a:solidFill>
                <a:latin typeface="Arial" panose="020B0604020202020204" pitchFamily="34" charset="0"/>
                <a:ea typeface="Calibri" panose="020F0502020204030204" pitchFamily="34" charset="0"/>
              </a:rPr>
              <a:t>: </a:t>
            </a:r>
            <a:r>
              <a:rPr lang="en-US" sz="2400" dirty="0">
                <a:solidFill>
                  <a:schemeClr val="tx2"/>
                </a:solidFill>
                <a:latin typeface="Arial" panose="020B0604020202020204" pitchFamily="34" charset="0"/>
                <a:ea typeface="Calibri" panose="020F0502020204030204" pitchFamily="34" charset="0"/>
              </a:rPr>
              <a:t>TCT and Regional Partners w</a:t>
            </a:r>
            <a:r>
              <a:rPr lang="en-US" sz="2400" dirty="0">
                <a:solidFill>
                  <a:schemeClr val="tx2"/>
                </a:solidFill>
                <a:latin typeface="Arial" panose="020B0604020202020204" pitchFamily="34" charset="0"/>
              </a:rPr>
              <a:t>ill work on transposition of e freight Regulation</a:t>
            </a:r>
            <a:endParaRPr lang="en-GB" sz="2400" dirty="0">
              <a:solidFill>
                <a:schemeClr val="tx2"/>
              </a:solidFill>
              <a:latin typeface="Arial" panose="020B0604020202020204" pitchFamily="34" charset="0"/>
            </a:endParaRPr>
          </a:p>
        </p:txBody>
      </p:sp>
    </p:spTree>
    <p:extLst>
      <p:ext uri="{BB962C8B-B14F-4D97-AF65-F5344CB8AC3E}">
        <p14:creationId xmlns:p14="http://schemas.microsoft.com/office/powerpoint/2010/main" val="25017660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7964277" cy="1325563"/>
          </a:xfrm>
        </p:spPr>
        <p:txBody>
          <a:bodyPr>
            <a:normAutofit/>
          </a:bodyPr>
          <a:lstStyle/>
          <a:p>
            <a:r>
              <a:rPr lang="en-US" b="1" dirty="0">
                <a:solidFill>
                  <a:schemeClr val="bg1"/>
                </a:solidFill>
              </a:rPr>
              <a:t>Sustainable and Smart Mobility Strategy</a:t>
            </a:r>
          </a:p>
        </p:txBody>
      </p:sp>
      <p:sp>
        <p:nvSpPr>
          <p:cNvPr id="6" name="Content Placeholder 2"/>
          <p:cNvSpPr txBox="1">
            <a:spLocks/>
          </p:cNvSpPr>
          <p:nvPr/>
        </p:nvSpPr>
        <p:spPr>
          <a:xfrm>
            <a:off x="4371975" y="1825625"/>
            <a:ext cx="7194715" cy="481330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buFontTx/>
              <a:buChar char="-"/>
            </a:pPr>
            <a:endParaRPr lang="en-US">
              <a:solidFill>
                <a:schemeClr val="accent5">
                  <a:lumMod val="75000"/>
                </a:schemeClr>
              </a:solidFill>
            </a:endParaRPr>
          </a:p>
        </p:txBody>
      </p:sp>
      <p:sp>
        <p:nvSpPr>
          <p:cNvPr id="7" name="TextBox 6">
            <a:extLst>
              <a:ext uri="{FF2B5EF4-FFF2-40B4-BE49-F238E27FC236}">
                <a16:creationId xmlns:a16="http://schemas.microsoft.com/office/drawing/2014/main" id="{F08DA1DF-2999-48E2-88EE-4C53098D2E3D}"/>
              </a:ext>
            </a:extLst>
          </p:cNvPr>
          <p:cNvSpPr txBox="1"/>
          <p:nvPr/>
        </p:nvSpPr>
        <p:spPr>
          <a:xfrm>
            <a:off x="7818994" y="1908753"/>
            <a:ext cx="4165601" cy="1429622"/>
          </a:xfrm>
          <a:prstGeom prst="rect">
            <a:avLst/>
          </a:prstGeom>
          <a:noFill/>
        </p:spPr>
        <p:txBody>
          <a:bodyPr wrap="square">
            <a:spAutoFit/>
          </a:bodyPr>
          <a:lstStyle/>
          <a:p>
            <a:pPr>
              <a:lnSpc>
                <a:spcPct val="150000"/>
              </a:lnSpc>
            </a:pPr>
            <a:endParaRPr lang="en-US" sz="2000">
              <a:solidFill>
                <a:schemeClr val="accent5">
                  <a:lumMod val="75000"/>
                </a:schemeClr>
              </a:solidFill>
            </a:endParaRPr>
          </a:p>
          <a:p>
            <a:pPr>
              <a:lnSpc>
                <a:spcPct val="150000"/>
              </a:lnSpc>
            </a:pPr>
            <a:endParaRPr lang="en-US" sz="2000">
              <a:solidFill>
                <a:schemeClr val="accent5">
                  <a:lumMod val="75000"/>
                </a:schemeClr>
              </a:solidFill>
            </a:endParaRPr>
          </a:p>
          <a:p>
            <a:pPr>
              <a:lnSpc>
                <a:spcPct val="150000"/>
              </a:lnSpc>
            </a:pPr>
            <a:endParaRPr lang="en-US" sz="2000">
              <a:solidFill>
                <a:schemeClr val="accent5">
                  <a:lumMod val="75000"/>
                </a:schemeClr>
              </a:solidFill>
            </a:endParaRPr>
          </a:p>
        </p:txBody>
      </p:sp>
      <p:graphicFrame>
        <p:nvGraphicFramePr>
          <p:cNvPr id="5" name="Diagram 4">
            <a:extLst>
              <a:ext uri="{FF2B5EF4-FFF2-40B4-BE49-F238E27FC236}">
                <a16:creationId xmlns:a16="http://schemas.microsoft.com/office/drawing/2014/main" id="{13BDF4CA-3D07-44C7-9D1C-588448C8DB6F}"/>
              </a:ext>
            </a:extLst>
          </p:cNvPr>
          <p:cNvGraphicFramePr/>
          <p:nvPr/>
        </p:nvGraphicFramePr>
        <p:xfrm>
          <a:off x="4123" y="1690688"/>
          <a:ext cx="8445665"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Slide Number Placeholder 2">
            <a:extLst>
              <a:ext uri="{FF2B5EF4-FFF2-40B4-BE49-F238E27FC236}">
                <a16:creationId xmlns:a16="http://schemas.microsoft.com/office/drawing/2014/main" id="{F4117009-3974-9E0A-E924-7E04F21F0099}"/>
              </a:ext>
            </a:extLst>
          </p:cNvPr>
          <p:cNvSpPr>
            <a:spLocks noGrp="1"/>
          </p:cNvSpPr>
          <p:nvPr>
            <p:ph type="sldNum" sz="quarter" idx="12"/>
          </p:nvPr>
        </p:nvSpPr>
        <p:spPr/>
        <p:txBody>
          <a:bodyPr/>
          <a:lstStyle/>
          <a:p>
            <a:fld id="{6113E31D-E2AB-40D1-8B51-AFA5AFEF393A}" type="slidenum">
              <a:rPr lang="en-US" smtClean="0"/>
              <a:t>4</a:t>
            </a:fld>
            <a:endParaRPr lang="en-US"/>
          </a:p>
        </p:txBody>
      </p:sp>
      <p:pic>
        <p:nvPicPr>
          <p:cNvPr id="4" name="Picture 3" descr="Graphical user interface&#10;&#10;Description automatically generated">
            <a:extLst>
              <a:ext uri="{FF2B5EF4-FFF2-40B4-BE49-F238E27FC236}">
                <a16:creationId xmlns:a16="http://schemas.microsoft.com/office/drawing/2014/main" id="{88B7C933-6AC0-F089-6367-033864102E42}"/>
              </a:ext>
            </a:extLst>
          </p:cNvPr>
          <p:cNvPicPr>
            <a:picLocks noChangeAspect="1"/>
          </p:cNvPicPr>
          <p:nvPr/>
        </p:nvPicPr>
        <p:blipFill>
          <a:blip r:embed="rId8"/>
          <a:stretch>
            <a:fillRect/>
          </a:stretch>
        </p:blipFill>
        <p:spPr>
          <a:xfrm>
            <a:off x="8610600" y="1690688"/>
            <a:ext cx="3534806" cy="5142106"/>
          </a:xfrm>
          <a:prstGeom prst="rect">
            <a:avLst/>
          </a:prstGeom>
        </p:spPr>
      </p:pic>
    </p:spTree>
    <p:extLst>
      <p:ext uri="{BB962C8B-B14F-4D97-AF65-F5344CB8AC3E}">
        <p14:creationId xmlns:p14="http://schemas.microsoft.com/office/powerpoint/2010/main" val="14138184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2D82C3-5DCD-0836-1C01-506BDC680D3C}"/>
              </a:ext>
            </a:extLst>
          </p:cNvPr>
          <p:cNvSpPr>
            <a:spLocks noGrp="1"/>
          </p:cNvSpPr>
          <p:nvPr>
            <p:ph type="title"/>
          </p:nvPr>
        </p:nvSpPr>
        <p:spPr/>
        <p:txBody>
          <a:bodyPr/>
          <a:lstStyle/>
          <a:p>
            <a:r>
              <a:rPr lang="en-GB" dirty="0" err="1">
                <a:solidFill>
                  <a:schemeClr val="bg1"/>
                </a:solidFill>
              </a:rPr>
              <a:t>eFTI</a:t>
            </a:r>
            <a:r>
              <a:rPr lang="en-GB" dirty="0">
                <a:solidFill>
                  <a:schemeClr val="bg1"/>
                </a:solidFill>
              </a:rPr>
              <a:t> Regulation(2020/1056)</a:t>
            </a:r>
          </a:p>
        </p:txBody>
      </p:sp>
      <p:sp>
        <p:nvSpPr>
          <p:cNvPr id="3" name="Content Placeholder 2">
            <a:extLst>
              <a:ext uri="{FF2B5EF4-FFF2-40B4-BE49-F238E27FC236}">
                <a16:creationId xmlns:a16="http://schemas.microsoft.com/office/drawing/2014/main" id="{B82BB26A-2677-0834-D775-96C426106D4E}"/>
              </a:ext>
            </a:extLst>
          </p:cNvPr>
          <p:cNvSpPr>
            <a:spLocks noGrp="1"/>
          </p:cNvSpPr>
          <p:nvPr>
            <p:ph idx="1"/>
          </p:nvPr>
        </p:nvSpPr>
        <p:spPr/>
        <p:txBody>
          <a:bodyPr/>
          <a:lstStyle/>
          <a:p>
            <a:pPr marL="0" indent="0" algn="l">
              <a:buNone/>
            </a:pPr>
            <a:endParaRPr lang="en-GB" sz="1800" b="0" i="0" u="none" strike="noStrike" baseline="0" dirty="0">
              <a:solidFill>
                <a:srgbClr val="000000"/>
              </a:solidFill>
              <a:latin typeface="Times New Roman" panose="02020603050405020304" pitchFamily="18" charset="0"/>
            </a:endParaRPr>
          </a:p>
          <a:p>
            <a:pPr marR="22790"/>
            <a:r>
              <a:rPr lang="en-GB" sz="1800" dirty="0"/>
              <a:t>Part of Transport Community Annex I</a:t>
            </a:r>
          </a:p>
          <a:p>
            <a:pPr marR="22790"/>
            <a:endParaRPr lang="en-GB" sz="1800" dirty="0"/>
          </a:p>
          <a:p>
            <a:pPr marR="22790"/>
            <a:endParaRPr lang="en-GB" sz="1800" dirty="0"/>
          </a:p>
          <a:p>
            <a:pPr marR="22790"/>
            <a:endParaRPr lang="en-GB" sz="1800" dirty="0"/>
          </a:p>
          <a:p>
            <a:pPr marR="22790" algn="l"/>
            <a:r>
              <a:rPr lang="en-US" sz="1800" b="0" i="1" u="none" strike="noStrike" baseline="0" dirty="0"/>
              <a:t>„This Regulation establishes a [harmonized] legal framework for the electronic communication of regulatory information between the economic operators concerned and competent authorities in relation to the transport of goods on the territory of the Union.“</a:t>
            </a:r>
            <a:endParaRPr lang="en-US" sz="1800" b="0" i="0" u="none" strike="noStrike" baseline="0" dirty="0"/>
          </a:p>
          <a:p>
            <a:pPr marR="14850" algn="r"/>
            <a:r>
              <a:rPr lang="en-GB" sz="1800" b="0" i="0" u="none" strike="noStrike" baseline="0" dirty="0"/>
              <a:t>Article1, </a:t>
            </a:r>
            <a:r>
              <a:rPr lang="en-GB" sz="1800" b="0" i="0" u="none" strike="noStrike" baseline="0" dirty="0" err="1"/>
              <a:t>eFTI</a:t>
            </a:r>
            <a:r>
              <a:rPr lang="en-GB" sz="1800" b="0" i="0" u="none" strike="noStrike" baseline="0" dirty="0"/>
              <a:t> Regulation(2020/1056</a:t>
            </a:r>
            <a:r>
              <a:rPr lang="en-GB" sz="1800" b="0" i="0" u="none" strike="noStrike" baseline="0" dirty="0">
                <a:latin typeface="Times New Roman" panose="02020603050405020304" pitchFamily="18" charset="0"/>
              </a:rPr>
              <a:t>)</a:t>
            </a:r>
          </a:p>
        </p:txBody>
      </p:sp>
      <p:sp>
        <p:nvSpPr>
          <p:cNvPr id="4" name="Date Placeholder 3">
            <a:extLst>
              <a:ext uri="{FF2B5EF4-FFF2-40B4-BE49-F238E27FC236}">
                <a16:creationId xmlns:a16="http://schemas.microsoft.com/office/drawing/2014/main" id="{D731F284-327D-98EA-09DC-7654391C41EC}"/>
              </a:ext>
            </a:extLst>
          </p:cNvPr>
          <p:cNvSpPr>
            <a:spLocks noGrp="1"/>
          </p:cNvSpPr>
          <p:nvPr>
            <p:ph type="dt" sz="half" idx="10"/>
          </p:nvPr>
        </p:nvSpPr>
        <p:spPr/>
        <p:txBody>
          <a:bodyPr/>
          <a:lstStyle/>
          <a:p>
            <a:fld id="{C98DB7EB-06D0-434D-B6E9-BE02F5B48300}" type="datetime3">
              <a:rPr lang="en-US" smtClean="0"/>
              <a:t>25 April 2024</a:t>
            </a:fld>
            <a:endParaRPr lang="en-US"/>
          </a:p>
        </p:txBody>
      </p:sp>
      <p:sp>
        <p:nvSpPr>
          <p:cNvPr id="5" name="Slide Number Placeholder 4">
            <a:extLst>
              <a:ext uri="{FF2B5EF4-FFF2-40B4-BE49-F238E27FC236}">
                <a16:creationId xmlns:a16="http://schemas.microsoft.com/office/drawing/2014/main" id="{92179A54-0C81-62DC-F9BE-AF3C252154B1}"/>
              </a:ext>
            </a:extLst>
          </p:cNvPr>
          <p:cNvSpPr>
            <a:spLocks noGrp="1"/>
          </p:cNvSpPr>
          <p:nvPr>
            <p:ph type="sldNum" sz="quarter" idx="12"/>
          </p:nvPr>
        </p:nvSpPr>
        <p:spPr/>
        <p:txBody>
          <a:bodyPr/>
          <a:lstStyle/>
          <a:p>
            <a:fld id="{6113E31D-E2AB-40D1-8B51-AFA5AFEF393A}" type="slidenum">
              <a:rPr lang="en-US" smtClean="0"/>
              <a:t>5</a:t>
            </a:fld>
            <a:endParaRPr lang="en-US"/>
          </a:p>
        </p:txBody>
      </p:sp>
    </p:spTree>
    <p:extLst>
      <p:ext uri="{BB962C8B-B14F-4D97-AF65-F5344CB8AC3E}">
        <p14:creationId xmlns:p14="http://schemas.microsoft.com/office/powerpoint/2010/main" val="19322925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608FFACF-C83C-495F-A720-608B9FFAEC4E}"/>
              </a:ext>
            </a:extLst>
          </p:cNvPr>
          <p:cNvSpPr>
            <a:spLocks noGrp="1"/>
          </p:cNvSpPr>
          <p:nvPr>
            <p:ph type="title"/>
          </p:nvPr>
        </p:nvSpPr>
        <p:spPr>
          <a:xfrm>
            <a:off x="609602" y="138338"/>
            <a:ext cx="11079709" cy="860400"/>
          </a:xfrm>
        </p:spPr>
        <p:txBody>
          <a:bodyPr anchor="ctr">
            <a:normAutofit/>
          </a:bodyPr>
          <a:lstStyle/>
          <a:p>
            <a:r>
              <a:rPr lang="en-US" sz="3200" dirty="0" err="1">
                <a:solidFill>
                  <a:schemeClr val="bg1"/>
                </a:solidFill>
                <a:cs typeface="Arial"/>
              </a:rPr>
              <a:t>eFTI</a:t>
            </a:r>
            <a:r>
              <a:rPr lang="en-US" sz="3200" dirty="0">
                <a:solidFill>
                  <a:schemeClr val="bg1"/>
                </a:solidFill>
                <a:cs typeface="Arial"/>
              </a:rPr>
              <a:t> in practice: paperless freight transportation</a:t>
            </a:r>
            <a:endParaRPr lang="en-US" sz="3200" b="0" dirty="0">
              <a:solidFill>
                <a:schemeClr val="bg1"/>
              </a:solidFill>
            </a:endParaRPr>
          </a:p>
        </p:txBody>
      </p:sp>
      <p:pic>
        <p:nvPicPr>
          <p:cNvPr id="4" name="Graphic 3" descr="User outline">
            <a:extLst>
              <a:ext uri="{FF2B5EF4-FFF2-40B4-BE49-F238E27FC236}">
                <a16:creationId xmlns:a16="http://schemas.microsoft.com/office/drawing/2014/main" id="{A5B2ADD0-468E-45DD-BF9D-DD1644D607A5}"/>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28781" y="3439422"/>
            <a:ext cx="913924" cy="913924"/>
          </a:xfrm>
          <a:prstGeom prst="rect">
            <a:avLst/>
          </a:prstGeom>
        </p:spPr>
      </p:pic>
      <p:pic>
        <p:nvPicPr>
          <p:cNvPr id="5" name="Graphic 4" descr="User outline">
            <a:extLst>
              <a:ext uri="{FF2B5EF4-FFF2-40B4-BE49-F238E27FC236}">
                <a16:creationId xmlns:a16="http://schemas.microsoft.com/office/drawing/2014/main" id="{96552A17-93EF-446D-BC06-3ADC821F8068}"/>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795723" y="3439422"/>
            <a:ext cx="913924" cy="913924"/>
          </a:xfrm>
          <a:prstGeom prst="rect">
            <a:avLst/>
          </a:prstGeom>
        </p:spPr>
      </p:pic>
      <p:pic>
        <p:nvPicPr>
          <p:cNvPr id="6" name="Graphic 5" descr="Monitor outline">
            <a:extLst>
              <a:ext uri="{FF2B5EF4-FFF2-40B4-BE49-F238E27FC236}">
                <a16:creationId xmlns:a16="http://schemas.microsoft.com/office/drawing/2014/main" id="{2FD7F6C7-A7F5-4691-B65E-F12EF09F3B90}"/>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454179" y="3434548"/>
            <a:ext cx="913924" cy="913924"/>
          </a:xfrm>
          <a:prstGeom prst="rect">
            <a:avLst/>
          </a:prstGeom>
        </p:spPr>
      </p:pic>
      <p:grpSp>
        <p:nvGrpSpPr>
          <p:cNvPr id="7" name="Group 6">
            <a:extLst>
              <a:ext uri="{FF2B5EF4-FFF2-40B4-BE49-F238E27FC236}">
                <a16:creationId xmlns:a16="http://schemas.microsoft.com/office/drawing/2014/main" id="{49F38B50-5784-48FF-8EEF-C03DD0C754B9}"/>
              </a:ext>
            </a:extLst>
          </p:cNvPr>
          <p:cNvGrpSpPr/>
          <p:nvPr/>
        </p:nvGrpSpPr>
        <p:grpSpPr>
          <a:xfrm>
            <a:off x="4779759" y="3434548"/>
            <a:ext cx="2802222" cy="918798"/>
            <a:chOff x="4482261" y="3311434"/>
            <a:chExt cx="2803682" cy="919277"/>
          </a:xfrm>
        </p:grpSpPr>
        <p:pic>
          <p:nvPicPr>
            <p:cNvPr id="8" name="Graphic 7" descr="Truck outline">
              <a:extLst>
                <a:ext uri="{FF2B5EF4-FFF2-40B4-BE49-F238E27FC236}">
                  <a16:creationId xmlns:a16="http://schemas.microsoft.com/office/drawing/2014/main" id="{C7A5BBF7-73D1-41DE-A60A-5EC348542C67}"/>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4482261" y="3316311"/>
              <a:ext cx="914400" cy="914400"/>
            </a:xfrm>
            <a:prstGeom prst="rect">
              <a:avLst/>
            </a:prstGeom>
          </p:spPr>
        </p:pic>
        <p:pic>
          <p:nvPicPr>
            <p:cNvPr id="9" name="Graphic 8" descr="Train outline">
              <a:extLst>
                <a:ext uri="{FF2B5EF4-FFF2-40B4-BE49-F238E27FC236}">
                  <a16:creationId xmlns:a16="http://schemas.microsoft.com/office/drawing/2014/main" id="{A36875A2-AE94-4141-8F2F-623AB13C6C8E}"/>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5426902" y="3311434"/>
              <a:ext cx="914400" cy="914400"/>
            </a:xfrm>
            <a:prstGeom prst="rect">
              <a:avLst/>
            </a:prstGeom>
          </p:spPr>
        </p:pic>
        <p:pic>
          <p:nvPicPr>
            <p:cNvPr id="10" name="Graphic 9" descr="Freight outline">
              <a:extLst>
                <a:ext uri="{FF2B5EF4-FFF2-40B4-BE49-F238E27FC236}">
                  <a16:creationId xmlns:a16="http://schemas.microsoft.com/office/drawing/2014/main" id="{02CB7D32-BF4D-4B4C-8581-81F4BB3C4F93}"/>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6371543" y="3311434"/>
              <a:ext cx="914400" cy="914400"/>
            </a:xfrm>
            <a:prstGeom prst="rect">
              <a:avLst/>
            </a:prstGeom>
          </p:spPr>
        </p:pic>
      </p:grpSp>
      <p:pic>
        <p:nvPicPr>
          <p:cNvPr id="11" name="Graphic 10" descr="Police female outline">
            <a:extLst>
              <a:ext uri="{FF2B5EF4-FFF2-40B4-BE49-F238E27FC236}">
                <a16:creationId xmlns:a16="http://schemas.microsoft.com/office/drawing/2014/main" id="{B257FCBC-AF74-499F-B8A9-ED03BB2B0A62}"/>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8664090" y="3439422"/>
            <a:ext cx="913924" cy="913924"/>
          </a:xfrm>
          <a:prstGeom prst="rect">
            <a:avLst/>
          </a:prstGeom>
        </p:spPr>
      </p:pic>
      <p:sp>
        <p:nvSpPr>
          <p:cNvPr id="12" name="Isosceles Triangle 11">
            <a:extLst>
              <a:ext uri="{FF2B5EF4-FFF2-40B4-BE49-F238E27FC236}">
                <a16:creationId xmlns:a16="http://schemas.microsoft.com/office/drawing/2014/main" id="{676FE42F-7F0E-4528-989C-CB54BE98F330}"/>
              </a:ext>
            </a:extLst>
          </p:cNvPr>
          <p:cNvSpPr/>
          <p:nvPr/>
        </p:nvSpPr>
        <p:spPr>
          <a:xfrm rot="5400000">
            <a:off x="1481443" y="3773786"/>
            <a:ext cx="284428" cy="245196"/>
          </a:xfrm>
          <a:prstGeom prst="triangle">
            <a:avLst/>
          </a:prstGeom>
          <a:solidFill>
            <a:schemeClr val="accent2"/>
          </a:solidFill>
          <a:ln>
            <a:solidFill>
              <a:srgbClr val="FFD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9">
              <a:solidFill>
                <a:schemeClr val="tx1"/>
              </a:solidFill>
            </a:endParaRPr>
          </a:p>
        </p:txBody>
      </p:sp>
      <p:sp>
        <p:nvSpPr>
          <p:cNvPr id="13" name="Isosceles Triangle 12">
            <a:extLst>
              <a:ext uri="{FF2B5EF4-FFF2-40B4-BE49-F238E27FC236}">
                <a16:creationId xmlns:a16="http://schemas.microsoft.com/office/drawing/2014/main" id="{4F647B88-8C98-41C2-ACEA-4E74A8AD3B22}"/>
              </a:ext>
            </a:extLst>
          </p:cNvPr>
          <p:cNvSpPr/>
          <p:nvPr/>
        </p:nvSpPr>
        <p:spPr>
          <a:xfrm rot="5400000">
            <a:off x="4056410" y="3773787"/>
            <a:ext cx="284428" cy="245196"/>
          </a:xfrm>
          <a:prstGeom prst="triangle">
            <a:avLst/>
          </a:prstGeom>
          <a:solidFill>
            <a:schemeClr val="accent2"/>
          </a:solidFill>
          <a:ln>
            <a:solidFill>
              <a:srgbClr val="FFD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9">
              <a:solidFill>
                <a:schemeClr val="tx1"/>
              </a:solidFill>
            </a:endParaRPr>
          </a:p>
        </p:txBody>
      </p:sp>
      <p:sp>
        <p:nvSpPr>
          <p:cNvPr id="14" name="TextBox 13">
            <a:extLst>
              <a:ext uri="{FF2B5EF4-FFF2-40B4-BE49-F238E27FC236}">
                <a16:creationId xmlns:a16="http://schemas.microsoft.com/office/drawing/2014/main" id="{5267B439-6AA8-4501-880C-F98F5CD5AC51}"/>
              </a:ext>
            </a:extLst>
          </p:cNvPr>
          <p:cNvSpPr txBox="1"/>
          <p:nvPr/>
        </p:nvSpPr>
        <p:spPr>
          <a:xfrm>
            <a:off x="255888" y="1708785"/>
            <a:ext cx="2755344" cy="1720215"/>
          </a:xfrm>
          <a:prstGeom prst="rect">
            <a:avLst/>
          </a:prstGeom>
          <a:noFill/>
        </p:spPr>
        <p:txBody>
          <a:bodyPr wrap="square">
            <a:spAutoFit/>
          </a:bodyPr>
          <a:lstStyle/>
          <a:p>
            <a:pPr marL="647352" lvl="1" indent="-323676" defTabSz="913486">
              <a:spcBef>
                <a:spcPct val="20000"/>
              </a:spcBef>
              <a:spcAft>
                <a:spcPts val="300"/>
              </a:spcAft>
              <a:buClr>
                <a:srgbClr val="FFD200"/>
              </a:buClr>
              <a:buSzPct val="70000"/>
              <a:buFont typeface="Arial" pitchFamily="34" charset="0"/>
              <a:buChar char="►"/>
              <a:defRPr/>
            </a:pPr>
            <a:r>
              <a:rPr lang="en-US" sz="1400" dirty="0">
                <a:latin typeface="Arial"/>
                <a:cs typeface="Arial"/>
              </a:rPr>
              <a:t>Two companies from different countries trade </a:t>
            </a:r>
          </a:p>
          <a:p>
            <a:pPr marL="647352" lvl="1" indent="-323676" defTabSz="913486">
              <a:spcBef>
                <a:spcPct val="20000"/>
              </a:spcBef>
              <a:spcAft>
                <a:spcPts val="300"/>
              </a:spcAft>
              <a:buClr>
                <a:srgbClr val="FFD200"/>
              </a:buClr>
              <a:buSzPct val="70000"/>
              <a:buFont typeface="Arial" pitchFamily="34" charset="0"/>
              <a:buChar char="►"/>
              <a:defRPr/>
            </a:pPr>
            <a:r>
              <a:rPr lang="en-US" sz="1400" dirty="0">
                <a:latin typeface="Arial"/>
                <a:cs typeface="Arial"/>
              </a:rPr>
              <a:t>Before cargo leaves a country, freight information about goods </a:t>
            </a:r>
            <a:r>
              <a:rPr lang="en-US" sz="1399" dirty="0">
                <a:latin typeface="Arial" panose="020B0604020202020204" pitchFamily="34" charset="0"/>
                <a:ea typeface="Calibri" panose="020F0502020204030204" pitchFamily="34" charset="0"/>
                <a:cs typeface="Arial" panose="020B0604020202020204" pitchFamily="34" charset="0"/>
              </a:rPr>
              <a:t>is entered to certified platform of a choice</a:t>
            </a:r>
            <a:endParaRPr lang="en-GB" sz="1399" dirty="0">
              <a:latin typeface="Arial" panose="020B0604020202020204" pitchFamily="34" charset="0"/>
              <a:ea typeface="Calibri" panose="020F0502020204030204" pitchFamily="34" charset="0"/>
              <a:cs typeface="Arial" panose="020B0604020202020204" pitchFamily="34" charset="0"/>
            </a:endParaRPr>
          </a:p>
        </p:txBody>
      </p:sp>
      <p:sp>
        <p:nvSpPr>
          <p:cNvPr id="15" name="TextBox 14">
            <a:extLst>
              <a:ext uri="{FF2B5EF4-FFF2-40B4-BE49-F238E27FC236}">
                <a16:creationId xmlns:a16="http://schemas.microsoft.com/office/drawing/2014/main" id="{A482E234-3957-47E1-A487-15E2ADE4FB3E}"/>
              </a:ext>
            </a:extLst>
          </p:cNvPr>
          <p:cNvSpPr txBox="1"/>
          <p:nvPr/>
        </p:nvSpPr>
        <p:spPr>
          <a:xfrm>
            <a:off x="2923355" y="1758897"/>
            <a:ext cx="2822065" cy="1458669"/>
          </a:xfrm>
          <a:prstGeom prst="rect">
            <a:avLst/>
          </a:prstGeom>
          <a:noFill/>
        </p:spPr>
        <p:txBody>
          <a:bodyPr wrap="square">
            <a:spAutoFit/>
          </a:bodyPr>
          <a:lstStyle/>
          <a:p>
            <a:pPr marL="647352" lvl="1" indent="-323676" defTabSz="913486">
              <a:lnSpc>
                <a:spcPct val="107000"/>
              </a:lnSpc>
              <a:spcBef>
                <a:spcPct val="20000"/>
              </a:spcBef>
              <a:spcAft>
                <a:spcPts val="1200"/>
              </a:spcAft>
              <a:buClr>
                <a:srgbClr val="FFD200"/>
              </a:buClr>
              <a:buSzPct val="70000"/>
              <a:buFont typeface="Arial" pitchFamily="34" charset="0"/>
              <a:buChar char="►"/>
              <a:defRPr/>
            </a:pPr>
            <a:r>
              <a:rPr lang="en-US" sz="1400" dirty="0">
                <a:latin typeface="Arial"/>
                <a:cs typeface="Arial"/>
              </a:rPr>
              <a:t>Platform generates unique shipment ID, which business can choose to share with business partner for access / editing</a:t>
            </a:r>
            <a:endParaRPr lang="en-GB" sz="1400" dirty="0">
              <a:latin typeface="Arial"/>
              <a:cs typeface="Arial"/>
            </a:endParaRPr>
          </a:p>
        </p:txBody>
      </p:sp>
      <p:sp>
        <p:nvSpPr>
          <p:cNvPr id="16" name="TextBox 15">
            <a:extLst>
              <a:ext uri="{FF2B5EF4-FFF2-40B4-BE49-F238E27FC236}">
                <a16:creationId xmlns:a16="http://schemas.microsoft.com/office/drawing/2014/main" id="{1E9A1CBD-0483-4D95-99C0-F25136063FE7}"/>
              </a:ext>
            </a:extLst>
          </p:cNvPr>
          <p:cNvSpPr txBox="1"/>
          <p:nvPr/>
        </p:nvSpPr>
        <p:spPr>
          <a:xfrm>
            <a:off x="5445620" y="1731050"/>
            <a:ext cx="2444873" cy="997645"/>
          </a:xfrm>
          <a:prstGeom prst="rect">
            <a:avLst/>
          </a:prstGeom>
          <a:noFill/>
        </p:spPr>
        <p:txBody>
          <a:bodyPr wrap="square">
            <a:spAutoFit/>
          </a:bodyPr>
          <a:lstStyle/>
          <a:p>
            <a:pPr marL="647352" lvl="1" indent="-323676" defTabSz="913486">
              <a:lnSpc>
                <a:spcPct val="107000"/>
              </a:lnSpc>
              <a:spcBef>
                <a:spcPct val="20000"/>
              </a:spcBef>
              <a:spcAft>
                <a:spcPts val="1200"/>
              </a:spcAft>
              <a:buClr>
                <a:srgbClr val="FFD200"/>
              </a:buClr>
              <a:buSzPct val="70000"/>
              <a:buFont typeface="Arial" pitchFamily="34" charset="0"/>
              <a:buChar char="►"/>
              <a:defRPr/>
            </a:pPr>
            <a:r>
              <a:rPr lang="en-US" sz="1400" dirty="0">
                <a:latin typeface="Arial"/>
                <a:cs typeface="Arial"/>
              </a:rPr>
              <a:t>Cargo starts its journey, but no documents are with  the driver</a:t>
            </a:r>
            <a:endParaRPr lang="en-GB" sz="1400" dirty="0">
              <a:latin typeface="Arial"/>
              <a:cs typeface="Arial"/>
            </a:endParaRPr>
          </a:p>
        </p:txBody>
      </p:sp>
      <p:sp>
        <p:nvSpPr>
          <p:cNvPr id="17" name="TextBox 16">
            <a:extLst>
              <a:ext uri="{FF2B5EF4-FFF2-40B4-BE49-F238E27FC236}">
                <a16:creationId xmlns:a16="http://schemas.microsoft.com/office/drawing/2014/main" id="{42428429-FD10-42E7-ABAE-FDE7519FCAB7}"/>
              </a:ext>
            </a:extLst>
          </p:cNvPr>
          <p:cNvSpPr txBox="1"/>
          <p:nvPr/>
        </p:nvSpPr>
        <p:spPr>
          <a:xfrm>
            <a:off x="8120727" y="1677593"/>
            <a:ext cx="3568584" cy="1539973"/>
          </a:xfrm>
          <a:prstGeom prst="rect">
            <a:avLst/>
          </a:prstGeom>
          <a:noFill/>
        </p:spPr>
        <p:txBody>
          <a:bodyPr wrap="square">
            <a:spAutoFit/>
          </a:bodyPr>
          <a:lstStyle/>
          <a:p>
            <a:pPr marL="647352" lvl="1" indent="-323676" defTabSz="913486">
              <a:lnSpc>
                <a:spcPct val="107000"/>
              </a:lnSpc>
              <a:spcBef>
                <a:spcPct val="20000"/>
              </a:spcBef>
              <a:spcAft>
                <a:spcPts val="300"/>
              </a:spcAft>
              <a:buClr>
                <a:srgbClr val="FFD200"/>
              </a:buClr>
              <a:buSzPct val="70000"/>
              <a:buFont typeface="Arial" pitchFamily="34" charset="0"/>
              <a:buChar char="►"/>
              <a:defRPr/>
            </a:pPr>
            <a:r>
              <a:rPr lang="en-US" sz="1400" dirty="0">
                <a:latin typeface="Arial"/>
                <a:cs typeface="Arial"/>
              </a:rPr>
              <a:t>Cargo is stopped for inspection, driver shares unique ID of cargo, and inspection is done online</a:t>
            </a:r>
            <a:endParaRPr lang="en-GB" sz="1400" dirty="0">
              <a:latin typeface="Arial"/>
              <a:cs typeface="Arial"/>
            </a:endParaRPr>
          </a:p>
          <a:p>
            <a:pPr marL="647352" lvl="1" indent="-323676" defTabSz="913486">
              <a:lnSpc>
                <a:spcPct val="107000"/>
              </a:lnSpc>
              <a:spcBef>
                <a:spcPct val="20000"/>
              </a:spcBef>
              <a:spcAft>
                <a:spcPts val="300"/>
              </a:spcAft>
              <a:buClr>
                <a:srgbClr val="FFD200"/>
              </a:buClr>
              <a:buSzPct val="70000"/>
              <a:buFont typeface="Arial" pitchFamily="34" charset="0"/>
              <a:buChar char="►"/>
              <a:defRPr/>
            </a:pPr>
            <a:r>
              <a:rPr lang="en-US" sz="1400" dirty="0">
                <a:latin typeface="Arial"/>
                <a:cs typeface="Arial"/>
              </a:rPr>
              <a:t>Same </a:t>
            </a:r>
            <a:r>
              <a:rPr lang="en-US" sz="1399" dirty="0">
                <a:latin typeface="Arial" panose="020B0604020202020204" pitchFamily="34" charset="0"/>
                <a:ea typeface="Calibri" panose="020F0502020204030204" pitchFamily="34" charset="0"/>
                <a:cs typeface="Arial" panose="020B0604020202020204" pitchFamily="34" charset="0"/>
              </a:rPr>
              <a:t>happens with other competent authorities that request documentation</a:t>
            </a:r>
            <a:endParaRPr lang="en-US" sz="1399" dirty="0"/>
          </a:p>
        </p:txBody>
      </p:sp>
      <p:sp>
        <p:nvSpPr>
          <p:cNvPr id="18" name="Isosceles Triangle 17">
            <a:extLst>
              <a:ext uri="{FF2B5EF4-FFF2-40B4-BE49-F238E27FC236}">
                <a16:creationId xmlns:a16="http://schemas.microsoft.com/office/drawing/2014/main" id="{078F685D-869A-4ACE-9CAE-2639DF382BE7}"/>
              </a:ext>
            </a:extLst>
          </p:cNvPr>
          <p:cNvSpPr/>
          <p:nvPr/>
        </p:nvSpPr>
        <p:spPr>
          <a:xfrm rot="5400000">
            <a:off x="10002330" y="3773787"/>
            <a:ext cx="284428" cy="245196"/>
          </a:xfrm>
          <a:prstGeom prst="triangle">
            <a:avLst/>
          </a:prstGeom>
          <a:solidFill>
            <a:schemeClr val="accent2"/>
          </a:solidFill>
          <a:ln>
            <a:solidFill>
              <a:srgbClr val="FFD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9">
              <a:solidFill>
                <a:schemeClr val="tx1"/>
              </a:solidFill>
            </a:endParaRPr>
          </a:p>
        </p:txBody>
      </p:sp>
      <p:sp>
        <p:nvSpPr>
          <p:cNvPr id="19" name="Isosceles Triangle 18">
            <a:extLst>
              <a:ext uri="{FF2B5EF4-FFF2-40B4-BE49-F238E27FC236}">
                <a16:creationId xmlns:a16="http://schemas.microsoft.com/office/drawing/2014/main" id="{84179D1A-3097-457F-A06E-D57242BB05B0}"/>
              </a:ext>
            </a:extLst>
          </p:cNvPr>
          <p:cNvSpPr/>
          <p:nvPr/>
        </p:nvSpPr>
        <p:spPr>
          <a:xfrm rot="5400000">
            <a:off x="7955346" y="3773787"/>
            <a:ext cx="284428" cy="245196"/>
          </a:xfrm>
          <a:prstGeom prst="triangle">
            <a:avLst/>
          </a:prstGeom>
          <a:solidFill>
            <a:schemeClr val="accent2"/>
          </a:solidFill>
          <a:ln>
            <a:solidFill>
              <a:srgbClr val="FFD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9">
              <a:solidFill>
                <a:schemeClr val="tx1"/>
              </a:solidFill>
            </a:endParaRPr>
          </a:p>
        </p:txBody>
      </p:sp>
      <p:cxnSp>
        <p:nvCxnSpPr>
          <p:cNvPr id="21" name="Straight Connector 20">
            <a:extLst>
              <a:ext uri="{FF2B5EF4-FFF2-40B4-BE49-F238E27FC236}">
                <a16:creationId xmlns:a16="http://schemas.microsoft.com/office/drawing/2014/main" id="{A9DC4676-BE58-417B-B034-0E6BE6F2A756}"/>
              </a:ext>
            </a:extLst>
          </p:cNvPr>
          <p:cNvCxnSpPr>
            <a:cxnSpLocks/>
          </p:cNvCxnSpPr>
          <p:nvPr/>
        </p:nvCxnSpPr>
        <p:spPr>
          <a:xfrm>
            <a:off x="622339" y="5376558"/>
            <a:ext cx="0" cy="1079438"/>
          </a:xfrm>
          <a:prstGeom prst="line">
            <a:avLst/>
          </a:prstGeom>
          <a:ln>
            <a:solidFill>
              <a:srgbClr val="FFD2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432833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2D82C3-5DCD-0836-1C01-506BDC680D3C}"/>
              </a:ext>
            </a:extLst>
          </p:cNvPr>
          <p:cNvSpPr>
            <a:spLocks noGrp="1"/>
          </p:cNvSpPr>
          <p:nvPr>
            <p:ph type="title"/>
          </p:nvPr>
        </p:nvSpPr>
        <p:spPr/>
        <p:txBody>
          <a:bodyPr/>
          <a:lstStyle/>
          <a:p>
            <a:r>
              <a:rPr lang="en-GB" dirty="0" err="1">
                <a:solidFill>
                  <a:schemeClr val="bg1"/>
                </a:solidFill>
              </a:rPr>
              <a:t>eFTI</a:t>
            </a:r>
            <a:r>
              <a:rPr lang="en-GB" dirty="0">
                <a:solidFill>
                  <a:schemeClr val="bg1"/>
                </a:solidFill>
              </a:rPr>
              <a:t> Regulation(2020/1056)</a:t>
            </a:r>
          </a:p>
        </p:txBody>
      </p:sp>
      <p:pic>
        <p:nvPicPr>
          <p:cNvPr id="7" name="Content Placeholder 6">
            <a:extLst>
              <a:ext uri="{FF2B5EF4-FFF2-40B4-BE49-F238E27FC236}">
                <a16:creationId xmlns:a16="http://schemas.microsoft.com/office/drawing/2014/main" id="{CEAFB827-475A-9AA6-146B-00BA6C706508}"/>
              </a:ext>
            </a:extLst>
          </p:cNvPr>
          <p:cNvPicPr>
            <a:picLocks noGrp="1" noChangeAspect="1"/>
          </p:cNvPicPr>
          <p:nvPr>
            <p:ph idx="1"/>
          </p:nvPr>
        </p:nvPicPr>
        <p:blipFill>
          <a:blip r:embed="rId2"/>
          <a:stretch>
            <a:fillRect/>
          </a:stretch>
        </p:blipFill>
        <p:spPr>
          <a:xfrm>
            <a:off x="2311205" y="1854883"/>
            <a:ext cx="7569589" cy="4292821"/>
          </a:xfrm>
        </p:spPr>
      </p:pic>
      <p:sp>
        <p:nvSpPr>
          <p:cNvPr id="4" name="Date Placeholder 3">
            <a:extLst>
              <a:ext uri="{FF2B5EF4-FFF2-40B4-BE49-F238E27FC236}">
                <a16:creationId xmlns:a16="http://schemas.microsoft.com/office/drawing/2014/main" id="{D731F284-327D-98EA-09DC-7654391C41EC}"/>
              </a:ext>
            </a:extLst>
          </p:cNvPr>
          <p:cNvSpPr>
            <a:spLocks noGrp="1"/>
          </p:cNvSpPr>
          <p:nvPr>
            <p:ph type="dt" sz="half" idx="10"/>
          </p:nvPr>
        </p:nvSpPr>
        <p:spPr/>
        <p:txBody>
          <a:bodyPr/>
          <a:lstStyle/>
          <a:p>
            <a:fld id="{C98DB7EB-06D0-434D-B6E9-BE02F5B48300}" type="datetime3">
              <a:rPr lang="en-US" smtClean="0"/>
              <a:t>25 April 2024</a:t>
            </a:fld>
            <a:endParaRPr lang="en-US"/>
          </a:p>
        </p:txBody>
      </p:sp>
      <p:sp>
        <p:nvSpPr>
          <p:cNvPr id="5" name="Slide Number Placeholder 4">
            <a:extLst>
              <a:ext uri="{FF2B5EF4-FFF2-40B4-BE49-F238E27FC236}">
                <a16:creationId xmlns:a16="http://schemas.microsoft.com/office/drawing/2014/main" id="{92179A54-0C81-62DC-F9BE-AF3C252154B1}"/>
              </a:ext>
            </a:extLst>
          </p:cNvPr>
          <p:cNvSpPr>
            <a:spLocks noGrp="1"/>
          </p:cNvSpPr>
          <p:nvPr>
            <p:ph type="sldNum" sz="quarter" idx="12"/>
          </p:nvPr>
        </p:nvSpPr>
        <p:spPr/>
        <p:txBody>
          <a:bodyPr/>
          <a:lstStyle/>
          <a:p>
            <a:fld id="{6113E31D-E2AB-40D1-8B51-AFA5AFEF393A}" type="slidenum">
              <a:rPr lang="en-US" smtClean="0"/>
              <a:t>7</a:t>
            </a:fld>
            <a:endParaRPr lang="en-US"/>
          </a:p>
        </p:txBody>
      </p:sp>
    </p:spTree>
    <p:extLst>
      <p:ext uri="{BB962C8B-B14F-4D97-AF65-F5344CB8AC3E}">
        <p14:creationId xmlns:p14="http://schemas.microsoft.com/office/powerpoint/2010/main" val="28055717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2D82C3-5DCD-0836-1C01-506BDC680D3C}"/>
              </a:ext>
            </a:extLst>
          </p:cNvPr>
          <p:cNvSpPr>
            <a:spLocks noGrp="1"/>
          </p:cNvSpPr>
          <p:nvPr>
            <p:ph type="title"/>
          </p:nvPr>
        </p:nvSpPr>
        <p:spPr/>
        <p:txBody>
          <a:bodyPr/>
          <a:lstStyle/>
          <a:p>
            <a:r>
              <a:rPr lang="en-GB" dirty="0" err="1">
                <a:solidFill>
                  <a:schemeClr val="bg1"/>
                </a:solidFill>
              </a:rPr>
              <a:t>eFTI</a:t>
            </a:r>
            <a:r>
              <a:rPr lang="en-GB" dirty="0">
                <a:solidFill>
                  <a:schemeClr val="bg1"/>
                </a:solidFill>
              </a:rPr>
              <a:t> Regulation(2020/1056)</a:t>
            </a:r>
          </a:p>
        </p:txBody>
      </p:sp>
      <p:sp>
        <p:nvSpPr>
          <p:cNvPr id="4" name="Date Placeholder 3">
            <a:extLst>
              <a:ext uri="{FF2B5EF4-FFF2-40B4-BE49-F238E27FC236}">
                <a16:creationId xmlns:a16="http://schemas.microsoft.com/office/drawing/2014/main" id="{D731F284-327D-98EA-09DC-7654391C41EC}"/>
              </a:ext>
            </a:extLst>
          </p:cNvPr>
          <p:cNvSpPr>
            <a:spLocks noGrp="1"/>
          </p:cNvSpPr>
          <p:nvPr>
            <p:ph type="dt" sz="half" idx="10"/>
          </p:nvPr>
        </p:nvSpPr>
        <p:spPr/>
        <p:txBody>
          <a:bodyPr/>
          <a:lstStyle/>
          <a:p>
            <a:fld id="{C98DB7EB-06D0-434D-B6E9-BE02F5B48300}" type="datetime3">
              <a:rPr lang="en-US" smtClean="0"/>
              <a:t>25 April 2024</a:t>
            </a:fld>
            <a:endParaRPr lang="en-US"/>
          </a:p>
        </p:txBody>
      </p:sp>
      <p:sp>
        <p:nvSpPr>
          <p:cNvPr id="5" name="Slide Number Placeholder 4">
            <a:extLst>
              <a:ext uri="{FF2B5EF4-FFF2-40B4-BE49-F238E27FC236}">
                <a16:creationId xmlns:a16="http://schemas.microsoft.com/office/drawing/2014/main" id="{92179A54-0C81-62DC-F9BE-AF3C252154B1}"/>
              </a:ext>
            </a:extLst>
          </p:cNvPr>
          <p:cNvSpPr>
            <a:spLocks noGrp="1"/>
          </p:cNvSpPr>
          <p:nvPr>
            <p:ph type="sldNum" sz="quarter" idx="12"/>
          </p:nvPr>
        </p:nvSpPr>
        <p:spPr/>
        <p:txBody>
          <a:bodyPr/>
          <a:lstStyle/>
          <a:p>
            <a:fld id="{6113E31D-E2AB-40D1-8B51-AFA5AFEF393A}" type="slidenum">
              <a:rPr lang="en-US" smtClean="0"/>
              <a:t>8</a:t>
            </a:fld>
            <a:endParaRPr lang="en-US"/>
          </a:p>
        </p:txBody>
      </p:sp>
      <p:pic>
        <p:nvPicPr>
          <p:cNvPr id="9" name="Picture 8">
            <a:extLst>
              <a:ext uri="{FF2B5EF4-FFF2-40B4-BE49-F238E27FC236}">
                <a16:creationId xmlns:a16="http://schemas.microsoft.com/office/drawing/2014/main" id="{AABE08C2-D7C5-AC85-4F67-585DEA134830}"/>
              </a:ext>
            </a:extLst>
          </p:cNvPr>
          <p:cNvPicPr>
            <a:picLocks noChangeAspect="1"/>
          </p:cNvPicPr>
          <p:nvPr/>
        </p:nvPicPr>
        <p:blipFill>
          <a:blip r:embed="rId2"/>
          <a:stretch>
            <a:fillRect/>
          </a:stretch>
        </p:blipFill>
        <p:spPr>
          <a:xfrm>
            <a:off x="1761902" y="1810430"/>
            <a:ext cx="8668195" cy="4426177"/>
          </a:xfrm>
          <a:prstGeom prst="rect">
            <a:avLst/>
          </a:prstGeom>
        </p:spPr>
      </p:pic>
    </p:spTree>
    <p:extLst>
      <p:ext uri="{BB962C8B-B14F-4D97-AF65-F5344CB8AC3E}">
        <p14:creationId xmlns:p14="http://schemas.microsoft.com/office/powerpoint/2010/main" val="24038859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ttangolo 3">
            <a:extLst>
              <a:ext uri="{FF2B5EF4-FFF2-40B4-BE49-F238E27FC236}">
                <a16:creationId xmlns:a16="http://schemas.microsoft.com/office/drawing/2014/main" id="{A72469EE-A77E-4C3E-AFCE-93E35CE97035}"/>
              </a:ext>
            </a:extLst>
          </p:cNvPr>
          <p:cNvSpPr/>
          <p:nvPr/>
        </p:nvSpPr>
        <p:spPr>
          <a:xfrm>
            <a:off x="447233" y="284408"/>
            <a:ext cx="10820562" cy="523123"/>
          </a:xfrm>
          <a:prstGeom prst="rect">
            <a:avLst/>
          </a:prstGeom>
        </p:spPr>
        <p:txBody>
          <a:bodyPr wrap="square" lIns="91344" tIns="45672" rIns="91344" bIns="45672" anchor="t">
            <a:spAutoFit/>
          </a:bodyPr>
          <a:lstStyle/>
          <a:p>
            <a:pPr>
              <a:spcBef>
                <a:spcPts val="300"/>
              </a:spcBef>
              <a:spcAft>
                <a:spcPts val="300"/>
              </a:spcAft>
              <a:defRPr/>
            </a:pPr>
            <a:r>
              <a:rPr lang="en-US" sz="2800" b="1" dirty="0">
                <a:solidFill>
                  <a:schemeClr val="tx2"/>
                </a:solidFill>
                <a:latin typeface="Arial" panose="020B0604020202020204" pitchFamily="34" charset="0"/>
                <a:cs typeface="Arial" panose="020B0604020202020204" pitchFamily="34" charset="0"/>
              </a:rPr>
              <a:t>EU trade relationship with WB</a:t>
            </a:r>
            <a:endParaRPr lang="en-US" sz="2800" dirty="0">
              <a:solidFill>
                <a:schemeClr val="tx2"/>
              </a:solidFill>
              <a:latin typeface="Arial" panose="020B0604020202020204" pitchFamily="34" charset="0"/>
              <a:cs typeface="Arial" panose="020B0604020202020204" pitchFamily="34" charset="0"/>
            </a:endParaRPr>
          </a:p>
        </p:txBody>
      </p:sp>
      <p:grpSp>
        <p:nvGrpSpPr>
          <p:cNvPr id="8" name="Group 7">
            <a:extLst>
              <a:ext uri="{FF2B5EF4-FFF2-40B4-BE49-F238E27FC236}">
                <a16:creationId xmlns:a16="http://schemas.microsoft.com/office/drawing/2014/main" id="{36F01109-03FC-404F-AACE-DC1F0CAFA8E2}"/>
              </a:ext>
            </a:extLst>
          </p:cNvPr>
          <p:cNvGrpSpPr/>
          <p:nvPr/>
        </p:nvGrpSpPr>
        <p:grpSpPr>
          <a:xfrm>
            <a:off x="660117" y="1512531"/>
            <a:ext cx="5065867" cy="4244748"/>
            <a:chOff x="7301563" y="2125398"/>
            <a:chExt cx="4812544" cy="3945544"/>
          </a:xfrm>
        </p:grpSpPr>
        <p:sp>
          <p:nvSpPr>
            <p:cNvPr id="9" name="Freeform 9">
              <a:extLst>
                <a:ext uri="{FF2B5EF4-FFF2-40B4-BE49-F238E27FC236}">
                  <a16:creationId xmlns:a16="http://schemas.microsoft.com/office/drawing/2014/main" id="{90855D8F-4767-4D67-BED0-3B84F8F6A9C8}"/>
                </a:ext>
              </a:extLst>
            </p:cNvPr>
            <p:cNvSpPr>
              <a:spLocks/>
            </p:cNvSpPr>
            <p:nvPr/>
          </p:nvSpPr>
          <p:spPr bwMode="auto">
            <a:xfrm>
              <a:off x="10095318" y="5022906"/>
              <a:ext cx="290614" cy="374006"/>
            </a:xfrm>
            <a:custGeom>
              <a:avLst/>
              <a:gdLst/>
              <a:ahLst/>
              <a:cxnLst>
                <a:cxn ang="0">
                  <a:pos x="75" y="34"/>
                </a:cxn>
                <a:cxn ang="0">
                  <a:pos x="67" y="32"/>
                </a:cxn>
                <a:cxn ang="0">
                  <a:pos x="65" y="24"/>
                </a:cxn>
                <a:cxn ang="0">
                  <a:pos x="71" y="24"/>
                </a:cxn>
                <a:cxn ang="0">
                  <a:pos x="65" y="16"/>
                </a:cxn>
                <a:cxn ang="0">
                  <a:pos x="60" y="20"/>
                </a:cxn>
                <a:cxn ang="0">
                  <a:pos x="56" y="24"/>
                </a:cxn>
                <a:cxn ang="0">
                  <a:pos x="50" y="16"/>
                </a:cxn>
                <a:cxn ang="0">
                  <a:pos x="42" y="16"/>
                </a:cxn>
                <a:cxn ang="0">
                  <a:pos x="42" y="6"/>
                </a:cxn>
                <a:cxn ang="0">
                  <a:pos x="36" y="0"/>
                </a:cxn>
                <a:cxn ang="0">
                  <a:pos x="20" y="0"/>
                </a:cxn>
                <a:cxn ang="0">
                  <a:pos x="12" y="6"/>
                </a:cxn>
                <a:cxn ang="0">
                  <a:pos x="6" y="12"/>
                </a:cxn>
                <a:cxn ang="0">
                  <a:pos x="6" y="16"/>
                </a:cxn>
                <a:cxn ang="0">
                  <a:pos x="8" y="22"/>
                </a:cxn>
                <a:cxn ang="0">
                  <a:pos x="6" y="32"/>
                </a:cxn>
                <a:cxn ang="0">
                  <a:pos x="10" y="36"/>
                </a:cxn>
                <a:cxn ang="0">
                  <a:pos x="8" y="42"/>
                </a:cxn>
                <a:cxn ang="0">
                  <a:pos x="6" y="44"/>
                </a:cxn>
                <a:cxn ang="0">
                  <a:pos x="10" y="46"/>
                </a:cxn>
                <a:cxn ang="0">
                  <a:pos x="8" y="52"/>
                </a:cxn>
                <a:cxn ang="0">
                  <a:pos x="0" y="60"/>
                </a:cxn>
                <a:cxn ang="0">
                  <a:pos x="6" y="62"/>
                </a:cxn>
                <a:cxn ang="0">
                  <a:pos x="12" y="67"/>
                </a:cxn>
                <a:cxn ang="0">
                  <a:pos x="18" y="69"/>
                </a:cxn>
                <a:cxn ang="0">
                  <a:pos x="24" y="69"/>
                </a:cxn>
                <a:cxn ang="0">
                  <a:pos x="30" y="64"/>
                </a:cxn>
                <a:cxn ang="0">
                  <a:pos x="36" y="69"/>
                </a:cxn>
                <a:cxn ang="0">
                  <a:pos x="38" y="73"/>
                </a:cxn>
                <a:cxn ang="0">
                  <a:pos x="44" y="77"/>
                </a:cxn>
                <a:cxn ang="0">
                  <a:pos x="46" y="81"/>
                </a:cxn>
                <a:cxn ang="0">
                  <a:pos x="42" y="85"/>
                </a:cxn>
                <a:cxn ang="0">
                  <a:pos x="48" y="83"/>
                </a:cxn>
                <a:cxn ang="0">
                  <a:pos x="58" y="83"/>
                </a:cxn>
                <a:cxn ang="0">
                  <a:pos x="67" y="79"/>
                </a:cxn>
                <a:cxn ang="0">
                  <a:pos x="75" y="65"/>
                </a:cxn>
                <a:cxn ang="0">
                  <a:pos x="67" y="62"/>
                </a:cxn>
                <a:cxn ang="0">
                  <a:pos x="61" y="54"/>
                </a:cxn>
                <a:cxn ang="0">
                  <a:pos x="65" y="46"/>
                </a:cxn>
                <a:cxn ang="0">
                  <a:pos x="75" y="40"/>
                </a:cxn>
                <a:cxn ang="0">
                  <a:pos x="75" y="34"/>
                </a:cxn>
              </a:cxnLst>
              <a:rect l="0" t="0" r="r" b="b"/>
              <a:pathLst>
                <a:path w="75" h="91">
                  <a:moveTo>
                    <a:pt x="75" y="34"/>
                  </a:moveTo>
                  <a:lnTo>
                    <a:pt x="75" y="34"/>
                  </a:lnTo>
                  <a:lnTo>
                    <a:pt x="71" y="34"/>
                  </a:lnTo>
                  <a:lnTo>
                    <a:pt x="67" y="32"/>
                  </a:lnTo>
                  <a:lnTo>
                    <a:pt x="65" y="26"/>
                  </a:lnTo>
                  <a:lnTo>
                    <a:pt x="65" y="24"/>
                  </a:lnTo>
                  <a:lnTo>
                    <a:pt x="69" y="24"/>
                  </a:lnTo>
                  <a:lnTo>
                    <a:pt x="71" y="24"/>
                  </a:lnTo>
                  <a:lnTo>
                    <a:pt x="69" y="22"/>
                  </a:lnTo>
                  <a:lnTo>
                    <a:pt x="65" y="16"/>
                  </a:lnTo>
                  <a:lnTo>
                    <a:pt x="60" y="16"/>
                  </a:lnTo>
                  <a:lnTo>
                    <a:pt x="60" y="20"/>
                  </a:lnTo>
                  <a:lnTo>
                    <a:pt x="58" y="22"/>
                  </a:lnTo>
                  <a:lnTo>
                    <a:pt x="56" y="24"/>
                  </a:lnTo>
                  <a:lnTo>
                    <a:pt x="52" y="22"/>
                  </a:lnTo>
                  <a:lnTo>
                    <a:pt x="50" y="16"/>
                  </a:lnTo>
                  <a:lnTo>
                    <a:pt x="48" y="16"/>
                  </a:lnTo>
                  <a:lnTo>
                    <a:pt x="42" y="16"/>
                  </a:lnTo>
                  <a:lnTo>
                    <a:pt x="46" y="12"/>
                  </a:lnTo>
                  <a:lnTo>
                    <a:pt x="42" y="6"/>
                  </a:lnTo>
                  <a:lnTo>
                    <a:pt x="40" y="4"/>
                  </a:lnTo>
                  <a:lnTo>
                    <a:pt x="36" y="0"/>
                  </a:lnTo>
                  <a:lnTo>
                    <a:pt x="28" y="0"/>
                  </a:lnTo>
                  <a:lnTo>
                    <a:pt x="20" y="0"/>
                  </a:lnTo>
                  <a:lnTo>
                    <a:pt x="16" y="4"/>
                  </a:lnTo>
                  <a:lnTo>
                    <a:pt x="12" y="6"/>
                  </a:lnTo>
                  <a:lnTo>
                    <a:pt x="8" y="10"/>
                  </a:lnTo>
                  <a:lnTo>
                    <a:pt x="6" y="12"/>
                  </a:lnTo>
                  <a:lnTo>
                    <a:pt x="6" y="14"/>
                  </a:lnTo>
                  <a:lnTo>
                    <a:pt x="6" y="16"/>
                  </a:lnTo>
                  <a:lnTo>
                    <a:pt x="8" y="20"/>
                  </a:lnTo>
                  <a:lnTo>
                    <a:pt x="8" y="22"/>
                  </a:lnTo>
                  <a:lnTo>
                    <a:pt x="6" y="26"/>
                  </a:lnTo>
                  <a:lnTo>
                    <a:pt x="6" y="32"/>
                  </a:lnTo>
                  <a:lnTo>
                    <a:pt x="8" y="36"/>
                  </a:lnTo>
                  <a:lnTo>
                    <a:pt x="10" y="36"/>
                  </a:lnTo>
                  <a:lnTo>
                    <a:pt x="10" y="40"/>
                  </a:lnTo>
                  <a:lnTo>
                    <a:pt x="8" y="42"/>
                  </a:lnTo>
                  <a:lnTo>
                    <a:pt x="2" y="42"/>
                  </a:lnTo>
                  <a:lnTo>
                    <a:pt x="6" y="44"/>
                  </a:lnTo>
                  <a:lnTo>
                    <a:pt x="8" y="46"/>
                  </a:lnTo>
                  <a:lnTo>
                    <a:pt x="10" y="46"/>
                  </a:lnTo>
                  <a:lnTo>
                    <a:pt x="10" y="50"/>
                  </a:lnTo>
                  <a:lnTo>
                    <a:pt x="8" y="52"/>
                  </a:lnTo>
                  <a:lnTo>
                    <a:pt x="2" y="54"/>
                  </a:lnTo>
                  <a:lnTo>
                    <a:pt x="0" y="60"/>
                  </a:lnTo>
                  <a:lnTo>
                    <a:pt x="4" y="60"/>
                  </a:lnTo>
                  <a:lnTo>
                    <a:pt x="6" y="62"/>
                  </a:lnTo>
                  <a:lnTo>
                    <a:pt x="10" y="65"/>
                  </a:lnTo>
                  <a:lnTo>
                    <a:pt x="12" y="67"/>
                  </a:lnTo>
                  <a:lnTo>
                    <a:pt x="16" y="67"/>
                  </a:lnTo>
                  <a:lnTo>
                    <a:pt x="18" y="69"/>
                  </a:lnTo>
                  <a:lnTo>
                    <a:pt x="20" y="71"/>
                  </a:lnTo>
                  <a:lnTo>
                    <a:pt x="24" y="69"/>
                  </a:lnTo>
                  <a:lnTo>
                    <a:pt x="28" y="65"/>
                  </a:lnTo>
                  <a:lnTo>
                    <a:pt x="30" y="64"/>
                  </a:lnTo>
                  <a:lnTo>
                    <a:pt x="32" y="64"/>
                  </a:lnTo>
                  <a:lnTo>
                    <a:pt x="36" y="69"/>
                  </a:lnTo>
                  <a:lnTo>
                    <a:pt x="38" y="69"/>
                  </a:lnTo>
                  <a:lnTo>
                    <a:pt x="38" y="73"/>
                  </a:lnTo>
                  <a:lnTo>
                    <a:pt x="42" y="77"/>
                  </a:lnTo>
                  <a:lnTo>
                    <a:pt x="44" y="77"/>
                  </a:lnTo>
                  <a:lnTo>
                    <a:pt x="46" y="79"/>
                  </a:lnTo>
                  <a:lnTo>
                    <a:pt x="46" y="81"/>
                  </a:lnTo>
                  <a:lnTo>
                    <a:pt x="44" y="83"/>
                  </a:lnTo>
                  <a:lnTo>
                    <a:pt x="42" y="85"/>
                  </a:lnTo>
                  <a:lnTo>
                    <a:pt x="46" y="91"/>
                  </a:lnTo>
                  <a:lnTo>
                    <a:pt x="48" y="83"/>
                  </a:lnTo>
                  <a:lnTo>
                    <a:pt x="52" y="83"/>
                  </a:lnTo>
                  <a:lnTo>
                    <a:pt x="58" y="83"/>
                  </a:lnTo>
                  <a:lnTo>
                    <a:pt x="65" y="81"/>
                  </a:lnTo>
                  <a:lnTo>
                    <a:pt x="67" y="79"/>
                  </a:lnTo>
                  <a:lnTo>
                    <a:pt x="69" y="73"/>
                  </a:lnTo>
                  <a:lnTo>
                    <a:pt x="75" y="65"/>
                  </a:lnTo>
                  <a:lnTo>
                    <a:pt x="75" y="64"/>
                  </a:lnTo>
                  <a:lnTo>
                    <a:pt x="67" y="62"/>
                  </a:lnTo>
                  <a:lnTo>
                    <a:pt x="65" y="60"/>
                  </a:lnTo>
                  <a:lnTo>
                    <a:pt x="61" y="54"/>
                  </a:lnTo>
                  <a:lnTo>
                    <a:pt x="65" y="50"/>
                  </a:lnTo>
                  <a:lnTo>
                    <a:pt x="65" y="46"/>
                  </a:lnTo>
                  <a:lnTo>
                    <a:pt x="69" y="44"/>
                  </a:lnTo>
                  <a:lnTo>
                    <a:pt x="75" y="40"/>
                  </a:lnTo>
                  <a:lnTo>
                    <a:pt x="75" y="34"/>
                  </a:lnTo>
                  <a:lnTo>
                    <a:pt x="75" y="34"/>
                  </a:lnTo>
                  <a:close/>
                </a:path>
              </a:pathLst>
            </a:custGeom>
            <a:solidFill>
              <a:srgbClr val="646464">
                <a:lumMod val="8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10" name="Freeform 10">
              <a:extLst>
                <a:ext uri="{FF2B5EF4-FFF2-40B4-BE49-F238E27FC236}">
                  <a16:creationId xmlns:a16="http://schemas.microsoft.com/office/drawing/2014/main" id="{BE0B4A81-AEA2-4330-9201-1C6335803BF4}"/>
                </a:ext>
              </a:extLst>
            </p:cNvPr>
            <p:cNvSpPr>
              <a:spLocks/>
            </p:cNvSpPr>
            <p:nvPr/>
          </p:nvSpPr>
          <p:spPr bwMode="auto">
            <a:xfrm>
              <a:off x="10060444" y="5269503"/>
              <a:ext cx="112372" cy="119189"/>
            </a:xfrm>
            <a:custGeom>
              <a:avLst/>
              <a:gdLst/>
              <a:ahLst/>
              <a:cxnLst>
                <a:cxn ang="0">
                  <a:pos x="29" y="19"/>
                </a:cxn>
                <a:cxn ang="0">
                  <a:pos x="27" y="13"/>
                </a:cxn>
                <a:cxn ang="0">
                  <a:pos x="29" y="11"/>
                </a:cxn>
                <a:cxn ang="0">
                  <a:pos x="27" y="9"/>
                </a:cxn>
                <a:cxn ang="0">
                  <a:pos x="25" y="7"/>
                </a:cxn>
                <a:cxn ang="0">
                  <a:pos x="21" y="7"/>
                </a:cxn>
                <a:cxn ang="0">
                  <a:pos x="19" y="5"/>
                </a:cxn>
                <a:cxn ang="0">
                  <a:pos x="15" y="2"/>
                </a:cxn>
                <a:cxn ang="0">
                  <a:pos x="13" y="0"/>
                </a:cxn>
                <a:cxn ang="0">
                  <a:pos x="9" y="0"/>
                </a:cxn>
                <a:cxn ang="0">
                  <a:pos x="2" y="2"/>
                </a:cxn>
                <a:cxn ang="0">
                  <a:pos x="0" y="7"/>
                </a:cxn>
                <a:cxn ang="0">
                  <a:pos x="0" y="15"/>
                </a:cxn>
                <a:cxn ang="0">
                  <a:pos x="2" y="21"/>
                </a:cxn>
                <a:cxn ang="0">
                  <a:pos x="5" y="21"/>
                </a:cxn>
                <a:cxn ang="0">
                  <a:pos x="7" y="23"/>
                </a:cxn>
                <a:cxn ang="0">
                  <a:pos x="9" y="25"/>
                </a:cxn>
                <a:cxn ang="0">
                  <a:pos x="11" y="29"/>
                </a:cxn>
                <a:cxn ang="0">
                  <a:pos x="13" y="21"/>
                </a:cxn>
                <a:cxn ang="0">
                  <a:pos x="23" y="15"/>
                </a:cxn>
                <a:cxn ang="0">
                  <a:pos x="27" y="23"/>
                </a:cxn>
                <a:cxn ang="0">
                  <a:pos x="29" y="19"/>
                </a:cxn>
              </a:cxnLst>
              <a:rect l="0" t="0" r="r" b="b"/>
              <a:pathLst>
                <a:path w="29" h="29">
                  <a:moveTo>
                    <a:pt x="29" y="19"/>
                  </a:moveTo>
                  <a:lnTo>
                    <a:pt x="27" y="13"/>
                  </a:lnTo>
                  <a:lnTo>
                    <a:pt x="29" y="11"/>
                  </a:lnTo>
                  <a:lnTo>
                    <a:pt x="27" y="9"/>
                  </a:lnTo>
                  <a:lnTo>
                    <a:pt x="25" y="7"/>
                  </a:lnTo>
                  <a:lnTo>
                    <a:pt x="21" y="7"/>
                  </a:lnTo>
                  <a:lnTo>
                    <a:pt x="19" y="5"/>
                  </a:lnTo>
                  <a:lnTo>
                    <a:pt x="15" y="2"/>
                  </a:lnTo>
                  <a:lnTo>
                    <a:pt x="13" y="0"/>
                  </a:lnTo>
                  <a:lnTo>
                    <a:pt x="9" y="0"/>
                  </a:lnTo>
                  <a:lnTo>
                    <a:pt x="2" y="2"/>
                  </a:lnTo>
                  <a:lnTo>
                    <a:pt x="0" y="7"/>
                  </a:lnTo>
                  <a:lnTo>
                    <a:pt x="0" y="15"/>
                  </a:lnTo>
                  <a:lnTo>
                    <a:pt x="2" y="21"/>
                  </a:lnTo>
                  <a:lnTo>
                    <a:pt x="5" y="21"/>
                  </a:lnTo>
                  <a:lnTo>
                    <a:pt x="7" y="23"/>
                  </a:lnTo>
                  <a:lnTo>
                    <a:pt x="9" y="25"/>
                  </a:lnTo>
                  <a:lnTo>
                    <a:pt x="11" y="29"/>
                  </a:lnTo>
                  <a:lnTo>
                    <a:pt x="13" y="21"/>
                  </a:lnTo>
                  <a:lnTo>
                    <a:pt x="23" y="15"/>
                  </a:lnTo>
                  <a:lnTo>
                    <a:pt x="27" y="23"/>
                  </a:lnTo>
                  <a:lnTo>
                    <a:pt x="29" y="19"/>
                  </a:lnTo>
                  <a:close/>
                </a:path>
              </a:pathLst>
            </a:custGeom>
            <a:solidFill>
              <a:srgbClr val="646464">
                <a:lumMod val="8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11" name="Freeform 11">
              <a:extLst>
                <a:ext uri="{FF2B5EF4-FFF2-40B4-BE49-F238E27FC236}">
                  <a16:creationId xmlns:a16="http://schemas.microsoft.com/office/drawing/2014/main" id="{161AB4A6-311F-488C-8BAE-C58073632706}"/>
                </a:ext>
              </a:extLst>
            </p:cNvPr>
            <p:cNvSpPr>
              <a:spLocks/>
            </p:cNvSpPr>
            <p:nvPr/>
          </p:nvSpPr>
          <p:spPr bwMode="auto">
            <a:xfrm>
              <a:off x="10165066" y="5285942"/>
              <a:ext cx="108496" cy="127410"/>
            </a:xfrm>
            <a:custGeom>
              <a:avLst/>
              <a:gdLst/>
              <a:ahLst/>
              <a:cxnLst>
                <a:cxn ang="0">
                  <a:pos x="12" y="0"/>
                </a:cxn>
                <a:cxn ang="0">
                  <a:pos x="14" y="0"/>
                </a:cxn>
                <a:cxn ang="0">
                  <a:pos x="18" y="5"/>
                </a:cxn>
                <a:cxn ang="0">
                  <a:pos x="20" y="5"/>
                </a:cxn>
                <a:cxn ang="0">
                  <a:pos x="20" y="9"/>
                </a:cxn>
                <a:cxn ang="0">
                  <a:pos x="22" y="11"/>
                </a:cxn>
                <a:cxn ang="0">
                  <a:pos x="24" y="13"/>
                </a:cxn>
                <a:cxn ang="0">
                  <a:pos x="26" y="13"/>
                </a:cxn>
                <a:cxn ang="0">
                  <a:pos x="28" y="15"/>
                </a:cxn>
                <a:cxn ang="0">
                  <a:pos x="26" y="17"/>
                </a:cxn>
                <a:cxn ang="0">
                  <a:pos x="26" y="19"/>
                </a:cxn>
                <a:cxn ang="0">
                  <a:pos x="24" y="21"/>
                </a:cxn>
                <a:cxn ang="0">
                  <a:pos x="18" y="23"/>
                </a:cxn>
                <a:cxn ang="0">
                  <a:pos x="14" y="29"/>
                </a:cxn>
                <a:cxn ang="0">
                  <a:pos x="12" y="31"/>
                </a:cxn>
                <a:cxn ang="0">
                  <a:pos x="10" y="27"/>
                </a:cxn>
                <a:cxn ang="0">
                  <a:pos x="10" y="21"/>
                </a:cxn>
                <a:cxn ang="0">
                  <a:pos x="6" y="19"/>
                </a:cxn>
                <a:cxn ang="0">
                  <a:pos x="4" y="17"/>
                </a:cxn>
                <a:cxn ang="0">
                  <a:pos x="2" y="15"/>
                </a:cxn>
                <a:cxn ang="0">
                  <a:pos x="0" y="9"/>
                </a:cxn>
                <a:cxn ang="0">
                  <a:pos x="2" y="7"/>
                </a:cxn>
                <a:cxn ang="0">
                  <a:pos x="6" y="5"/>
                </a:cxn>
                <a:cxn ang="0">
                  <a:pos x="10" y="1"/>
                </a:cxn>
                <a:cxn ang="0">
                  <a:pos x="12" y="0"/>
                </a:cxn>
              </a:cxnLst>
              <a:rect l="0" t="0" r="r" b="b"/>
              <a:pathLst>
                <a:path w="28" h="31">
                  <a:moveTo>
                    <a:pt x="12" y="0"/>
                  </a:moveTo>
                  <a:lnTo>
                    <a:pt x="14" y="0"/>
                  </a:lnTo>
                  <a:lnTo>
                    <a:pt x="18" y="5"/>
                  </a:lnTo>
                  <a:lnTo>
                    <a:pt x="20" y="5"/>
                  </a:lnTo>
                  <a:lnTo>
                    <a:pt x="20" y="9"/>
                  </a:lnTo>
                  <a:lnTo>
                    <a:pt x="22" y="11"/>
                  </a:lnTo>
                  <a:lnTo>
                    <a:pt x="24" y="13"/>
                  </a:lnTo>
                  <a:lnTo>
                    <a:pt x="26" y="13"/>
                  </a:lnTo>
                  <a:lnTo>
                    <a:pt x="28" y="15"/>
                  </a:lnTo>
                  <a:lnTo>
                    <a:pt x="26" y="17"/>
                  </a:lnTo>
                  <a:lnTo>
                    <a:pt x="26" y="19"/>
                  </a:lnTo>
                  <a:lnTo>
                    <a:pt x="24" y="21"/>
                  </a:lnTo>
                  <a:lnTo>
                    <a:pt x="18" y="23"/>
                  </a:lnTo>
                  <a:lnTo>
                    <a:pt x="14" y="29"/>
                  </a:lnTo>
                  <a:lnTo>
                    <a:pt x="12" y="31"/>
                  </a:lnTo>
                  <a:lnTo>
                    <a:pt x="10" y="27"/>
                  </a:lnTo>
                  <a:lnTo>
                    <a:pt x="10" y="21"/>
                  </a:lnTo>
                  <a:lnTo>
                    <a:pt x="6" y="19"/>
                  </a:lnTo>
                  <a:lnTo>
                    <a:pt x="4" y="17"/>
                  </a:lnTo>
                  <a:lnTo>
                    <a:pt x="2" y="15"/>
                  </a:lnTo>
                  <a:lnTo>
                    <a:pt x="0" y="9"/>
                  </a:lnTo>
                  <a:lnTo>
                    <a:pt x="2" y="7"/>
                  </a:lnTo>
                  <a:lnTo>
                    <a:pt x="6" y="5"/>
                  </a:lnTo>
                  <a:lnTo>
                    <a:pt x="10" y="1"/>
                  </a:lnTo>
                  <a:lnTo>
                    <a:pt x="12" y="0"/>
                  </a:lnTo>
                  <a:close/>
                </a:path>
              </a:pathLst>
            </a:custGeom>
            <a:solidFill>
              <a:srgbClr val="646464">
                <a:lumMod val="8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12" name="Freeform 25">
              <a:extLst>
                <a:ext uri="{FF2B5EF4-FFF2-40B4-BE49-F238E27FC236}">
                  <a16:creationId xmlns:a16="http://schemas.microsoft.com/office/drawing/2014/main" id="{AE0FF495-8C3F-4A03-A8B6-338427A615FA}"/>
                </a:ext>
              </a:extLst>
            </p:cNvPr>
            <p:cNvSpPr>
              <a:spLocks noEditPoints="1"/>
            </p:cNvSpPr>
            <p:nvPr/>
          </p:nvSpPr>
          <p:spPr bwMode="auto">
            <a:xfrm>
              <a:off x="8355516" y="3633746"/>
              <a:ext cx="619974" cy="953508"/>
            </a:xfrm>
            <a:custGeom>
              <a:avLst/>
              <a:gdLst/>
              <a:ahLst/>
              <a:cxnLst>
                <a:cxn ang="0">
                  <a:pos x="26" y="100"/>
                </a:cxn>
                <a:cxn ang="0">
                  <a:pos x="38" y="124"/>
                </a:cxn>
                <a:cxn ang="0">
                  <a:pos x="14" y="126"/>
                </a:cxn>
                <a:cxn ang="0">
                  <a:pos x="4" y="120"/>
                </a:cxn>
                <a:cxn ang="0">
                  <a:pos x="6" y="114"/>
                </a:cxn>
                <a:cxn ang="0">
                  <a:pos x="16" y="104"/>
                </a:cxn>
                <a:cxn ang="0">
                  <a:pos x="75" y="31"/>
                </a:cxn>
                <a:cxn ang="0">
                  <a:pos x="99" y="31"/>
                </a:cxn>
                <a:cxn ang="0">
                  <a:pos x="85" y="61"/>
                </a:cxn>
                <a:cxn ang="0">
                  <a:pos x="91" y="78"/>
                </a:cxn>
                <a:cxn ang="0">
                  <a:pos x="105" y="96"/>
                </a:cxn>
                <a:cxn ang="0">
                  <a:pos x="118" y="118"/>
                </a:cxn>
                <a:cxn ang="0">
                  <a:pos x="136" y="136"/>
                </a:cxn>
                <a:cxn ang="0">
                  <a:pos x="136" y="147"/>
                </a:cxn>
                <a:cxn ang="0">
                  <a:pos x="140" y="159"/>
                </a:cxn>
                <a:cxn ang="0">
                  <a:pos x="158" y="157"/>
                </a:cxn>
                <a:cxn ang="0">
                  <a:pos x="152" y="183"/>
                </a:cxn>
                <a:cxn ang="0">
                  <a:pos x="140" y="195"/>
                </a:cxn>
                <a:cxn ang="0">
                  <a:pos x="150" y="199"/>
                </a:cxn>
                <a:cxn ang="0">
                  <a:pos x="136" y="212"/>
                </a:cxn>
                <a:cxn ang="0">
                  <a:pos x="113" y="208"/>
                </a:cxn>
                <a:cxn ang="0">
                  <a:pos x="95" y="212"/>
                </a:cxn>
                <a:cxn ang="0">
                  <a:pos x="81" y="212"/>
                </a:cxn>
                <a:cxn ang="0">
                  <a:pos x="65" y="216"/>
                </a:cxn>
                <a:cxn ang="0">
                  <a:pos x="40" y="232"/>
                </a:cxn>
                <a:cxn ang="0">
                  <a:pos x="40" y="218"/>
                </a:cxn>
                <a:cxn ang="0">
                  <a:pos x="55" y="197"/>
                </a:cxn>
                <a:cxn ang="0">
                  <a:pos x="77" y="187"/>
                </a:cxn>
                <a:cxn ang="0">
                  <a:pos x="67" y="187"/>
                </a:cxn>
                <a:cxn ang="0">
                  <a:pos x="55" y="187"/>
                </a:cxn>
                <a:cxn ang="0">
                  <a:pos x="46" y="189"/>
                </a:cxn>
                <a:cxn ang="0">
                  <a:pos x="40" y="179"/>
                </a:cxn>
                <a:cxn ang="0">
                  <a:pos x="48" y="159"/>
                </a:cxn>
                <a:cxn ang="0">
                  <a:pos x="55" y="139"/>
                </a:cxn>
                <a:cxn ang="0">
                  <a:pos x="65" y="145"/>
                </a:cxn>
                <a:cxn ang="0">
                  <a:pos x="81" y="136"/>
                </a:cxn>
                <a:cxn ang="0">
                  <a:pos x="71" y="114"/>
                </a:cxn>
                <a:cxn ang="0">
                  <a:pos x="53" y="106"/>
                </a:cxn>
                <a:cxn ang="0">
                  <a:pos x="46" y="108"/>
                </a:cxn>
                <a:cxn ang="0">
                  <a:pos x="48" y="80"/>
                </a:cxn>
                <a:cxn ang="0">
                  <a:pos x="44" y="78"/>
                </a:cxn>
                <a:cxn ang="0">
                  <a:pos x="36" y="76"/>
                </a:cxn>
                <a:cxn ang="0">
                  <a:pos x="38" y="69"/>
                </a:cxn>
                <a:cxn ang="0">
                  <a:pos x="36" y="57"/>
                </a:cxn>
                <a:cxn ang="0">
                  <a:pos x="36" y="45"/>
                </a:cxn>
                <a:cxn ang="0">
                  <a:pos x="36" y="29"/>
                </a:cxn>
                <a:cxn ang="0">
                  <a:pos x="44" y="21"/>
                </a:cxn>
                <a:cxn ang="0">
                  <a:pos x="53" y="2"/>
                </a:cxn>
                <a:cxn ang="0">
                  <a:pos x="55" y="2"/>
                </a:cxn>
                <a:cxn ang="0">
                  <a:pos x="75" y="2"/>
                </a:cxn>
                <a:cxn ang="0">
                  <a:pos x="65" y="21"/>
                </a:cxn>
                <a:cxn ang="0">
                  <a:pos x="63" y="35"/>
                </a:cxn>
                <a:cxn ang="0">
                  <a:pos x="30" y="69"/>
                </a:cxn>
                <a:cxn ang="0">
                  <a:pos x="24" y="65"/>
                </a:cxn>
                <a:cxn ang="0">
                  <a:pos x="26" y="35"/>
                </a:cxn>
                <a:cxn ang="0">
                  <a:pos x="30" y="51"/>
                </a:cxn>
                <a:cxn ang="0">
                  <a:pos x="20" y="45"/>
                </a:cxn>
                <a:cxn ang="0">
                  <a:pos x="26" y="35"/>
                </a:cxn>
                <a:cxn ang="0">
                  <a:pos x="24" y="25"/>
                </a:cxn>
                <a:cxn ang="0">
                  <a:pos x="18" y="19"/>
                </a:cxn>
                <a:cxn ang="0">
                  <a:pos x="26" y="2"/>
                </a:cxn>
              </a:cxnLst>
              <a:rect l="0" t="0" r="r" b="b"/>
              <a:pathLst>
                <a:path w="160" h="232">
                  <a:moveTo>
                    <a:pt x="16" y="104"/>
                  </a:moveTo>
                  <a:lnTo>
                    <a:pt x="16" y="104"/>
                  </a:lnTo>
                  <a:lnTo>
                    <a:pt x="14" y="106"/>
                  </a:lnTo>
                  <a:lnTo>
                    <a:pt x="24" y="100"/>
                  </a:lnTo>
                  <a:lnTo>
                    <a:pt x="26" y="100"/>
                  </a:lnTo>
                  <a:lnTo>
                    <a:pt x="34" y="104"/>
                  </a:lnTo>
                  <a:lnTo>
                    <a:pt x="28" y="110"/>
                  </a:lnTo>
                  <a:lnTo>
                    <a:pt x="34" y="110"/>
                  </a:lnTo>
                  <a:lnTo>
                    <a:pt x="36" y="118"/>
                  </a:lnTo>
                  <a:lnTo>
                    <a:pt x="38" y="124"/>
                  </a:lnTo>
                  <a:lnTo>
                    <a:pt x="30" y="126"/>
                  </a:lnTo>
                  <a:lnTo>
                    <a:pt x="24" y="126"/>
                  </a:lnTo>
                  <a:lnTo>
                    <a:pt x="24" y="128"/>
                  </a:lnTo>
                  <a:lnTo>
                    <a:pt x="18" y="128"/>
                  </a:lnTo>
                  <a:lnTo>
                    <a:pt x="14" y="126"/>
                  </a:lnTo>
                  <a:lnTo>
                    <a:pt x="8" y="128"/>
                  </a:lnTo>
                  <a:lnTo>
                    <a:pt x="6" y="128"/>
                  </a:lnTo>
                  <a:lnTo>
                    <a:pt x="6" y="126"/>
                  </a:lnTo>
                  <a:lnTo>
                    <a:pt x="6" y="124"/>
                  </a:lnTo>
                  <a:lnTo>
                    <a:pt x="4" y="120"/>
                  </a:lnTo>
                  <a:lnTo>
                    <a:pt x="0" y="120"/>
                  </a:lnTo>
                  <a:lnTo>
                    <a:pt x="0" y="118"/>
                  </a:lnTo>
                  <a:lnTo>
                    <a:pt x="0" y="116"/>
                  </a:lnTo>
                  <a:lnTo>
                    <a:pt x="4" y="116"/>
                  </a:lnTo>
                  <a:lnTo>
                    <a:pt x="6" y="114"/>
                  </a:lnTo>
                  <a:lnTo>
                    <a:pt x="6" y="110"/>
                  </a:lnTo>
                  <a:lnTo>
                    <a:pt x="8" y="106"/>
                  </a:lnTo>
                  <a:lnTo>
                    <a:pt x="10" y="104"/>
                  </a:lnTo>
                  <a:lnTo>
                    <a:pt x="16" y="100"/>
                  </a:lnTo>
                  <a:lnTo>
                    <a:pt x="16" y="104"/>
                  </a:lnTo>
                  <a:lnTo>
                    <a:pt x="16" y="104"/>
                  </a:lnTo>
                  <a:close/>
                  <a:moveTo>
                    <a:pt x="63" y="35"/>
                  </a:moveTo>
                  <a:lnTo>
                    <a:pt x="63" y="35"/>
                  </a:lnTo>
                  <a:lnTo>
                    <a:pt x="65" y="31"/>
                  </a:lnTo>
                  <a:lnTo>
                    <a:pt x="75" y="31"/>
                  </a:lnTo>
                  <a:lnTo>
                    <a:pt x="75" y="29"/>
                  </a:lnTo>
                  <a:lnTo>
                    <a:pt x="83" y="31"/>
                  </a:lnTo>
                  <a:lnTo>
                    <a:pt x="87" y="29"/>
                  </a:lnTo>
                  <a:lnTo>
                    <a:pt x="93" y="29"/>
                  </a:lnTo>
                  <a:lnTo>
                    <a:pt x="99" y="31"/>
                  </a:lnTo>
                  <a:lnTo>
                    <a:pt x="93" y="41"/>
                  </a:lnTo>
                  <a:lnTo>
                    <a:pt x="93" y="49"/>
                  </a:lnTo>
                  <a:lnTo>
                    <a:pt x="91" y="55"/>
                  </a:lnTo>
                  <a:lnTo>
                    <a:pt x="85" y="57"/>
                  </a:lnTo>
                  <a:lnTo>
                    <a:pt x="85" y="61"/>
                  </a:lnTo>
                  <a:lnTo>
                    <a:pt x="83" y="61"/>
                  </a:lnTo>
                  <a:lnTo>
                    <a:pt x="87" y="74"/>
                  </a:lnTo>
                  <a:lnTo>
                    <a:pt x="83" y="74"/>
                  </a:lnTo>
                  <a:lnTo>
                    <a:pt x="81" y="78"/>
                  </a:lnTo>
                  <a:lnTo>
                    <a:pt x="91" y="78"/>
                  </a:lnTo>
                  <a:lnTo>
                    <a:pt x="91" y="84"/>
                  </a:lnTo>
                  <a:lnTo>
                    <a:pt x="95" y="86"/>
                  </a:lnTo>
                  <a:lnTo>
                    <a:pt x="101" y="90"/>
                  </a:lnTo>
                  <a:lnTo>
                    <a:pt x="101" y="94"/>
                  </a:lnTo>
                  <a:lnTo>
                    <a:pt x="105" y="96"/>
                  </a:lnTo>
                  <a:lnTo>
                    <a:pt x="105" y="100"/>
                  </a:lnTo>
                  <a:lnTo>
                    <a:pt x="105" y="106"/>
                  </a:lnTo>
                  <a:lnTo>
                    <a:pt x="113" y="114"/>
                  </a:lnTo>
                  <a:lnTo>
                    <a:pt x="115" y="114"/>
                  </a:lnTo>
                  <a:lnTo>
                    <a:pt x="118" y="118"/>
                  </a:lnTo>
                  <a:lnTo>
                    <a:pt x="122" y="126"/>
                  </a:lnTo>
                  <a:lnTo>
                    <a:pt x="124" y="126"/>
                  </a:lnTo>
                  <a:lnTo>
                    <a:pt x="128" y="126"/>
                  </a:lnTo>
                  <a:lnTo>
                    <a:pt x="132" y="130"/>
                  </a:lnTo>
                  <a:lnTo>
                    <a:pt x="136" y="136"/>
                  </a:lnTo>
                  <a:lnTo>
                    <a:pt x="136" y="138"/>
                  </a:lnTo>
                  <a:lnTo>
                    <a:pt x="132" y="138"/>
                  </a:lnTo>
                  <a:lnTo>
                    <a:pt x="124" y="134"/>
                  </a:lnTo>
                  <a:lnTo>
                    <a:pt x="130" y="139"/>
                  </a:lnTo>
                  <a:lnTo>
                    <a:pt x="136" y="147"/>
                  </a:lnTo>
                  <a:lnTo>
                    <a:pt x="138" y="155"/>
                  </a:lnTo>
                  <a:lnTo>
                    <a:pt x="136" y="155"/>
                  </a:lnTo>
                  <a:lnTo>
                    <a:pt x="136" y="157"/>
                  </a:lnTo>
                  <a:lnTo>
                    <a:pt x="138" y="163"/>
                  </a:lnTo>
                  <a:lnTo>
                    <a:pt x="140" y="159"/>
                  </a:lnTo>
                  <a:lnTo>
                    <a:pt x="142" y="159"/>
                  </a:lnTo>
                  <a:lnTo>
                    <a:pt x="140" y="159"/>
                  </a:lnTo>
                  <a:lnTo>
                    <a:pt x="142" y="155"/>
                  </a:lnTo>
                  <a:lnTo>
                    <a:pt x="150" y="157"/>
                  </a:lnTo>
                  <a:lnTo>
                    <a:pt x="158" y="157"/>
                  </a:lnTo>
                  <a:lnTo>
                    <a:pt x="160" y="163"/>
                  </a:lnTo>
                  <a:lnTo>
                    <a:pt x="160" y="169"/>
                  </a:lnTo>
                  <a:lnTo>
                    <a:pt x="158" y="177"/>
                  </a:lnTo>
                  <a:lnTo>
                    <a:pt x="156" y="183"/>
                  </a:lnTo>
                  <a:lnTo>
                    <a:pt x="152" y="183"/>
                  </a:lnTo>
                  <a:lnTo>
                    <a:pt x="152" y="187"/>
                  </a:lnTo>
                  <a:lnTo>
                    <a:pt x="142" y="187"/>
                  </a:lnTo>
                  <a:lnTo>
                    <a:pt x="142" y="189"/>
                  </a:lnTo>
                  <a:lnTo>
                    <a:pt x="138" y="189"/>
                  </a:lnTo>
                  <a:lnTo>
                    <a:pt x="140" y="195"/>
                  </a:lnTo>
                  <a:lnTo>
                    <a:pt x="138" y="195"/>
                  </a:lnTo>
                  <a:lnTo>
                    <a:pt x="138" y="197"/>
                  </a:lnTo>
                  <a:lnTo>
                    <a:pt x="148" y="197"/>
                  </a:lnTo>
                  <a:lnTo>
                    <a:pt x="152" y="197"/>
                  </a:lnTo>
                  <a:lnTo>
                    <a:pt x="150" y="199"/>
                  </a:lnTo>
                  <a:lnTo>
                    <a:pt x="150" y="203"/>
                  </a:lnTo>
                  <a:lnTo>
                    <a:pt x="146" y="205"/>
                  </a:lnTo>
                  <a:lnTo>
                    <a:pt x="142" y="206"/>
                  </a:lnTo>
                  <a:lnTo>
                    <a:pt x="138" y="206"/>
                  </a:lnTo>
                  <a:lnTo>
                    <a:pt x="136" y="212"/>
                  </a:lnTo>
                  <a:lnTo>
                    <a:pt x="132" y="208"/>
                  </a:lnTo>
                  <a:lnTo>
                    <a:pt x="128" y="206"/>
                  </a:lnTo>
                  <a:lnTo>
                    <a:pt x="122" y="206"/>
                  </a:lnTo>
                  <a:lnTo>
                    <a:pt x="120" y="206"/>
                  </a:lnTo>
                  <a:lnTo>
                    <a:pt x="113" y="208"/>
                  </a:lnTo>
                  <a:lnTo>
                    <a:pt x="109" y="208"/>
                  </a:lnTo>
                  <a:lnTo>
                    <a:pt x="105" y="206"/>
                  </a:lnTo>
                  <a:lnTo>
                    <a:pt x="101" y="206"/>
                  </a:lnTo>
                  <a:lnTo>
                    <a:pt x="101" y="208"/>
                  </a:lnTo>
                  <a:lnTo>
                    <a:pt x="95" y="212"/>
                  </a:lnTo>
                  <a:lnTo>
                    <a:pt x="95" y="214"/>
                  </a:lnTo>
                  <a:lnTo>
                    <a:pt x="91" y="214"/>
                  </a:lnTo>
                  <a:lnTo>
                    <a:pt x="87" y="214"/>
                  </a:lnTo>
                  <a:lnTo>
                    <a:pt x="83" y="212"/>
                  </a:lnTo>
                  <a:lnTo>
                    <a:pt x="81" y="212"/>
                  </a:lnTo>
                  <a:lnTo>
                    <a:pt x="75" y="212"/>
                  </a:lnTo>
                  <a:lnTo>
                    <a:pt x="73" y="216"/>
                  </a:lnTo>
                  <a:lnTo>
                    <a:pt x="67" y="222"/>
                  </a:lnTo>
                  <a:lnTo>
                    <a:pt x="65" y="218"/>
                  </a:lnTo>
                  <a:lnTo>
                    <a:pt x="65" y="216"/>
                  </a:lnTo>
                  <a:lnTo>
                    <a:pt x="51" y="218"/>
                  </a:lnTo>
                  <a:lnTo>
                    <a:pt x="51" y="222"/>
                  </a:lnTo>
                  <a:lnTo>
                    <a:pt x="48" y="222"/>
                  </a:lnTo>
                  <a:lnTo>
                    <a:pt x="46" y="222"/>
                  </a:lnTo>
                  <a:lnTo>
                    <a:pt x="40" y="232"/>
                  </a:lnTo>
                  <a:lnTo>
                    <a:pt x="36" y="228"/>
                  </a:lnTo>
                  <a:lnTo>
                    <a:pt x="30" y="226"/>
                  </a:lnTo>
                  <a:lnTo>
                    <a:pt x="30" y="224"/>
                  </a:lnTo>
                  <a:lnTo>
                    <a:pt x="38" y="222"/>
                  </a:lnTo>
                  <a:lnTo>
                    <a:pt x="40" y="218"/>
                  </a:lnTo>
                  <a:lnTo>
                    <a:pt x="40" y="214"/>
                  </a:lnTo>
                  <a:lnTo>
                    <a:pt x="48" y="208"/>
                  </a:lnTo>
                  <a:lnTo>
                    <a:pt x="51" y="203"/>
                  </a:lnTo>
                  <a:lnTo>
                    <a:pt x="53" y="199"/>
                  </a:lnTo>
                  <a:lnTo>
                    <a:pt x="55" y="197"/>
                  </a:lnTo>
                  <a:lnTo>
                    <a:pt x="67" y="197"/>
                  </a:lnTo>
                  <a:lnTo>
                    <a:pt x="83" y="197"/>
                  </a:lnTo>
                  <a:lnTo>
                    <a:pt x="85" y="187"/>
                  </a:lnTo>
                  <a:lnTo>
                    <a:pt x="85" y="185"/>
                  </a:lnTo>
                  <a:lnTo>
                    <a:pt x="77" y="187"/>
                  </a:lnTo>
                  <a:lnTo>
                    <a:pt x="77" y="189"/>
                  </a:lnTo>
                  <a:lnTo>
                    <a:pt x="75" y="193"/>
                  </a:lnTo>
                  <a:lnTo>
                    <a:pt x="71" y="189"/>
                  </a:lnTo>
                  <a:lnTo>
                    <a:pt x="71" y="187"/>
                  </a:lnTo>
                  <a:lnTo>
                    <a:pt x="67" y="187"/>
                  </a:lnTo>
                  <a:lnTo>
                    <a:pt x="63" y="193"/>
                  </a:lnTo>
                  <a:lnTo>
                    <a:pt x="57" y="193"/>
                  </a:lnTo>
                  <a:lnTo>
                    <a:pt x="55" y="193"/>
                  </a:lnTo>
                  <a:lnTo>
                    <a:pt x="55" y="189"/>
                  </a:lnTo>
                  <a:lnTo>
                    <a:pt x="55" y="187"/>
                  </a:lnTo>
                  <a:lnTo>
                    <a:pt x="51" y="187"/>
                  </a:lnTo>
                  <a:lnTo>
                    <a:pt x="51" y="189"/>
                  </a:lnTo>
                  <a:lnTo>
                    <a:pt x="48" y="193"/>
                  </a:lnTo>
                  <a:lnTo>
                    <a:pt x="46" y="193"/>
                  </a:lnTo>
                  <a:lnTo>
                    <a:pt x="46" y="189"/>
                  </a:lnTo>
                  <a:lnTo>
                    <a:pt x="46" y="187"/>
                  </a:lnTo>
                  <a:lnTo>
                    <a:pt x="40" y="187"/>
                  </a:lnTo>
                  <a:lnTo>
                    <a:pt x="40" y="185"/>
                  </a:lnTo>
                  <a:lnTo>
                    <a:pt x="44" y="185"/>
                  </a:lnTo>
                  <a:lnTo>
                    <a:pt x="40" y="179"/>
                  </a:lnTo>
                  <a:lnTo>
                    <a:pt x="51" y="175"/>
                  </a:lnTo>
                  <a:lnTo>
                    <a:pt x="53" y="173"/>
                  </a:lnTo>
                  <a:lnTo>
                    <a:pt x="57" y="167"/>
                  </a:lnTo>
                  <a:lnTo>
                    <a:pt x="57" y="157"/>
                  </a:lnTo>
                  <a:lnTo>
                    <a:pt x="48" y="159"/>
                  </a:lnTo>
                  <a:lnTo>
                    <a:pt x="55" y="153"/>
                  </a:lnTo>
                  <a:lnTo>
                    <a:pt x="61" y="147"/>
                  </a:lnTo>
                  <a:lnTo>
                    <a:pt x="55" y="147"/>
                  </a:lnTo>
                  <a:lnTo>
                    <a:pt x="53" y="139"/>
                  </a:lnTo>
                  <a:lnTo>
                    <a:pt x="55" y="139"/>
                  </a:lnTo>
                  <a:lnTo>
                    <a:pt x="55" y="138"/>
                  </a:lnTo>
                  <a:lnTo>
                    <a:pt x="57" y="138"/>
                  </a:lnTo>
                  <a:lnTo>
                    <a:pt x="63" y="138"/>
                  </a:lnTo>
                  <a:lnTo>
                    <a:pt x="63" y="143"/>
                  </a:lnTo>
                  <a:lnTo>
                    <a:pt x="65" y="145"/>
                  </a:lnTo>
                  <a:lnTo>
                    <a:pt x="77" y="145"/>
                  </a:lnTo>
                  <a:lnTo>
                    <a:pt x="77" y="143"/>
                  </a:lnTo>
                  <a:lnTo>
                    <a:pt x="81" y="143"/>
                  </a:lnTo>
                  <a:lnTo>
                    <a:pt x="81" y="139"/>
                  </a:lnTo>
                  <a:lnTo>
                    <a:pt x="81" y="136"/>
                  </a:lnTo>
                  <a:lnTo>
                    <a:pt x="83" y="130"/>
                  </a:lnTo>
                  <a:lnTo>
                    <a:pt x="83" y="120"/>
                  </a:lnTo>
                  <a:lnTo>
                    <a:pt x="75" y="120"/>
                  </a:lnTo>
                  <a:lnTo>
                    <a:pt x="71" y="118"/>
                  </a:lnTo>
                  <a:lnTo>
                    <a:pt x="71" y="114"/>
                  </a:lnTo>
                  <a:lnTo>
                    <a:pt x="77" y="108"/>
                  </a:lnTo>
                  <a:lnTo>
                    <a:pt x="73" y="106"/>
                  </a:lnTo>
                  <a:lnTo>
                    <a:pt x="67" y="108"/>
                  </a:lnTo>
                  <a:lnTo>
                    <a:pt x="61" y="108"/>
                  </a:lnTo>
                  <a:lnTo>
                    <a:pt x="53" y="106"/>
                  </a:lnTo>
                  <a:lnTo>
                    <a:pt x="53" y="110"/>
                  </a:lnTo>
                  <a:lnTo>
                    <a:pt x="53" y="114"/>
                  </a:lnTo>
                  <a:lnTo>
                    <a:pt x="51" y="110"/>
                  </a:lnTo>
                  <a:lnTo>
                    <a:pt x="48" y="108"/>
                  </a:lnTo>
                  <a:lnTo>
                    <a:pt x="46" y="108"/>
                  </a:lnTo>
                  <a:lnTo>
                    <a:pt x="44" y="108"/>
                  </a:lnTo>
                  <a:lnTo>
                    <a:pt x="48" y="94"/>
                  </a:lnTo>
                  <a:lnTo>
                    <a:pt x="48" y="88"/>
                  </a:lnTo>
                  <a:lnTo>
                    <a:pt x="46" y="80"/>
                  </a:lnTo>
                  <a:lnTo>
                    <a:pt x="48" y="80"/>
                  </a:lnTo>
                  <a:lnTo>
                    <a:pt x="48" y="78"/>
                  </a:lnTo>
                  <a:lnTo>
                    <a:pt x="48" y="76"/>
                  </a:lnTo>
                  <a:lnTo>
                    <a:pt x="46" y="76"/>
                  </a:lnTo>
                  <a:lnTo>
                    <a:pt x="46" y="78"/>
                  </a:lnTo>
                  <a:lnTo>
                    <a:pt x="44" y="78"/>
                  </a:lnTo>
                  <a:lnTo>
                    <a:pt x="44" y="76"/>
                  </a:lnTo>
                  <a:lnTo>
                    <a:pt x="38" y="78"/>
                  </a:lnTo>
                  <a:lnTo>
                    <a:pt x="36" y="84"/>
                  </a:lnTo>
                  <a:lnTo>
                    <a:pt x="36" y="78"/>
                  </a:lnTo>
                  <a:lnTo>
                    <a:pt x="36" y="76"/>
                  </a:lnTo>
                  <a:lnTo>
                    <a:pt x="38" y="76"/>
                  </a:lnTo>
                  <a:lnTo>
                    <a:pt x="38" y="71"/>
                  </a:lnTo>
                  <a:lnTo>
                    <a:pt x="36" y="71"/>
                  </a:lnTo>
                  <a:lnTo>
                    <a:pt x="38" y="71"/>
                  </a:lnTo>
                  <a:lnTo>
                    <a:pt x="38" y="69"/>
                  </a:lnTo>
                  <a:lnTo>
                    <a:pt x="44" y="69"/>
                  </a:lnTo>
                  <a:lnTo>
                    <a:pt x="44" y="65"/>
                  </a:lnTo>
                  <a:lnTo>
                    <a:pt x="34" y="67"/>
                  </a:lnTo>
                  <a:lnTo>
                    <a:pt x="34" y="65"/>
                  </a:lnTo>
                  <a:lnTo>
                    <a:pt x="36" y="57"/>
                  </a:lnTo>
                  <a:lnTo>
                    <a:pt x="36" y="55"/>
                  </a:lnTo>
                  <a:lnTo>
                    <a:pt x="38" y="51"/>
                  </a:lnTo>
                  <a:lnTo>
                    <a:pt x="36" y="49"/>
                  </a:lnTo>
                  <a:lnTo>
                    <a:pt x="34" y="47"/>
                  </a:lnTo>
                  <a:lnTo>
                    <a:pt x="36" y="45"/>
                  </a:lnTo>
                  <a:lnTo>
                    <a:pt x="36" y="41"/>
                  </a:lnTo>
                  <a:lnTo>
                    <a:pt x="34" y="35"/>
                  </a:lnTo>
                  <a:lnTo>
                    <a:pt x="38" y="35"/>
                  </a:lnTo>
                  <a:lnTo>
                    <a:pt x="36" y="31"/>
                  </a:lnTo>
                  <a:lnTo>
                    <a:pt x="36" y="29"/>
                  </a:lnTo>
                  <a:lnTo>
                    <a:pt x="36" y="27"/>
                  </a:lnTo>
                  <a:lnTo>
                    <a:pt x="44" y="27"/>
                  </a:lnTo>
                  <a:lnTo>
                    <a:pt x="46" y="25"/>
                  </a:lnTo>
                  <a:lnTo>
                    <a:pt x="44" y="25"/>
                  </a:lnTo>
                  <a:lnTo>
                    <a:pt x="44" y="21"/>
                  </a:lnTo>
                  <a:lnTo>
                    <a:pt x="44" y="19"/>
                  </a:lnTo>
                  <a:lnTo>
                    <a:pt x="46" y="13"/>
                  </a:lnTo>
                  <a:lnTo>
                    <a:pt x="48" y="9"/>
                  </a:lnTo>
                  <a:lnTo>
                    <a:pt x="48" y="2"/>
                  </a:lnTo>
                  <a:lnTo>
                    <a:pt x="53" y="2"/>
                  </a:lnTo>
                  <a:lnTo>
                    <a:pt x="55" y="2"/>
                  </a:lnTo>
                  <a:lnTo>
                    <a:pt x="55" y="4"/>
                  </a:lnTo>
                  <a:lnTo>
                    <a:pt x="53" y="7"/>
                  </a:lnTo>
                  <a:lnTo>
                    <a:pt x="55" y="7"/>
                  </a:lnTo>
                  <a:lnTo>
                    <a:pt x="55" y="2"/>
                  </a:lnTo>
                  <a:lnTo>
                    <a:pt x="57" y="2"/>
                  </a:lnTo>
                  <a:lnTo>
                    <a:pt x="57" y="4"/>
                  </a:lnTo>
                  <a:lnTo>
                    <a:pt x="65" y="0"/>
                  </a:lnTo>
                  <a:lnTo>
                    <a:pt x="71" y="0"/>
                  </a:lnTo>
                  <a:lnTo>
                    <a:pt x="75" y="2"/>
                  </a:lnTo>
                  <a:lnTo>
                    <a:pt x="77" y="4"/>
                  </a:lnTo>
                  <a:lnTo>
                    <a:pt x="75" y="11"/>
                  </a:lnTo>
                  <a:lnTo>
                    <a:pt x="71" y="13"/>
                  </a:lnTo>
                  <a:lnTo>
                    <a:pt x="67" y="21"/>
                  </a:lnTo>
                  <a:lnTo>
                    <a:pt x="65" y="21"/>
                  </a:lnTo>
                  <a:lnTo>
                    <a:pt x="61" y="25"/>
                  </a:lnTo>
                  <a:lnTo>
                    <a:pt x="61" y="27"/>
                  </a:lnTo>
                  <a:lnTo>
                    <a:pt x="61" y="31"/>
                  </a:lnTo>
                  <a:lnTo>
                    <a:pt x="61" y="35"/>
                  </a:lnTo>
                  <a:lnTo>
                    <a:pt x="63" y="35"/>
                  </a:lnTo>
                  <a:lnTo>
                    <a:pt x="63" y="35"/>
                  </a:lnTo>
                  <a:close/>
                  <a:moveTo>
                    <a:pt x="28" y="61"/>
                  </a:moveTo>
                  <a:lnTo>
                    <a:pt x="28" y="61"/>
                  </a:lnTo>
                  <a:lnTo>
                    <a:pt x="30" y="67"/>
                  </a:lnTo>
                  <a:lnTo>
                    <a:pt x="30" y="69"/>
                  </a:lnTo>
                  <a:lnTo>
                    <a:pt x="28" y="71"/>
                  </a:lnTo>
                  <a:lnTo>
                    <a:pt x="24" y="69"/>
                  </a:lnTo>
                  <a:lnTo>
                    <a:pt x="26" y="69"/>
                  </a:lnTo>
                  <a:lnTo>
                    <a:pt x="26" y="67"/>
                  </a:lnTo>
                  <a:lnTo>
                    <a:pt x="24" y="65"/>
                  </a:lnTo>
                  <a:lnTo>
                    <a:pt x="24" y="61"/>
                  </a:lnTo>
                  <a:lnTo>
                    <a:pt x="28" y="61"/>
                  </a:lnTo>
                  <a:lnTo>
                    <a:pt x="28" y="61"/>
                  </a:lnTo>
                  <a:close/>
                  <a:moveTo>
                    <a:pt x="26" y="35"/>
                  </a:moveTo>
                  <a:lnTo>
                    <a:pt x="26" y="35"/>
                  </a:lnTo>
                  <a:lnTo>
                    <a:pt x="26" y="39"/>
                  </a:lnTo>
                  <a:lnTo>
                    <a:pt x="26" y="47"/>
                  </a:lnTo>
                  <a:lnTo>
                    <a:pt x="30" y="47"/>
                  </a:lnTo>
                  <a:lnTo>
                    <a:pt x="30" y="49"/>
                  </a:lnTo>
                  <a:lnTo>
                    <a:pt x="30" y="51"/>
                  </a:lnTo>
                  <a:lnTo>
                    <a:pt x="30" y="55"/>
                  </a:lnTo>
                  <a:lnTo>
                    <a:pt x="28" y="55"/>
                  </a:lnTo>
                  <a:lnTo>
                    <a:pt x="28" y="51"/>
                  </a:lnTo>
                  <a:lnTo>
                    <a:pt x="26" y="51"/>
                  </a:lnTo>
                  <a:lnTo>
                    <a:pt x="20" y="45"/>
                  </a:lnTo>
                  <a:lnTo>
                    <a:pt x="20" y="35"/>
                  </a:lnTo>
                  <a:lnTo>
                    <a:pt x="26" y="35"/>
                  </a:lnTo>
                  <a:lnTo>
                    <a:pt x="26" y="29"/>
                  </a:lnTo>
                  <a:lnTo>
                    <a:pt x="26" y="31"/>
                  </a:lnTo>
                  <a:lnTo>
                    <a:pt x="26" y="35"/>
                  </a:lnTo>
                  <a:lnTo>
                    <a:pt x="26" y="35"/>
                  </a:lnTo>
                  <a:close/>
                  <a:moveTo>
                    <a:pt x="26" y="13"/>
                  </a:moveTo>
                  <a:lnTo>
                    <a:pt x="26" y="13"/>
                  </a:lnTo>
                  <a:lnTo>
                    <a:pt x="24" y="19"/>
                  </a:lnTo>
                  <a:lnTo>
                    <a:pt x="24" y="25"/>
                  </a:lnTo>
                  <a:lnTo>
                    <a:pt x="18" y="25"/>
                  </a:lnTo>
                  <a:lnTo>
                    <a:pt x="18" y="27"/>
                  </a:lnTo>
                  <a:lnTo>
                    <a:pt x="14" y="29"/>
                  </a:lnTo>
                  <a:lnTo>
                    <a:pt x="14" y="25"/>
                  </a:lnTo>
                  <a:lnTo>
                    <a:pt x="18" y="19"/>
                  </a:lnTo>
                  <a:lnTo>
                    <a:pt x="16" y="17"/>
                  </a:lnTo>
                  <a:lnTo>
                    <a:pt x="14" y="11"/>
                  </a:lnTo>
                  <a:lnTo>
                    <a:pt x="18" y="11"/>
                  </a:lnTo>
                  <a:lnTo>
                    <a:pt x="18" y="7"/>
                  </a:lnTo>
                  <a:lnTo>
                    <a:pt x="26" y="2"/>
                  </a:lnTo>
                  <a:lnTo>
                    <a:pt x="28" y="4"/>
                  </a:lnTo>
                  <a:lnTo>
                    <a:pt x="28" y="9"/>
                  </a:lnTo>
                  <a:lnTo>
                    <a:pt x="26" y="13"/>
                  </a:lnTo>
                  <a:lnTo>
                    <a:pt x="26" y="13"/>
                  </a:lnTo>
                  <a:close/>
                </a:path>
              </a:pathLst>
            </a:custGeom>
            <a:solidFill>
              <a:srgbClr val="646464">
                <a:lumMod val="8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13" name="Freeform 27">
              <a:extLst>
                <a:ext uri="{FF2B5EF4-FFF2-40B4-BE49-F238E27FC236}">
                  <a16:creationId xmlns:a16="http://schemas.microsoft.com/office/drawing/2014/main" id="{EB413490-BD20-4E23-A050-C59623DAECBD}"/>
                </a:ext>
              </a:extLst>
            </p:cNvPr>
            <p:cNvSpPr>
              <a:spLocks noEditPoints="1"/>
            </p:cNvSpPr>
            <p:nvPr/>
          </p:nvSpPr>
          <p:spPr bwMode="auto">
            <a:xfrm>
              <a:off x="10571922" y="5372253"/>
              <a:ext cx="1220573" cy="600051"/>
            </a:xfrm>
            <a:custGeom>
              <a:avLst/>
              <a:gdLst/>
              <a:ahLst/>
              <a:cxnLst>
                <a:cxn ang="0">
                  <a:pos x="19" y="8"/>
                </a:cxn>
                <a:cxn ang="0">
                  <a:pos x="15" y="16"/>
                </a:cxn>
                <a:cxn ang="0">
                  <a:pos x="11" y="24"/>
                </a:cxn>
                <a:cxn ang="0">
                  <a:pos x="5" y="28"/>
                </a:cxn>
                <a:cxn ang="0">
                  <a:pos x="5" y="36"/>
                </a:cxn>
                <a:cxn ang="0">
                  <a:pos x="2" y="46"/>
                </a:cxn>
                <a:cxn ang="0">
                  <a:pos x="25" y="28"/>
                </a:cxn>
                <a:cxn ang="0">
                  <a:pos x="37" y="16"/>
                </a:cxn>
                <a:cxn ang="0">
                  <a:pos x="29" y="8"/>
                </a:cxn>
                <a:cxn ang="0">
                  <a:pos x="167" y="146"/>
                </a:cxn>
                <a:cxn ang="0">
                  <a:pos x="175" y="138"/>
                </a:cxn>
                <a:cxn ang="0">
                  <a:pos x="175" y="126"/>
                </a:cxn>
                <a:cxn ang="0">
                  <a:pos x="185" y="128"/>
                </a:cxn>
                <a:cxn ang="0">
                  <a:pos x="201" y="124"/>
                </a:cxn>
                <a:cxn ang="0">
                  <a:pos x="224" y="116"/>
                </a:cxn>
                <a:cxn ang="0">
                  <a:pos x="248" y="114"/>
                </a:cxn>
                <a:cxn ang="0">
                  <a:pos x="267" y="114"/>
                </a:cxn>
                <a:cxn ang="0">
                  <a:pos x="279" y="114"/>
                </a:cxn>
                <a:cxn ang="0">
                  <a:pos x="291" y="116"/>
                </a:cxn>
                <a:cxn ang="0">
                  <a:pos x="305" y="107"/>
                </a:cxn>
                <a:cxn ang="0">
                  <a:pos x="295" y="87"/>
                </a:cxn>
                <a:cxn ang="0">
                  <a:pos x="299" y="75"/>
                </a:cxn>
                <a:cxn ang="0">
                  <a:pos x="303" y="59"/>
                </a:cxn>
                <a:cxn ang="0">
                  <a:pos x="315" y="55"/>
                </a:cxn>
                <a:cxn ang="0">
                  <a:pos x="291" y="44"/>
                </a:cxn>
                <a:cxn ang="0">
                  <a:pos x="295" y="30"/>
                </a:cxn>
                <a:cxn ang="0">
                  <a:pos x="289" y="18"/>
                </a:cxn>
                <a:cxn ang="0">
                  <a:pos x="277" y="16"/>
                </a:cxn>
                <a:cxn ang="0">
                  <a:pos x="260" y="10"/>
                </a:cxn>
                <a:cxn ang="0">
                  <a:pos x="252" y="10"/>
                </a:cxn>
                <a:cxn ang="0">
                  <a:pos x="238" y="20"/>
                </a:cxn>
                <a:cxn ang="0">
                  <a:pos x="224" y="24"/>
                </a:cxn>
                <a:cxn ang="0">
                  <a:pos x="197" y="26"/>
                </a:cxn>
                <a:cxn ang="0">
                  <a:pos x="179" y="16"/>
                </a:cxn>
                <a:cxn ang="0">
                  <a:pos x="163" y="8"/>
                </a:cxn>
                <a:cxn ang="0">
                  <a:pos x="141" y="4"/>
                </a:cxn>
                <a:cxn ang="0">
                  <a:pos x="118" y="0"/>
                </a:cxn>
                <a:cxn ang="0">
                  <a:pos x="100" y="10"/>
                </a:cxn>
                <a:cxn ang="0">
                  <a:pos x="74" y="24"/>
                </a:cxn>
                <a:cxn ang="0">
                  <a:pos x="51" y="20"/>
                </a:cxn>
                <a:cxn ang="0">
                  <a:pos x="47" y="30"/>
                </a:cxn>
                <a:cxn ang="0">
                  <a:pos x="33" y="36"/>
                </a:cxn>
                <a:cxn ang="0">
                  <a:pos x="17" y="40"/>
                </a:cxn>
                <a:cxn ang="0">
                  <a:pos x="2" y="57"/>
                </a:cxn>
                <a:cxn ang="0">
                  <a:pos x="9" y="79"/>
                </a:cxn>
                <a:cxn ang="0">
                  <a:pos x="9" y="87"/>
                </a:cxn>
                <a:cxn ang="0">
                  <a:pos x="5" y="89"/>
                </a:cxn>
                <a:cxn ang="0">
                  <a:pos x="17" y="107"/>
                </a:cxn>
                <a:cxn ang="0">
                  <a:pos x="29" y="124"/>
                </a:cxn>
                <a:cxn ang="0">
                  <a:pos x="47" y="126"/>
                </a:cxn>
                <a:cxn ang="0">
                  <a:pos x="70" y="136"/>
                </a:cxn>
                <a:cxn ang="0">
                  <a:pos x="102" y="136"/>
                </a:cxn>
                <a:cxn ang="0">
                  <a:pos x="136" y="134"/>
                </a:cxn>
                <a:cxn ang="0">
                  <a:pos x="149" y="128"/>
                </a:cxn>
                <a:cxn ang="0">
                  <a:pos x="159" y="132"/>
                </a:cxn>
                <a:cxn ang="0">
                  <a:pos x="159" y="146"/>
                </a:cxn>
              </a:cxnLst>
              <a:rect l="0" t="0" r="r" b="b"/>
              <a:pathLst>
                <a:path w="315" h="146">
                  <a:moveTo>
                    <a:pt x="29" y="8"/>
                  </a:moveTo>
                  <a:lnTo>
                    <a:pt x="29" y="8"/>
                  </a:lnTo>
                  <a:lnTo>
                    <a:pt x="25" y="8"/>
                  </a:lnTo>
                  <a:lnTo>
                    <a:pt x="19" y="8"/>
                  </a:lnTo>
                  <a:lnTo>
                    <a:pt x="15" y="6"/>
                  </a:lnTo>
                  <a:lnTo>
                    <a:pt x="9" y="8"/>
                  </a:lnTo>
                  <a:lnTo>
                    <a:pt x="9" y="10"/>
                  </a:lnTo>
                  <a:lnTo>
                    <a:pt x="15" y="16"/>
                  </a:lnTo>
                  <a:lnTo>
                    <a:pt x="17" y="18"/>
                  </a:lnTo>
                  <a:lnTo>
                    <a:pt x="17" y="20"/>
                  </a:lnTo>
                  <a:lnTo>
                    <a:pt x="15" y="24"/>
                  </a:lnTo>
                  <a:lnTo>
                    <a:pt x="11" y="24"/>
                  </a:lnTo>
                  <a:lnTo>
                    <a:pt x="7" y="24"/>
                  </a:lnTo>
                  <a:lnTo>
                    <a:pt x="7" y="20"/>
                  </a:lnTo>
                  <a:lnTo>
                    <a:pt x="5" y="24"/>
                  </a:lnTo>
                  <a:lnTo>
                    <a:pt x="5" y="28"/>
                  </a:lnTo>
                  <a:lnTo>
                    <a:pt x="2" y="30"/>
                  </a:lnTo>
                  <a:lnTo>
                    <a:pt x="0" y="34"/>
                  </a:lnTo>
                  <a:lnTo>
                    <a:pt x="2" y="36"/>
                  </a:lnTo>
                  <a:lnTo>
                    <a:pt x="5" y="36"/>
                  </a:lnTo>
                  <a:lnTo>
                    <a:pt x="0" y="38"/>
                  </a:lnTo>
                  <a:lnTo>
                    <a:pt x="0" y="44"/>
                  </a:lnTo>
                  <a:lnTo>
                    <a:pt x="0" y="46"/>
                  </a:lnTo>
                  <a:lnTo>
                    <a:pt x="2" y="46"/>
                  </a:lnTo>
                  <a:lnTo>
                    <a:pt x="11" y="36"/>
                  </a:lnTo>
                  <a:lnTo>
                    <a:pt x="23" y="34"/>
                  </a:lnTo>
                  <a:lnTo>
                    <a:pt x="23" y="30"/>
                  </a:lnTo>
                  <a:lnTo>
                    <a:pt x="25" y="28"/>
                  </a:lnTo>
                  <a:lnTo>
                    <a:pt x="35" y="28"/>
                  </a:lnTo>
                  <a:lnTo>
                    <a:pt x="43" y="26"/>
                  </a:lnTo>
                  <a:lnTo>
                    <a:pt x="45" y="20"/>
                  </a:lnTo>
                  <a:lnTo>
                    <a:pt x="37" y="16"/>
                  </a:lnTo>
                  <a:lnTo>
                    <a:pt x="33" y="14"/>
                  </a:lnTo>
                  <a:lnTo>
                    <a:pt x="29" y="10"/>
                  </a:lnTo>
                  <a:lnTo>
                    <a:pt x="29" y="8"/>
                  </a:lnTo>
                  <a:lnTo>
                    <a:pt x="29" y="8"/>
                  </a:lnTo>
                  <a:close/>
                  <a:moveTo>
                    <a:pt x="159" y="146"/>
                  </a:moveTo>
                  <a:lnTo>
                    <a:pt x="159" y="146"/>
                  </a:lnTo>
                  <a:lnTo>
                    <a:pt x="165" y="146"/>
                  </a:lnTo>
                  <a:lnTo>
                    <a:pt x="167" y="146"/>
                  </a:lnTo>
                  <a:lnTo>
                    <a:pt x="167" y="144"/>
                  </a:lnTo>
                  <a:lnTo>
                    <a:pt x="169" y="142"/>
                  </a:lnTo>
                  <a:lnTo>
                    <a:pt x="173" y="138"/>
                  </a:lnTo>
                  <a:lnTo>
                    <a:pt x="175" y="138"/>
                  </a:lnTo>
                  <a:lnTo>
                    <a:pt x="175" y="136"/>
                  </a:lnTo>
                  <a:lnTo>
                    <a:pt x="175" y="132"/>
                  </a:lnTo>
                  <a:lnTo>
                    <a:pt x="175" y="128"/>
                  </a:lnTo>
                  <a:lnTo>
                    <a:pt x="175" y="126"/>
                  </a:lnTo>
                  <a:lnTo>
                    <a:pt x="177" y="126"/>
                  </a:lnTo>
                  <a:lnTo>
                    <a:pt x="179" y="126"/>
                  </a:lnTo>
                  <a:lnTo>
                    <a:pt x="183" y="128"/>
                  </a:lnTo>
                  <a:lnTo>
                    <a:pt x="185" y="128"/>
                  </a:lnTo>
                  <a:lnTo>
                    <a:pt x="187" y="124"/>
                  </a:lnTo>
                  <a:lnTo>
                    <a:pt x="193" y="124"/>
                  </a:lnTo>
                  <a:lnTo>
                    <a:pt x="197" y="124"/>
                  </a:lnTo>
                  <a:lnTo>
                    <a:pt x="201" y="124"/>
                  </a:lnTo>
                  <a:lnTo>
                    <a:pt x="202" y="124"/>
                  </a:lnTo>
                  <a:lnTo>
                    <a:pt x="212" y="122"/>
                  </a:lnTo>
                  <a:lnTo>
                    <a:pt x="216" y="122"/>
                  </a:lnTo>
                  <a:lnTo>
                    <a:pt x="224" y="116"/>
                  </a:lnTo>
                  <a:lnTo>
                    <a:pt x="230" y="116"/>
                  </a:lnTo>
                  <a:lnTo>
                    <a:pt x="234" y="116"/>
                  </a:lnTo>
                  <a:lnTo>
                    <a:pt x="242" y="116"/>
                  </a:lnTo>
                  <a:lnTo>
                    <a:pt x="248" y="114"/>
                  </a:lnTo>
                  <a:lnTo>
                    <a:pt x="254" y="109"/>
                  </a:lnTo>
                  <a:lnTo>
                    <a:pt x="262" y="107"/>
                  </a:lnTo>
                  <a:lnTo>
                    <a:pt x="262" y="112"/>
                  </a:lnTo>
                  <a:lnTo>
                    <a:pt x="267" y="114"/>
                  </a:lnTo>
                  <a:lnTo>
                    <a:pt x="271" y="112"/>
                  </a:lnTo>
                  <a:lnTo>
                    <a:pt x="275" y="112"/>
                  </a:lnTo>
                  <a:lnTo>
                    <a:pt x="277" y="114"/>
                  </a:lnTo>
                  <a:lnTo>
                    <a:pt x="279" y="114"/>
                  </a:lnTo>
                  <a:lnTo>
                    <a:pt x="281" y="114"/>
                  </a:lnTo>
                  <a:lnTo>
                    <a:pt x="287" y="109"/>
                  </a:lnTo>
                  <a:lnTo>
                    <a:pt x="289" y="112"/>
                  </a:lnTo>
                  <a:lnTo>
                    <a:pt x="291" y="116"/>
                  </a:lnTo>
                  <a:lnTo>
                    <a:pt x="297" y="112"/>
                  </a:lnTo>
                  <a:lnTo>
                    <a:pt x="305" y="114"/>
                  </a:lnTo>
                  <a:lnTo>
                    <a:pt x="305" y="112"/>
                  </a:lnTo>
                  <a:lnTo>
                    <a:pt x="305" y="107"/>
                  </a:lnTo>
                  <a:lnTo>
                    <a:pt x="303" y="103"/>
                  </a:lnTo>
                  <a:lnTo>
                    <a:pt x="303" y="97"/>
                  </a:lnTo>
                  <a:lnTo>
                    <a:pt x="297" y="93"/>
                  </a:lnTo>
                  <a:lnTo>
                    <a:pt x="295" y="87"/>
                  </a:lnTo>
                  <a:lnTo>
                    <a:pt x="297" y="85"/>
                  </a:lnTo>
                  <a:lnTo>
                    <a:pt x="299" y="83"/>
                  </a:lnTo>
                  <a:lnTo>
                    <a:pt x="299" y="77"/>
                  </a:lnTo>
                  <a:lnTo>
                    <a:pt x="299" y="75"/>
                  </a:lnTo>
                  <a:lnTo>
                    <a:pt x="299" y="73"/>
                  </a:lnTo>
                  <a:lnTo>
                    <a:pt x="297" y="67"/>
                  </a:lnTo>
                  <a:lnTo>
                    <a:pt x="299" y="65"/>
                  </a:lnTo>
                  <a:lnTo>
                    <a:pt x="303" y="59"/>
                  </a:lnTo>
                  <a:lnTo>
                    <a:pt x="305" y="59"/>
                  </a:lnTo>
                  <a:lnTo>
                    <a:pt x="309" y="63"/>
                  </a:lnTo>
                  <a:lnTo>
                    <a:pt x="313" y="57"/>
                  </a:lnTo>
                  <a:lnTo>
                    <a:pt x="315" y="55"/>
                  </a:lnTo>
                  <a:lnTo>
                    <a:pt x="313" y="53"/>
                  </a:lnTo>
                  <a:lnTo>
                    <a:pt x="307" y="47"/>
                  </a:lnTo>
                  <a:lnTo>
                    <a:pt x="297" y="46"/>
                  </a:lnTo>
                  <a:lnTo>
                    <a:pt x="291" y="44"/>
                  </a:lnTo>
                  <a:lnTo>
                    <a:pt x="289" y="40"/>
                  </a:lnTo>
                  <a:lnTo>
                    <a:pt x="289" y="38"/>
                  </a:lnTo>
                  <a:lnTo>
                    <a:pt x="291" y="34"/>
                  </a:lnTo>
                  <a:lnTo>
                    <a:pt x="295" y="30"/>
                  </a:lnTo>
                  <a:lnTo>
                    <a:pt x="297" y="28"/>
                  </a:lnTo>
                  <a:lnTo>
                    <a:pt x="295" y="24"/>
                  </a:lnTo>
                  <a:lnTo>
                    <a:pt x="291" y="18"/>
                  </a:lnTo>
                  <a:lnTo>
                    <a:pt x="289" y="18"/>
                  </a:lnTo>
                  <a:lnTo>
                    <a:pt x="289" y="16"/>
                  </a:lnTo>
                  <a:lnTo>
                    <a:pt x="289" y="14"/>
                  </a:lnTo>
                  <a:lnTo>
                    <a:pt x="287" y="14"/>
                  </a:lnTo>
                  <a:lnTo>
                    <a:pt x="277" y="16"/>
                  </a:lnTo>
                  <a:lnTo>
                    <a:pt x="275" y="14"/>
                  </a:lnTo>
                  <a:lnTo>
                    <a:pt x="269" y="10"/>
                  </a:lnTo>
                  <a:lnTo>
                    <a:pt x="264" y="10"/>
                  </a:lnTo>
                  <a:lnTo>
                    <a:pt x="260" y="10"/>
                  </a:lnTo>
                  <a:lnTo>
                    <a:pt x="258" y="14"/>
                  </a:lnTo>
                  <a:lnTo>
                    <a:pt x="258" y="10"/>
                  </a:lnTo>
                  <a:lnTo>
                    <a:pt x="254" y="10"/>
                  </a:lnTo>
                  <a:lnTo>
                    <a:pt x="252" y="10"/>
                  </a:lnTo>
                  <a:lnTo>
                    <a:pt x="250" y="14"/>
                  </a:lnTo>
                  <a:lnTo>
                    <a:pt x="248" y="18"/>
                  </a:lnTo>
                  <a:lnTo>
                    <a:pt x="242" y="20"/>
                  </a:lnTo>
                  <a:lnTo>
                    <a:pt x="238" y="20"/>
                  </a:lnTo>
                  <a:lnTo>
                    <a:pt x="234" y="24"/>
                  </a:lnTo>
                  <a:lnTo>
                    <a:pt x="232" y="26"/>
                  </a:lnTo>
                  <a:lnTo>
                    <a:pt x="226" y="26"/>
                  </a:lnTo>
                  <a:lnTo>
                    <a:pt x="224" y="24"/>
                  </a:lnTo>
                  <a:lnTo>
                    <a:pt x="220" y="20"/>
                  </a:lnTo>
                  <a:lnTo>
                    <a:pt x="214" y="26"/>
                  </a:lnTo>
                  <a:lnTo>
                    <a:pt x="206" y="26"/>
                  </a:lnTo>
                  <a:lnTo>
                    <a:pt x="197" y="26"/>
                  </a:lnTo>
                  <a:lnTo>
                    <a:pt x="195" y="24"/>
                  </a:lnTo>
                  <a:lnTo>
                    <a:pt x="187" y="24"/>
                  </a:lnTo>
                  <a:lnTo>
                    <a:pt x="185" y="18"/>
                  </a:lnTo>
                  <a:lnTo>
                    <a:pt x="179" y="16"/>
                  </a:lnTo>
                  <a:lnTo>
                    <a:pt x="173" y="16"/>
                  </a:lnTo>
                  <a:lnTo>
                    <a:pt x="173" y="20"/>
                  </a:lnTo>
                  <a:lnTo>
                    <a:pt x="167" y="20"/>
                  </a:lnTo>
                  <a:lnTo>
                    <a:pt x="163" y="8"/>
                  </a:lnTo>
                  <a:lnTo>
                    <a:pt x="155" y="8"/>
                  </a:lnTo>
                  <a:lnTo>
                    <a:pt x="147" y="6"/>
                  </a:lnTo>
                  <a:lnTo>
                    <a:pt x="147" y="0"/>
                  </a:lnTo>
                  <a:lnTo>
                    <a:pt x="141" y="4"/>
                  </a:lnTo>
                  <a:lnTo>
                    <a:pt x="136" y="6"/>
                  </a:lnTo>
                  <a:lnTo>
                    <a:pt x="128" y="4"/>
                  </a:lnTo>
                  <a:lnTo>
                    <a:pt x="122" y="0"/>
                  </a:lnTo>
                  <a:lnTo>
                    <a:pt x="118" y="0"/>
                  </a:lnTo>
                  <a:lnTo>
                    <a:pt x="118" y="4"/>
                  </a:lnTo>
                  <a:lnTo>
                    <a:pt x="110" y="4"/>
                  </a:lnTo>
                  <a:lnTo>
                    <a:pt x="102" y="6"/>
                  </a:lnTo>
                  <a:lnTo>
                    <a:pt x="100" y="10"/>
                  </a:lnTo>
                  <a:lnTo>
                    <a:pt x="90" y="14"/>
                  </a:lnTo>
                  <a:lnTo>
                    <a:pt x="90" y="18"/>
                  </a:lnTo>
                  <a:lnTo>
                    <a:pt x="82" y="24"/>
                  </a:lnTo>
                  <a:lnTo>
                    <a:pt x="74" y="24"/>
                  </a:lnTo>
                  <a:lnTo>
                    <a:pt x="70" y="20"/>
                  </a:lnTo>
                  <a:lnTo>
                    <a:pt x="67" y="20"/>
                  </a:lnTo>
                  <a:lnTo>
                    <a:pt x="65" y="24"/>
                  </a:lnTo>
                  <a:lnTo>
                    <a:pt x="51" y="20"/>
                  </a:lnTo>
                  <a:lnTo>
                    <a:pt x="47" y="26"/>
                  </a:lnTo>
                  <a:lnTo>
                    <a:pt x="61" y="30"/>
                  </a:lnTo>
                  <a:lnTo>
                    <a:pt x="51" y="30"/>
                  </a:lnTo>
                  <a:lnTo>
                    <a:pt x="47" y="30"/>
                  </a:lnTo>
                  <a:lnTo>
                    <a:pt x="51" y="34"/>
                  </a:lnTo>
                  <a:lnTo>
                    <a:pt x="37" y="38"/>
                  </a:lnTo>
                  <a:lnTo>
                    <a:pt x="35" y="38"/>
                  </a:lnTo>
                  <a:lnTo>
                    <a:pt x="33" y="36"/>
                  </a:lnTo>
                  <a:lnTo>
                    <a:pt x="29" y="36"/>
                  </a:lnTo>
                  <a:lnTo>
                    <a:pt x="27" y="36"/>
                  </a:lnTo>
                  <a:lnTo>
                    <a:pt x="27" y="40"/>
                  </a:lnTo>
                  <a:lnTo>
                    <a:pt x="17" y="40"/>
                  </a:lnTo>
                  <a:lnTo>
                    <a:pt x="11" y="40"/>
                  </a:lnTo>
                  <a:lnTo>
                    <a:pt x="0" y="49"/>
                  </a:lnTo>
                  <a:lnTo>
                    <a:pt x="2" y="53"/>
                  </a:lnTo>
                  <a:lnTo>
                    <a:pt x="2" y="57"/>
                  </a:lnTo>
                  <a:lnTo>
                    <a:pt x="0" y="63"/>
                  </a:lnTo>
                  <a:lnTo>
                    <a:pt x="11" y="63"/>
                  </a:lnTo>
                  <a:lnTo>
                    <a:pt x="11" y="73"/>
                  </a:lnTo>
                  <a:lnTo>
                    <a:pt x="9" y="79"/>
                  </a:lnTo>
                  <a:lnTo>
                    <a:pt x="15" y="83"/>
                  </a:lnTo>
                  <a:lnTo>
                    <a:pt x="15" y="85"/>
                  </a:lnTo>
                  <a:lnTo>
                    <a:pt x="11" y="87"/>
                  </a:lnTo>
                  <a:lnTo>
                    <a:pt x="9" y="87"/>
                  </a:lnTo>
                  <a:lnTo>
                    <a:pt x="7" y="85"/>
                  </a:lnTo>
                  <a:lnTo>
                    <a:pt x="5" y="85"/>
                  </a:lnTo>
                  <a:lnTo>
                    <a:pt x="5" y="87"/>
                  </a:lnTo>
                  <a:lnTo>
                    <a:pt x="5" y="89"/>
                  </a:lnTo>
                  <a:lnTo>
                    <a:pt x="5" y="95"/>
                  </a:lnTo>
                  <a:lnTo>
                    <a:pt x="11" y="93"/>
                  </a:lnTo>
                  <a:lnTo>
                    <a:pt x="17" y="97"/>
                  </a:lnTo>
                  <a:lnTo>
                    <a:pt x="17" y="107"/>
                  </a:lnTo>
                  <a:lnTo>
                    <a:pt x="17" y="116"/>
                  </a:lnTo>
                  <a:lnTo>
                    <a:pt x="29" y="116"/>
                  </a:lnTo>
                  <a:lnTo>
                    <a:pt x="29" y="122"/>
                  </a:lnTo>
                  <a:lnTo>
                    <a:pt x="29" y="124"/>
                  </a:lnTo>
                  <a:lnTo>
                    <a:pt x="37" y="122"/>
                  </a:lnTo>
                  <a:lnTo>
                    <a:pt x="39" y="126"/>
                  </a:lnTo>
                  <a:lnTo>
                    <a:pt x="43" y="126"/>
                  </a:lnTo>
                  <a:lnTo>
                    <a:pt x="47" y="126"/>
                  </a:lnTo>
                  <a:lnTo>
                    <a:pt x="47" y="128"/>
                  </a:lnTo>
                  <a:lnTo>
                    <a:pt x="47" y="132"/>
                  </a:lnTo>
                  <a:lnTo>
                    <a:pt x="61" y="144"/>
                  </a:lnTo>
                  <a:lnTo>
                    <a:pt x="70" y="136"/>
                  </a:lnTo>
                  <a:lnTo>
                    <a:pt x="74" y="124"/>
                  </a:lnTo>
                  <a:lnTo>
                    <a:pt x="88" y="126"/>
                  </a:lnTo>
                  <a:lnTo>
                    <a:pt x="98" y="132"/>
                  </a:lnTo>
                  <a:lnTo>
                    <a:pt x="102" y="136"/>
                  </a:lnTo>
                  <a:lnTo>
                    <a:pt x="108" y="138"/>
                  </a:lnTo>
                  <a:lnTo>
                    <a:pt x="114" y="142"/>
                  </a:lnTo>
                  <a:lnTo>
                    <a:pt x="122" y="138"/>
                  </a:lnTo>
                  <a:lnTo>
                    <a:pt x="136" y="134"/>
                  </a:lnTo>
                  <a:lnTo>
                    <a:pt x="137" y="132"/>
                  </a:lnTo>
                  <a:lnTo>
                    <a:pt x="139" y="126"/>
                  </a:lnTo>
                  <a:lnTo>
                    <a:pt x="145" y="126"/>
                  </a:lnTo>
                  <a:lnTo>
                    <a:pt x="149" y="128"/>
                  </a:lnTo>
                  <a:lnTo>
                    <a:pt x="157" y="118"/>
                  </a:lnTo>
                  <a:lnTo>
                    <a:pt x="159" y="118"/>
                  </a:lnTo>
                  <a:lnTo>
                    <a:pt x="163" y="126"/>
                  </a:lnTo>
                  <a:lnTo>
                    <a:pt x="159" y="132"/>
                  </a:lnTo>
                  <a:lnTo>
                    <a:pt x="157" y="134"/>
                  </a:lnTo>
                  <a:lnTo>
                    <a:pt x="157" y="138"/>
                  </a:lnTo>
                  <a:lnTo>
                    <a:pt x="157" y="144"/>
                  </a:lnTo>
                  <a:lnTo>
                    <a:pt x="159" y="146"/>
                  </a:lnTo>
                  <a:lnTo>
                    <a:pt x="159" y="146"/>
                  </a:lnTo>
                  <a:close/>
                </a:path>
              </a:pathLst>
            </a:custGeom>
            <a:solidFill>
              <a:srgbClr val="646464">
                <a:lumMod val="8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14" name="Freeform 31">
              <a:extLst>
                <a:ext uri="{FF2B5EF4-FFF2-40B4-BE49-F238E27FC236}">
                  <a16:creationId xmlns:a16="http://schemas.microsoft.com/office/drawing/2014/main" id="{92FCD3D3-F1B4-4025-A77C-588E21E66CFE}"/>
                </a:ext>
              </a:extLst>
            </p:cNvPr>
            <p:cNvSpPr>
              <a:spLocks/>
            </p:cNvSpPr>
            <p:nvPr/>
          </p:nvSpPr>
          <p:spPr bwMode="auto">
            <a:xfrm>
              <a:off x="9242855" y="4805080"/>
              <a:ext cx="298364" cy="226048"/>
            </a:xfrm>
            <a:custGeom>
              <a:avLst/>
              <a:gdLst/>
              <a:ahLst/>
              <a:cxnLst>
                <a:cxn ang="0">
                  <a:pos x="73" y="26"/>
                </a:cxn>
                <a:cxn ang="0">
                  <a:pos x="73" y="24"/>
                </a:cxn>
                <a:cxn ang="0">
                  <a:pos x="69" y="16"/>
                </a:cxn>
                <a:cxn ang="0">
                  <a:pos x="57" y="2"/>
                </a:cxn>
                <a:cxn ang="0">
                  <a:pos x="49" y="0"/>
                </a:cxn>
                <a:cxn ang="0">
                  <a:pos x="43" y="2"/>
                </a:cxn>
                <a:cxn ang="0">
                  <a:pos x="33" y="8"/>
                </a:cxn>
                <a:cxn ang="0">
                  <a:pos x="29" y="8"/>
                </a:cxn>
                <a:cxn ang="0">
                  <a:pos x="27" y="12"/>
                </a:cxn>
                <a:cxn ang="0">
                  <a:pos x="19" y="18"/>
                </a:cxn>
                <a:cxn ang="0">
                  <a:pos x="12" y="28"/>
                </a:cxn>
                <a:cxn ang="0">
                  <a:pos x="0" y="46"/>
                </a:cxn>
                <a:cxn ang="0">
                  <a:pos x="4" y="48"/>
                </a:cxn>
                <a:cxn ang="0">
                  <a:pos x="10" y="46"/>
                </a:cxn>
                <a:cxn ang="0">
                  <a:pos x="12" y="52"/>
                </a:cxn>
                <a:cxn ang="0">
                  <a:pos x="19" y="52"/>
                </a:cxn>
                <a:cxn ang="0">
                  <a:pos x="21" y="55"/>
                </a:cxn>
                <a:cxn ang="0">
                  <a:pos x="27" y="55"/>
                </a:cxn>
                <a:cxn ang="0">
                  <a:pos x="31" y="52"/>
                </a:cxn>
                <a:cxn ang="0">
                  <a:pos x="37" y="48"/>
                </a:cxn>
                <a:cxn ang="0">
                  <a:pos x="37" y="42"/>
                </a:cxn>
                <a:cxn ang="0">
                  <a:pos x="41" y="48"/>
                </a:cxn>
                <a:cxn ang="0">
                  <a:pos x="51" y="52"/>
                </a:cxn>
                <a:cxn ang="0">
                  <a:pos x="57" y="52"/>
                </a:cxn>
                <a:cxn ang="0">
                  <a:pos x="57" y="44"/>
                </a:cxn>
                <a:cxn ang="0">
                  <a:pos x="61" y="42"/>
                </a:cxn>
                <a:cxn ang="0">
                  <a:pos x="63" y="36"/>
                </a:cxn>
                <a:cxn ang="0">
                  <a:pos x="69" y="36"/>
                </a:cxn>
                <a:cxn ang="0">
                  <a:pos x="73" y="34"/>
                </a:cxn>
                <a:cxn ang="0">
                  <a:pos x="73" y="30"/>
                </a:cxn>
                <a:cxn ang="0">
                  <a:pos x="73" y="28"/>
                </a:cxn>
                <a:cxn ang="0">
                  <a:pos x="73" y="26"/>
                </a:cxn>
              </a:cxnLst>
              <a:rect l="0" t="0" r="r" b="b"/>
              <a:pathLst>
                <a:path w="77" h="55">
                  <a:moveTo>
                    <a:pt x="73" y="26"/>
                  </a:moveTo>
                  <a:lnTo>
                    <a:pt x="73" y="26"/>
                  </a:lnTo>
                  <a:lnTo>
                    <a:pt x="77" y="24"/>
                  </a:lnTo>
                  <a:lnTo>
                    <a:pt x="73" y="24"/>
                  </a:lnTo>
                  <a:lnTo>
                    <a:pt x="69" y="20"/>
                  </a:lnTo>
                  <a:lnTo>
                    <a:pt x="69" y="16"/>
                  </a:lnTo>
                  <a:lnTo>
                    <a:pt x="71" y="12"/>
                  </a:lnTo>
                  <a:lnTo>
                    <a:pt x="57" y="2"/>
                  </a:lnTo>
                  <a:lnTo>
                    <a:pt x="51" y="0"/>
                  </a:lnTo>
                  <a:lnTo>
                    <a:pt x="49" y="0"/>
                  </a:lnTo>
                  <a:lnTo>
                    <a:pt x="47" y="0"/>
                  </a:lnTo>
                  <a:lnTo>
                    <a:pt x="43" y="2"/>
                  </a:lnTo>
                  <a:lnTo>
                    <a:pt x="37" y="8"/>
                  </a:lnTo>
                  <a:lnTo>
                    <a:pt x="33" y="8"/>
                  </a:lnTo>
                  <a:lnTo>
                    <a:pt x="31" y="8"/>
                  </a:lnTo>
                  <a:lnTo>
                    <a:pt x="29" y="8"/>
                  </a:lnTo>
                  <a:lnTo>
                    <a:pt x="27" y="8"/>
                  </a:lnTo>
                  <a:lnTo>
                    <a:pt x="27" y="12"/>
                  </a:lnTo>
                  <a:lnTo>
                    <a:pt x="21" y="16"/>
                  </a:lnTo>
                  <a:lnTo>
                    <a:pt x="19" y="18"/>
                  </a:lnTo>
                  <a:lnTo>
                    <a:pt x="18" y="20"/>
                  </a:lnTo>
                  <a:lnTo>
                    <a:pt x="12" y="28"/>
                  </a:lnTo>
                  <a:lnTo>
                    <a:pt x="2" y="42"/>
                  </a:lnTo>
                  <a:lnTo>
                    <a:pt x="0" y="46"/>
                  </a:lnTo>
                  <a:lnTo>
                    <a:pt x="0" y="48"/>
                  </a:lnTo>
                  <a:lnTo>
                    <a:pt x="4" y="48"/>
                  </a:lnTo>
                  <a:lnTo>
                    <a:pt x="8" y="46"/>
                  </a:lnTo>
                  <a:lnTo>
                    <a:pt x="10" y="46"/>
                  </a:lnTo>
                  <a:lnTo>
                    <a:pt x="12" y="48"/>
                  </a:lnTo>
                  <a:lnTo>
                    <a:pt x="12" y="52"/>
                  </a:lnTo>
                  <a:lnTo>
                    <a:pt x="14" y="52"/>
                  </a:lnTo>
                  <a:lnTo>
                    <a:pt x="19" y="52"/>
                  </a:lnTo>
                  <a:lnTo>
                    <a:pt x="19" y="53"/>
                  </a:lnTo>
                  <a:lnTo>
                    <a:pt x="21" y="55"/>
                  </a:lnTo>
                  <a:lnTo>
                    <a:pt x="23" y="55"/>
                  </a:lnTo>
                  <a:lnTo>
                    <a:pt x="27" y="55"/>
                  </a:lnTo>
                  <a:lnTo>
                    <a:pt x="29" y="53"/>
                  </a:lnTo>
                  <a:lnTo>
                    <a:pt x="31" y="52"/>
                  </a:lnTo>
                  <a:lnTo>
                    <a:pt x="33" y="52"/>
                  </a:lnTo>
                  <a:lnTo>
                    <a:pt x="37" y="48"/>
                  </a:lnTo>
                  <a:lnTo>
                    <a:pt x="37" y="44"/>
                  </a:lnTo>
                  <a:lnTo>
                    <a:pt x="37" y="42"/>
                  </a:lnTo>
                  <a:lnTo>
                    <a:pt x="39" y="44"/>
                  </a:lnTo>
                  <a:lnTo>
                    <a:pt x="41" y="48"/>
                  </a:lnTo>
                  <a:lnTo>
                    <a:pt x="47" y="48"/>
                  </a:lnTo>
                  <a:lnTo>
                    <a:pt x="51" y="52"/>
                  </a:lnTo>
                  <a:lnTo>
                    <a:pt x="53" y="52"/>
                  </a:lnTo>
                  <a:lnTo>
                    <a:pt x="57" y="52"/>
                  </a:lnTo>
                  <a:lnTo>
                    <a:pt x="53" y="46"/>
                  </a:lnTo>
                  <a:lnTo>
                    <a:pt x="57" y="44"/>
                  </a:lnTo>
                  <a:lnTo>
                    <a:pt x="59" y="42"/>
                  </a:lnTo>
                  <a:lnTo>
                    <a:pt x="61" y="42"/>
                  </a:lnTo>
                  <a:lnTo>
                    <a:pt x="61" y="38"/>
                  </a:lnTo>
                  <a:lnTo>
                    <a:pt x="63" y="36"/>
                  </a:lnTo>
                  <a:lnTo>
                    <a:pt x="67" y="34"/>
                  </a:lnTo>
                  <a:lnTo>
                    <a:pt x="69" y="36"/>
                  </a:lnTo>
                  <a:lnTo>
                    <a:pt x="71" y="36"/>
                  </a:lnTo>
                  <a:lnTo>
                    <a:pt x="73" y="34"/>
                  </a:lnTo>
                  <a:lnTo>
                    <a:pt x="77" y="34"/>
                  </a:lnTo>
                  <a:lnTo>
                    <a:pt x="73" y="30"/>
                  </a:lnTo>
                  <a:lnTo>
                    <a:pt x="71" y="30"/>
                  </a:lnTo>
                  <a:lnTo>
                    <a:pt x="73" y="28"/>
                  </a:lnTo>
                  <a:lnTo>
                    <a:pt x="73" y="26"/>
                  </a:lnTo>
                  <a:lnTo>
                    <a:pt x="73" y="26"/>
                  </a:lnTo>
                  <a:close/>
                </a:path>
              </a:pathLst>
            </a:custGeom>
            <a:solidFill>
              <a:srgbClr val="646464">
                <a:lumMod val="8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15" name="Freeform 51">
              <a:extLst>
                <a:ext uri="{FF2B5EF4-FFF2-40B4-BE49-F238E27FC236}">
                  <a16:creationId xmlns:a16="http://schemas.microsoft.com/office/drawing/2014/main" id="{475FA978-D0E8-41DF-9AF5-1C45DEEE8C28}"/>
                </a:ext>
              </a:extLst>
            </p:cNvPr>
            <p:cNvSpPr>
              <a:spLocks/>
            </p:cNvSpPr>
            <p:nvPr/>
          </p:nvSpPr>
          <p:spPr bwMode="auto">
            <a:xfrm>
              <a:off x="9707835" y="4862620"/>
              <a:ext cx="220867" cy="217829"/>
            </a:xfrm>
            <a:custGeom>
              <a:avLst/>
              <a:gdLst/>
              <a:ahLst/>
              <a:cxnLst>
                <a:cxn ang="0">
                  <a:pos x="8" y="41"/>
                </a:cxn>
                <a:cxn ang="0">
                  <a:pos x="8" y="41"/>
                </a:cxn>
                <a:cxn ang="0">
                  <a:pos x="8" y="43"/>
                </a:cxn>
                <a:cxn ang="0">
                  <a:pos x="8" y="45"/>
                </a:cxn>
                <a:cxn ang="0">
                  <a:pos x="6" y="45"/>
                </a:cxn>
                <a:cxn ang="0">
                  <a:pos x="6" y="51"/>
                </a:cxn>
                <a:cxn ang="0">
                  <a:pos x="2" y="51"/>
                </a:cxn>
                <a:cxn ang="0">
                  <a:pos x="6" y="53"/>
                </a:cxn>
                <a:cxn ang="0">
                  <a:pos x="16" y="51"/>
                </a:cxn>
                <a:cxn ang="0">
                  <a:pos x="20" y="49"/>
                </a:cxn>
                <a:cxn ang="0">
                  <a:pos x="26" y="45"/>
                </a:cxn>
                <a:cxn ang="0">
                  <a:pos x="28" y="41"/>
                </a:cxn>
                <a:cxn ang="0">
                  <a:pos x="26" y="36"/>
                </a:cxn>
                <a:cxn ang="0">
                  <a:pos x="28" y="34"/>
                </a:cxn>
                <a:cxn ang="0">
                  <a:pos x="28" y="36"/>
                </a:cxn>
                <a:cxn ang="0">
                  <a:pos x="29" y="39"/>
                </a:cxn>
                <a:cxn ang="0">
                  <a:pos x="33" y="39"/>
                </a:cxn>
                <a:cxn ang="0">
                  <a:pos x="35" y="39"/>
                </a:cxn>
                <a:cxn ang="0">
                  <a:pos x="37" y="34"/>
                </a:cxn>
                <a:cxn ang="0">
                  <a:pos x="39" y="24"/>
                </a:cxn>
                <a:cxn ang="0">
                  <a:pos x="43" y="22"/>
                </a:cxn>
                <a:cxn ang="0">
                  <a:pos x="45" y="22"/>
                </a:cxn>
                <a:cxn ang="0">
                  <a:pos x="49" y="22"/>
                </a:cxn>
                <a:cxn ang="0">
                  <a:pos x="53" y="16"/>
                </a:cxn>
                <a:cxn ang="0">
                  <a:pos x="55" y="14"/>
                </a:cxn>
                <a:cxn ang="0">
                  <a:pos x="57" y="12"/>
                </a:cxn>
                <a:cxn ang="0">
                  <a:pos x="57" y="6"/>
                </a:cxn>
                <a:cxn ang="0">
                  <a:pos x="55" y="2"/>
                </a:cxn>
                <a:cxn ang="0">
                  <a:pos x="55" y="0"/>
                </a:cxn>
                <a:cxn ang="0">
                  <a:pos x="47" y="4"/>
                </a:cxn>
                <a:cxn ang="0">
                  <a:pos x="43" y="4"/>
                </a:cxn>
                <a:cxn ang="0">
                  <a:pos x="37" y="2"/>
                </a:cxn>
                <a:cxn ang="0">
                  <a:pos x="33" y="4"/>
                </a:cxn>
                <a:cxn ang="0">
                  <a:pos x="28" y="6"/>
                </a:cxn>
                <a:cxn ang="0">
                  <a:pos x="26" y="12"/>
                </a:cxn>
                <a:cxn ang="0">
                  <a:pos x="18" y="10"/>
                </a:cxn>
                <a:cxn ang="0">
                  <a:pos x="10" y="10"/>
                </a:cxn>
                <a:cxn ang="0">
                  <a:pos x="10" y="12"/>
                </a:cxn>
                <a:cxn ang="0">
                  <a:pos x="8" y="14"/>
                </a:cxn>
                <a:cxn ang="0">
                  <a:pos x="2" y="14"/>
                </a:cxn>
                <a:cxn ang="0">
                  <a:pos x="0" y="20"/>
                </a:cxn>
                <a:cxn ang="0">
                  <a:pos x="0" y="24"/>
                </a:cxn>
                <a:cxn ang="0">
                  <a:pos x="2" y="26"/>
                </a:cxn>
                <a:cxn ang="0">
                  <a:pos x="6" y="26"/>
                </a:cxn>
                <a:cxn ang="0">
                  <a:pos x="8" y="32"/>
                </a:cxn>
                <a:cxn ang="0">
                  <a:pos x="6" y="36"/>
                </a:cxn>
                <a:cxn ang="0">
                  <a:pos x="6" y="39"/>
                </a:cxn>
                <a:cxn ang="0">
                  <a:pos x="8" y="39"/>
                </a:cxn>
                <a:cxn ang="0">
                  <a:pos x="8" y="41"/>
                </a:cxn>
                <a:cxn ang="0">
                  <a:pos x="8" y="41"/>
                </a:cxn>
              </a:cxnLst>
              <a:rect l="0" t="0" r="r" b="b"/>
              <a:pathLst>
                <a:path w="57" h="53">
                  <a:moveTo>
                    <a:pt x="8" y="41"/>
                  </a:moveTo>
                  <a:lnTo>
                    <a:pt x="8" y="41"/>
                  </a:lnTo>
                  <a:lnTo>
                    <a:pt x="8" y="43"/>
                  </a:lnTo>
                  <a:lnTo>
                    <a:pt x="8" y="45"/>
                  </a:lnTo>
                  <a:lnTo>
                    <a:pt x="6" y="45"/>
                  </a:lnTo>
                  <a:lnTo>
                    <a:pt x="6" y="51"/>
                  </a:lnTo>
                  <a:lnTo>
                    <a:pt x="2" y="51"/>
                  </a:lnTo>
                  <a:lnTo>
                    <a:pt x="6" y="53"/>
                  </a:lnTo>
                  <a:lnTo>
                    <a:pt x="16" y="51"/>
                  </a:lnTo>
                  <a:lnTo>
                    <a:pt x="20" y="49"/>
                  </a:lnTo>
                  <a:lnTo>
                    <a:pt x="26" y="45"/>
                  </a:lnTo>
                  <a:lnTo>
                    <a:pt x="28" y="41"/>
                  </a:lnTo>
                  <a:lnTo>
                    <a:pt x="26" y="36"/>
                  </a:lnTo>
                  <a:lnTo>
                    <a:pt x="28" y="34"/>
                  </a:lnTo>
                  <a:lnTo>
                    <a:pt x="28" y="36"/>
                  </a:lnTo>
                  <a:lnTo>
                    <a:pt x="29" y="39"/>
                  </a:lnTo>
                  <a:lnTo>
                    <a:pt x="33" y="39"/>
                  </a:lnTo>
                  <a:lnTo>
                    <a:pt x="35" y="39"/>
                  </a:lnTo>
                  <a:lnTo>
                    <a:pt x="37" y="34"/>
                  </a:lnTo>
                  <a:lnTo>
                    <a:pt x="39" y="24"/>
                  </a:lnTo>
                  <a:lnTo>
                    <a:pt x="43" y="22"/>
                  </a:lnTo>
                  <a:lnTo>
                    <a:pt x="45" y="22"/>
                  </a:lnTo>
                  <a:lnTo>
                    <a:pt x="49" y="22"/>
                  </a:lnTo>
                  <a:lnTo>
                    <a:pt x="53" y="16"/>
                  </a:lnTo>
                  <a:lnTo>
                    <a:pt x="55" y="14"/>
                  </a:lnTo>
                  <a:lnTo>
                    <a:pt x="57" y="12"/>
                  </a:lnTo>
                  <a:lnTo>
                    <a:pt x="57" y="6"/>
                  </a:lnTo>
                  <a:lnTo>
                    <a:pt x="55" y="2"/>
                  </a:lnTo>
                  <a:lnTo>
                    <a:pt x="55" y="0"/>
                  </a:lnTo>
                  <a:lnTo>
                    <a:pt x="47" y="4"/>
                  </a:lnTo>
                  <a:lnTo>
                    <a:pt x="43" y="4"/>
                  </a:lnTo>
                  <a:lnTo>
                    <a:pt x="37" y="2"/>
                  </a:lnTo>
                  <a:lnTo>
                    <a:pt x="33" y="4"/>
                  </a:lnTo>
                  <a:lnTo>
                    <a:pt x="28" y="6"/>
                  </a:lnTo>
                  <a:lnTo>
                    <a:pt x="26" y="12"/>
                  </a:lnTo>
                  <a:lnTo>
                    <a:pt x="18" y="10"/>
                  </a:lnTo>
                  <a:lnTo>
                    <a:pt x="10" y="10"/>
                  </a:lnTo>
                  <a:lnTo>
                    <a:pt x="10" y="12"/>
                  </a:lnTo>
                  <a:lnTo>
                    <a:pt x="8" y="14"/>
                  </a:lnTo>
                  <a:lnTo>
                    <a:pt x="2" y="14"/>
                  </a:lnTo>
                  <a:lnTo>
                    <a:pt x="0" y="20"/>
                  </a:lnTo>
                  <a:lnTo>
                    <a:pt x="0" y="24"/>
                  </a:lnTo>
                  <a:lnTo>
                    <a:pt x="2" y="26"/>
                  </a:lnTo>
                  <a:lnTo>
                    <a:pt x="6" y="26"/>
                  </a:lnTo>
                  <a:lnTo>
                    <a:pt x="8" y="32"/>
                  </a:lnTo>
                  <a:lnTo>
                    <a:pt x="6" y="36"/>
                  </a:lnTo>
                  <a:lnTo>
                    <a:pt x="6" y="39"/>
                  </a:lnTo>
                  <a:lnTo>
                    <a:pt x="8" y="39"/>
                  </a:lnTo>
                  <a:lnTo>
                    <a:pt x="8" y="41"/>
                  </a:lnTo>
                  <a:lnTo>
                    <a:pt x="8" y="41"/>
                  </a:lnTo>
                  <a:close/>
                </a:path>
              </a:pathLst>
            </a:custGeom>
            <a:solidFill>
              <a:srgbClr val="646464">
                <a:lumMod val="8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16" name="Freeform 52">
              <a:extLst>
                <a:ext uri="{FF2B5EF4-FFF2-40B4-BE49-F238E27FC236}">
                  <a16:creationId xmlns:a16="http://schemas.microsoft.com/office/drawing/2014/main" id="{87009BAB-592E-4A95-8FE3-B479AA4285F8}"/>
                </a:ext>
              </a:extLst>
            </p:cNvPr>
            <p:cNvSpPr>
              <a:spLocks/>
            </p:cNvSpPr>
            <p:nvPr/>
          </p:nvSpPr>
          <p:spPr bwMode="auto">
            <a:xfrm>
              <a:off x="9944198" y="4595473"/>
              <a:ext cx="464980" cy="201388"/>
            </a:xfrm>
            <a:custGeom>
              <a:avLst/>
              <a:gdLst/>
              <a:ahLst/>
              <a:cxnLst>
                <a:cxn ang="0">
                  <a:pos x="120" y="30"/>
                </a:cxn>
                <a:cxn ang="0">
                  <a:pos x="114" y="32"/>
                </a:cxn>
                <a:cxn ang="0">
                  <a:pos x="112" y="39"/>
                </a:cxn>
                <a:cxn ang="0">
                  <a:pos x="110" y="39"/>
                </a:cxn>
                <a:cxn ang="0">
                  <a:pos x="104" y="37"/>
                </a:cxn>
                <a:cxn ang="0">
                  <a:pos x="102" y="36"/>
                </a:cxn>
                <a:cxn ang="0">
                  <a:pos x="99" y="36"/>
                </a:cxn>
                <a:cxn ang="0">
                  <a:pos x="93" y="37"/>
                </a:cxn>
                <a:cxn ang="0">
                  <a:pos x="85" y="37"/>
                </a:cxn>
                <a:cxn ang="0">
                  <a:pos x="77" y="37"/>
                </a:cxn>
                <a:cxn ang="0">
                  <a:pos x="71" y="41"/>
                </a:cxn>
                <a:cxn ang="0">
                  <a:pos x="69" y="41"/>
                </a:cxn>
                <a:cxn ang="0">
                  <a:pos x="67" y="45"/>
                </a:cxn>
                <a:cxn ang="0">
                  <a:pos x="65" y="41"/>
                </a:cxn>
                <a:cxn ang="0">
                  <a:pos x="61" y="41"/>
                </a:cxn>
                <a:cxn ang="0">
                  <a:pos x="61" y="39"/>
                </a:cxn>
                <a:cxn ang="0">
                  <a:pos x="59" y="39"/>
                </a:cxn>
                <a:cxn ang="0">
                  <a:pos x="49" y="41"/>
                </a:cxn>
                <a:cxn ang="0">
                  <a:pos x="41" y="45"/>
                </a:cxn>
                <a:cxn ang="0">
                  <a:pos x="41" y="49"/>
                </a:cxn>
                <a:cxn ang="0">
                  <a:pos x="34" y="49"/>
                </a:cxn>
                <a:cxn ang="0">
                  <a:pos x="24" y="47"/>
                </a:cxn>
                <a:cxn ang="0">
                  <a:pos x="20" y="47"/>
                </a:cxn>
                <a:cxn ang="0">
                  <a:pos x="12" y="45"/>
                </a:cxn>
                <a:cxn ang="0">
                  <a:pos x="8" y="41"/>
                </a:cxn>
                <a:cxn ang="0">
                  <a:pos x="4" y="36"/>
                </a:cxn>
                <a:cxn ang="0">
                  <a:pos x="0" y="32"/>
                </a:cxn>
                <a:cxn ang="0">
                  <a:pos x="0" y="30"/>
                </a:cxn>
                <a:cxn ang="0">
                  <a:pos x="4" y="26"/>
                </a:cxn>
                <a:cxn ang="0">
                  <a:pos x="4" y="22"/>
                </a:cxn>
                <a:cxn ang="0">
                  <a:pos x="8" y="20"/>
                </a:cxn>
                <a:cxn ang="0">
                  <a:pos x="12" y="18"/>
                </a:cxn>
                <a:cxn ang="0">
                  <a:pos x="14" y="16"/>
                </a:cxn>
                <a:cxn ang="0">
                  <a:pos x="14" y="12"/>
                </a:cxn>
                <a:cxn ang="0">
                  <a:pos x="14" y="10"/>
                </a:cxn>
                <a:cxn ang="0">
                  <a:pos x="24" y="8"/>
                </a:cxn>
                <a:cxn ang="0">
                  <a:pos x="32" y="8"/>
                </a:cxn>
                <a:cxn ang="0">
                  <a:pos x="37" y="6"/>
                </a:cxn>
                <a:cxn ang="0">
                  <a:pos x="41" y="8"/>
                </a:cxn>
                <a:cxn ang="0">
                  <a:pos x="49" y="12"/>
                </a:cxn>
                <a:cxn ang="0">
                  <a:pos x="57" y="16"/>
                </a:cxn>
                <a:cxn ang="0">
                  <a:pos x="59" y="16"/>
                </a:cxn>
                <a:cxn ang="0">
                  <a:pos x="61" y="12"/>
                </a:cxn>
                <a:cxn ang="0">
                  <a:pos x="65" y="10"/>
                </a:cxn>
                <a:cxn ang="0">
                  <a:pos x="67" y="10"/>
                </a:cxn>
                <a:cxn ang="0">
                  <a:pos x="71" y="8"/>
                </a:cxn>
                <a:cxn ang="0">
                  <a:pos x="77" y="6"/>
                </a:cxn>
                <a:cxn ang="0">
                  <a:pos x="83" y="4"/>
                </a:cxn>
                <a:cxn ang="0">
                  <a:pos x="85" y="0"/>
                </a:cxn>
                <a:cxn ang="0">
                  <a:pos x="89" y="0"/>
                </a:cxn>
                <a:cxn ang="0">
                  <a:pos x="95" y="6"/>
                </a:cxn>
                <a:cxn ang="0">
                  <a:pos x="99" y="8"/>
                </a:cxn>
                <a:cxn ang="0">
                  <a:pos x="102" y="8"/>
                </a:cxn>
                <a:cxn ang="0">
                  <a:pos x="104" y="10"/>
                </a:cxn>
                <a:cxn ang="0">
                  <a:pos x="110" y="16"/>
                </a:cxn>
                <a:cxn ang="0">
                  <a:pos x="112" y="18"/>
                </a:cxn>
                <a:cxn ang="0">
                  <a:pos x="112" y="22"/>
                </a:cxn>
                <a:cxn ang="0">
                  <a:pos x="116" y="28"/>
                </a:cxn>
                <a:cxn ang="0">
                  <a:pos x="120" y="30"/>
                </a:cxn>
                <a:cxn ang="0">
                  <a:pos x="120" y="30"/>
                </a:cxn>
              </a:cxnLst>
              <a:rect l="0" t="0" r="r" b="b"/>
              <a:pathLst>
                <a:path w="120" h="49">
                  <a:moveTo>
                    <a:pt x="120" y="30"/>
                  </a:moveTo>
                  <a:lnTo>
                    <a:pt x="114" y="32"/>
                  </a:lnTo>
                  <a:lnTo>
                    <a:pt x="112" y="39"/>
                  </a:lnTo>
                  <a:lnTo>
                    <a:pt x="110" y="39"/>
                  </a:lnTo>
                  <a:lnTo>
                    <a:pt x="104" y="37"/>
                  </a:lnTo>
                  <a:lnTo>
                    <a:pt x="102" y="36"/>
                  </a:lnTo>
                  <a:lnTo>
                    <a:pt x="99" y="36"/>
                  </a:lnTo>
                  <a:lnTo>
                    <a:pt x="93" y="37"/>
                  </a:lnTo>
                  <a:lnTo>
                    <a:pt x="85" y="37"/>
                  </a:lnTo>
                  <a:lnTo>
                    <a:pt x="77" y="37"/>
                  </a:lnTo>
                  <a:lnTo>
                    <a:pt x="71" y="41"/>
                  </a:lnTo>
                  <a:lnTo>
                    <a:pt x="69" y="41"/>
                  </a:lnTo>
                  <a:lnTo>
                    <a:pt x="67" y="45"/>
                  </a:lnTo>
                  <a:lnTo>
                    <a:pt x="65" y="41"/>
                  </a:lnTo>
                  <a:lnTo>
                    <a:pt x="61" y="41"/>
                  </a:lnTo>
                  <a:lnTo>
                    <a:pt x="61" y="39"/>
                  </a:lnTo>
                  <a:lnTo>
                    <a:pt x="59" y="39"/>
                  </a:lnTo>
                  <a:lnTo>
                    <a:pt x="49" y="41"/>
                  </a:lnTo>
                  <a:lnTo>
                    <a:pt x="41" y="45"/>
                  </a:lnTo>
                  <a:lnTo>
                    <a:pt x="41" y="49"/>
                  </a:lnTo>
                  <a:lnTo>
                    <a:pt x="34" y="49"/>
                  </a:lnTo>
                  <a:lnTo>
                    <a:pt x="24" y="47"/>
                  </a:lnTo>
                  <a:lnTo>
                    <a:pt x="20" y="47"/>
                  </a:lnTo>
                  <a:lnTo>
                    <a:pt x="12" y="45"/>
                  </a:lnTo>
                  <a:lnTo>
                    <a:pt x="8" y="41"/>
                  </a:lnTo>
                  <a:lnTo>
                    <a:pt x="4" y="36"/>
                  </a:lnTo>
                  <a:lnTo>
                    <a:pt x="0" y="32"/>
                  </a:lnTo>
                  <a:lnTo>
                    <a:pt x="0" y="30"/>
                  </a:lnTo>
                  <a:lnTo>
                    <a:pt x="4" y="26"/>
                  </a:lnTo>
                  <a:lnTo>
                    <a:pt x="4" y="22"/>
                  </a:lnTo>
                  <a:lnTo>
                    <a:pt x="8" y="20"/>
                  </a:lnTo>
                  <a:lnTo>
                    <a:pt x="12" y="18"/>
                  </a:lnTo>
                  <a:lnTo>
                    <a:pt x="14" y="16"/>
                  </a:lnTo>
                  <a:lnTo>
                    <a:pt x="14" y="12"/>
                  </a:lnTo>
                  <a:lnTo>
                    <a:pt x="14" y="10"/>
                  </a:lnTo>
                  <a:lnTo>
                    <a:pt x="24" y="8"/>
                  </a:lnTo>
                  <a:lnTo>
                    <a:pt x="32" y="8"/>
                  </a:lnTo>
                  <a:lnTo>
                    <a:pt x="37" y="6"/>
                  </a:lnTo>
                  <a:lnTo>
                    <a:pt x="41" y="8"/>
                  </a:lnTo>
                  <a:lnTo>
                    <a:pt x="49" y="12"/>
                  </a:lnTo>
                  <a:lnTo>
                    <a:pt x="57" y="16"/>
                  </a:lnTo>
                  <a:lnTo>
                    <a:pt x="59" y="16"/>
                  </a:lnTo>
                  <a:lnTo>
                    <a:pt x="61" y="12"/>
                  </a:lnTo>
                  <a:lnTo>
                    <a:pt x="65" y="10"/>
                  </a:lnTo>
                  <a:lnTo>
                    <a:pt x="67" y="10"/>
                  </a:lnTo>
                  <a:lnTo>
                    <a:pt x="71" y="8"/>
                  </a:lnTo>
                  <a:lnTo>
                    <a:pt x="77" y="6"/>
                  </a:lnTo>
                  <a:lnTo>
                    <a:pt x="83" y="4"/>
                  </a:lnTo>
                  <a:lnTo>
                    <a:pt x="85" y="0"/>
                  </a:lnTo>
                  <a:lnTo>
                    <a:pt x="89" y="0"/>
                  </a:lnTo>
                  <a:lnTo>
                    <a:pt x="95" y="6"/>
                  </a:lnTo>
                  <a:lnTo>
                    <a:pt x="99" y="8"/>
                  </a:lnTo>
                  <a:lnTo>
                    <a:pt x="102" y="8"/>
                  </a:lnTo>
                  <a:lnTo>
                    <a:pt x="104" y="10"/>
                  </a:lnTo>
                  <a:lnTo>
                    <a:pt x="110" y="16"/>
                  </a:lnTo>
                  <a:lnTo>
                    <a:pt x="112" y="18"/>
                  </a:lnTo>
                  <a:lnTo>
                    <a:pt x="112" y="22"/>
                  </a:lnTo>
                  <a:lnTo>
                    <a:pt x="116" y="28"/>
                  </a:lnTo>
                  <a:lnTo>
                    <a:pt x="120" y="30"/>
                  </a:lnTo>
                  <a:lnTo>
                    <a:pt x="120" y="30"/>
                  </a:lnTo>
                  <a:close/>
                </a:path>
              </a:pathLst>
            </a:custGeom>
            <a:solidFill>
              <a:srgbClr val="646464">
                <a:lumMod val="8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17" name="Freeform 75">
              <a:extLst>
                <a:ext uri="{FF2B5EF4-FFF2-40B4-BE49-F238E27FC236}">
                  <a16:creationId xmlns:a16="http://schemas.microsoft.com/office/drawing/2014/main" id="{5F2B6567-1343-437F-B3DC-9A43D12AB744}"/>
                </a:ext>
              </a:extLst>
            </p:cNvPr>
            <p:cNvSpPr>
              <a:spLocks/>
            </p:cNvSpPr>
            <p:nvPr/>
          </p:nvSpPr>
          <p:spPr bwMode="auto">
            <a:xfrm>
              <a:off x="10227063" y="4747541"/>
              <a:ext cx="565726" cy="456205"/>
            </a:xfrm>
            <a:custGeom>
              <a:avLst/>
              <a:gdLst/>
              <a:ahLst/>
              <a:cxnLst>
                <a:cxn ang="0">
                  <a:pos x="146" y="73"/>
                </a:cxn>
                <a:cxn ang="0">
                  <a:pos x="138" y="73"/>
                </a:cxn>
                <a:cxn ang="0">
                  <a:pos x="136" y="77"/>
                </a:cxn>
                <a:cxn ang="0">
                  <a:pos x="130" y="73"/>
                </a:cxn>
                <a:cxn ang="0">
                  <a:pos x="124" y="71"/>
                </a:cxn>
                <a:cxn ang="0">
                  <a:pos x="120" y="67"/>
                </a:cxn>
                <a:cxn ang="0">
                  <a:pos x="120" y="62"/>
                </a:cxn>
                <a:cxn ang="0">
                  <a:pos x="120" y="52"/>
                </a:cxn>
                <a:cxn ang="0">
                  <a:pos x="124" y="48"/>
                </a:cxn>
                <a:cxn ang="0">
                  <a:pos x="120" y="42"/>
                </a:cxn>
                <a:cxn ang="0">
                  <a:pos x="120" y="38"/>
                </a:cxn>
                <a:cxn ang="0">
                  <a:pos x="118" y="30"/>
                </a:cxn>
                <a:cxn ang="0">
                  <a:pos x="108" y="18"/>
                </a:cxn>
                <a:cxn ang="0">
                  <a:pos x="100" y="2"/>
                </a:cxn>
                <a:cxn ang="0">
                  <a:pos x="93" y="0"/>
                </a:cxn>
                <a:cxn ang="0">
                  <a:pos x="87" y="8"/>
                </a:cxn>
                <a:cxn ang="0">
                  <a:pos x="79" y="10"/>
                </a:cxn>
                <a:cxn ang="0">
                  <a:pos x="73" y="14"/>
                </a:cxn>
                <a:cxn ang="0">
                  <a:pos x="65" y="12"/>
                </a:cxn>
                <a:cxn ang="0">
                  <a:pos x="55" y="10"/>
                </a:cxn>
                <a:cxn ang="0">
                  <a:pos x="43" y="8"/>
                </a:cxn>
                <a:cxn ang="0">
                  <a:pos x="39" y="2"/>
                </a:cxn>
                <a:cxn ang="0">
                  <a:pos x="33" y="22"/>
                </a:cxn>
                <a:cxn ang="0">
                  <a:pos x="24" y="32"/>
                </a:cxn>
                <a:cxn ang="0">
                  <a:pos x="22" y="50"/>
                </a:cxn>
                <a:cxn ang="0">
                  <a:pos x="14" y="62"/>
                </a:cxn>
                <a:cxn ang="0">
                  <a:pos x="6" y="67"/>
                </a:cxn>
                <a:cxn ang="0">
                  <a:pos x="6" y="71"/>
                </a:cxn>
                <a:cxn ang="0">
                  <a:pos x="12" y="79"/>
                </a:cxn>
                <a:cxn ang="0">
                  <a:pos x="14" y="83"/>
                </a:cxn>
                <a:cxn ang="0">
                  <a:pos x="18" y="89"/>
                </a:cxn>
                <a:cxn ang="0">
                  <a:pos x="24" y="89"/>
                </a:cxn>
                <a:cxn ang="0">
                  <a:pos x="26" y="83"/>
                </a:cxn>
                <a:cxn ang="0">
                  <a:pos x="35" y="89"/>
                </a:cxn>
                <a:cxn ang="0">
                  <a:pos x="35" y="91"/>
                </a:cxn>
                <a:cxn ang="0">
                  <a:pos x="31" y="93"/>
                </a:cxn>
                <a:cxn ang="0">
                  <a:pos x="39" y="101"/>
                </a:cxn>
                <a:cxn ang="0">
                  <a:pos x="45" y="103"/>
                </a:cxn>
                <a:cxn ang="0">
                  <a:pos x="49" y="107"/>
                </a:cxn>
                <a:cxn ang="0">
                  <a:pos x="45" y="111"/>
                </a:cxn>
                <a:cxn ang="0">
                  <a:pos x="53" y="111"/>
                </a:cxn>
                <a:cxn ang="0">
                  <a:pos x="61" y="109"/>
                </a:cxn>
                <a:cxn ang="0">
                  <a:pos x="71" y="111"/>
                </a:cxn>
                <a:cxn ang="0">
                  <a:pos x="83" y="109"/>
                </a:cxn>
                <a:cxn ang="0">
                  <a:pos x="93" y="101"/>
                </a:cxn>
                <a:cxn ang="0">
                  <a:pos x="102" y="103"/>
                </a:cxn>
                <a:cxn ang="0">
                  <a:pos x="110" y="103"/>
                </a:cxn>
                <a:cxn ang="0">
                  <a:pos x="120" y="101"/>
                </a:cxn>
                <a:cxn ang="0">
                  <a:pos x="134" y="103"/>
                </a:cxn>
                <a:cxn ang="0">
                  <a:pos x="134" y="99"/>
                </a:cxn>
                <a:cxn ang="0">
                  <a:pos x="136" y="93"/>
                </a:cxn>
                <a:cxn ang="0">
                  <a:pos x="142" y="93"/>
                </a:cxn>
                <a:cxn ang="0">
                  <a:pos x="144" y="89"/>
                </a:cxn>
                <a:cxn ang="0">
                  <a:pos x="146" y="79"/>
                </a:cxn>
                <a:cxn ang="0">
                  <a:pos x="144" y="77"/>
                </a:cxn>
                <a:cxn ang="0">
                  <a:pos x="146" y="73"/>
                </a:cxn>
              </a:cxnLst>
              <a:rect l="0" t="0" r="r" b="b"/>
              <a:pathLst>
                <a:path w="146" h="111">
                  <a:moveTo>
                    <a:pt x="146" y="73"/>
                  </a:moveTo>
                  <a:lnTo>
                    <a:pt x="146" y="73"/>
                  </a:lnTo>
                  <a:lnTo>
                    <a:pt x="144" y="73"/>
                  </a:lnTo>
                  <a:lnTo>
                    <a:pt x="138" y="73"/>
                  </a:lnTo>
                  <a:lnTo>
                    <a:pt x="136" y="73"/>
                  </a:lnTo>
                  <a:lnTo>
                    <a:pt x="136" y="77"/>
                  </a:lnTo>
                  <a:lnTo>
                    <a:pt x="134" y="77"/>
                  </a:lnTo>
                  <a:lnTo>
                    <a:pt x="130" y="73"/>
                  </a:lnTo>
                  <a:lnTo>
                    <a:pt x="128" y="73"/>
                  </a:lnTo>
                  <a:lnTo>
                    <a:pt x="124" y="71"/>
                  </a:lnTo>
                  <a:lnTo>
                    <a:pt x="120" y="69"/>
                  </a:lnTo>
                  <a:lnTo>
                    <a:pt x="120" y="67"/>
                  </a:lnTo>
                  <a:lnTo>
                    <a:pt x="124" y="64"/>
                  </a:lnTo>
                  <a:lnTo>
                    <a:pt x="120" y="62"/>
                  </a:lnTo>
                  <a:lnTo>
                    <a:pt x="120" y="60"/>
                  </a:lnTo>
                  <a:lnTo>
                    <a:pt x="120" y="52"/>
                  </a:lnTo>
                  <a:lnTo>
                    <a:pt x="120" y="50"/>
                  </a:lnTo>
                  <a:lnTo>
                    <a:pt x="124" y="48"/>
                  </a:lnTo>
                  <a:lnTo>
                    <a:pt x="120" y="44"/>
                  </a:lnTo>
                  <a:lnTo>
                    <a:pt x="120" y="42"/>
                  </a:lnTo>
                  <a:lnTo>
                    <a:pt x="120" y="40"/>
                  </a:lnTo>
                  <a:lnTo>
                    <a:pt x="120" y="38"/>
                  </a:lnTo>
                  <a:lnTo>
                    <a:pt x="120" y="34"/>
                  </a:lnTo>
                  <a:lnTo>
                    <a:pt x="118" y="30"/>
                  </a:lnTo>
                  <a:lnTo>
                    <a:pt x="114" y="22"/>
                  </a:lnTo>
                  <a:lnTo>
                    <a:pt x="108" y="18"/>
                  </a:lnTo>
                  <a:lnTo>
                    <a:pt x="108" y="12"/>
                  </a:lnTo>
                  <a:lnTo>
                    <a:pt x="100" y="2"/>
                  </a:lnTo>
                  <a:lnTo>
                    <a:pt x="96" y="0"/>
                  </a:lnTo>
                  <a:lnTo>
                    <a:pt x="93" y="0"/>
                  </a:lnTo>
                  <a:lnTo>
                    <a:pt x="89" y="4"/>
                  </a:lnTo>
                  <a:lnTo>
                    <a:pt x="87" y="8"/>
                  </a:lnTo>
                  <a:lnTo>
                    <a:pt x="81" y="10"/>
                  </a:lnTo>
                  <a:lnTo>
                    <a:pt x="79" y="10"/>
                  </a:lnTo>
                  <a:lnTo>
                    <a:pt x="79" y="12"/>
                  </a:lnTo>
                  <a:lnTo>
                    <a:pt x="73" y="14"/>
                  </a:lnTo>
                  <a:lnTo>
                    <a:pt x="69" y="18"/>
                  </a:lnTo>
                  <a:lnTo>
                    <a:pt x="65" y="12"/>
                  </a:lnTo>
                  <a:lnTo>
                    <a:pt x="61" y="10"/>
                  </a:lnTo>
                  <a:lnTo>
                    <a:pt x="55" y="10"/>
                  </a:lnTo>
                  <a:lnTo>
                    <a:pt x="49" y="10"/>
                  </a:lnTo>
                  <a:lnTo>
                    <a:pt x="43" y="8"/>
                  </a:lnTo>
                  <a:lnTo>
                    <a:pt x="41" y="2"/>
                  </a:lnTo>
                  <a:lnTo>
                    <a:pt x="39" y="2"/>
                  </a:lnTo>
                  <a:lnTo>
                    <a:pt x="35" y="18"/>
                  </a:lnTo>
                  <a:lnTo>
                    <a:pt x="33" y="22"/>
                  </a:lnTo>
                  <a:lnTo>
                    <a:pt x="26" y="28"/>
                  </a:lnTo>
                  <a:lnTo>
                    <a:pt x="24" y="32"/>
                  </a:lnTo>
                  <a:lnTo>
                    <a:pt x="22" y="40"/>
                  </a:lnTo>
                  <a:lnTo>
                    <a:pt x="22" y="50"/>
                  </a:lnTo>
                  <a:lnTo>
                    <a:pt x="18" y="58"/>
                  </a:lnTo>
                  <a:lnTo>
                    <a:pt x="14" y="62"/>
                  </a:lnTo>
                  <a:lnTo>
                    <a:pt x="12" y="64"/>
                  </a:lnTo>
                  <a:lnTo>
                    <a:pt x="6" y="67"/>
                  </a:lnTo>
                  <a:lnTo>
                    <a:pt x="0" y="67"/>
                  </a:lnTo>
                  <a:lnTo>
                    <a:pt x="6" y="71"/>
                  </a:lnTo>
                  <a:lnTo>
                    <a:pt x="8" y="73"/>
                  </a:lnTo>
                  <a:lnTo>
                    <a:pt x="12" y="79"/>
                  </a:lnTo>
                  <a:lnTo>
                    <a:pt x="8" y="83"/>
                  </a:lnTo>
                  <a:lnTo>
                    <a:pt x="14" y="83"/>
                  </a:lnTo>
                  <a:lnTo>
                    <a:pt x="16" y="83"/>
                  </a:lnTo>
                  <a:lnTo>
                    <a:pt x="18" y="89"/>
                  </a:lnTo>
                  <a:lnTo>
                    <a:pt x="22" y="91"/>
                  </a:lnTo>
                  <a:lnTo>
                    <a:pt x="24" y="89"/>
                  </a:lnTo>
                  <a:lnTo>
                    <a:pt x="26" y="87"/>
                  </a:lnTo>
                  <a:lnTo>
                    <a:pt x="26" y="83"/>
                  </a:lnTo>
                  <a:lnTo>
                    <a:pt x="31" y="83"/>
                  </a:lnTo>
                  <a:lnTo>
                    <a:pt x="35" y="89"/>
                  </a:lnTo>
                  <a:lnTo>
                    <a:pt x="39" y="91"/>
                  </a:lnTo>
                  <a:lnTo>
                    <a:pt x="35" y="91"/>
                  </a:lnTo>
                  <a:lnTo>
                    <a:pt x="31" y="91"/>
                  </a:lnTo>
                  <a:lnTo>
                    <a:pt x="31" y="93"/>
                  </a:lnTo>
                  <a:lnTo>
                    <a:pt x="33" y="99"/>
                  </a:lnTo>
                  <a:lnTo>
                    <a:pt x="39" y="101"/>
                  </a:lnTo>
                  <a:lnTo>
                    <a:pt x="41" y="101"/>
                  </a:lnTo>
                  <a:lnTo>
                    <a:pt x="45" y="103"/>
                  </a:lnTo>
                  <a:lnTo>
                    <a:pt x="49" y="103"/>
                  </a:lnTo>
                  <a:lnTo>
                    <a:pt x="49" y="107"/>
                  </a:lnTo>
                  <a:lnTo>
                    <a:pt x="45" y="109"/>
                  </a:lnTo>
                  <a:lnTo>
                    <a:pt x="45" y="111"/>
                  </a:lnTo>
                  <a:lnTo>
                    <a:pt x="49" y="111"/>
                  </a:lnTo>
                  <a:lnTo>
                    <a:pt x="53" y="111"/>
                  </a:lnTo>
                  <a:lnTo>
                    <a:pt x="59" y="111"/>
                  </a:lnTo>
                  <a:lnTo>
                    <a:pt x="61" y="109"/>
                  </a:lnTo>
                  <a:lnTo>
                    <a:pt x="63" y="111"/>
                  </a:lnTo>
                  <a:lnTo>
                    <a:pt x="71" y="111"/>
                  </a:lnTo>
                  <a:lnTo>
                    <a:pt x="79" y="111"/>
                  </a:lnTo>
                  <a:lnTo>
                    <a:pt x="83" y="109"/>
                  </a:lnTo>
                  <a:lnTo>
                    <a:pt x="89" y="107"/>
                  </a:lnTo>
                  <a:lnTo>
                    <a:pt x="93" y="101"/>
                  </a:lnTo>
                  <a:lnTo>
                    <a:pt x="98" y="101"/>
                  </a:lnTo>
                  <a:lnTo>
                    <a:pt x="102" y="103"/>
                  </a:lnTo>
                  <a:lnTo>
                    <a:pt x="106" y="107"/>
                  </a:lnTo>
                  <a:lnTo>
                    <a:pt x="110" y="103"/>
                  </a:lnTo>
                  <a:lnTo>
                    <a:pt x="116" y="101"/>
                  </a:lnTo>
                  <a:lnTo>
                    <a:pt x="120" y="101"/>
                  </a:lnTo>
                  <a:lnTo>
                    <a:pt x="128" y="107"/>
                  </a:lnTo>
                  <a:lnTo>
                    <a:pt x="134" y="103"/>
                  </a:lnTo>
                  <a:lnTo>
                    <a:pt x="134" y="101"/>
                  </a:lnTo>
                  <a:lnTo>
                    <a:pt x="134" y="99"/>
                  </a:lnTo>
                  <a:lnTo>
                    <a:pt x="134" y="97"/>
                  </a:lnTo>
                  <a:lnTo>
                    <a:pt x="136" y="93"/>
                  </a:lnTo>
                  <a:lnTo>
                    <a:pt x="142" y="97"/>
                  </a:lnTo>
                  <a:lnTo>
                    <a:pt x="142" y="93"/>
                  </a:lnTo>
                  <a:lnTo>
                    <a:pt x="144" y="93"/>
                  </a:lnTo>
                  <a:lnTo>
                    <a:pt x="144" y="89"/>
                  </a:lnTo>
                  <a:lnTo>
                    <a:pt x="144" y="81"/>
                  </a:lnTo>
                  <a:lnTo>
                    <a:pt x="146" y="79"/>
                  </a:lnTo>
                  <a:lnTo>
                    <a:pt x="144" y="79"/>
                  </a:lnTo>
                  <a:lnTo>
                    <a:pt x="144" y="77"/>
                  </a:lnTo>
                  <a:lnTo>
                    <a:pt x="146" y="77"/>
                  </a:lnTo>
                  <a:lnTo>
                    <a:pt x="146" y="73"/>
                  </a:lnTo>
                  <a:lnTo>
                    <a:pt x="146" y="73"/>
                  </a:lnTo>
                  <a:close/>
                </a:path>
              </a:pathLst>
            </a:custGeom>
            <a:solidFill>
              <a:srgbClr val="646464">
                <a:lumMod val="8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18" name="Freeform 78">
              <a:extLst>
                <a:ext uri="{FF2B5EF4-FFF2-40B4-BE49-F238E27FC236}">
                  <a16:creationId xmlns:a16="http://schemas.microsoft.com/office/drawing/2014/main" id="{EBA831D8-9C0D-497F-BC52-200D2AED2847}"/>
                </a:ext>
              </a:extLst>
            </p:cNvPr>
            <p:cNvSpPr>
              <a:spLocks/>
            </p:cNvSpPr>
            <p:nvPr/>
          </p:nvSpPr>
          <p:spPr bwMode="auto">
            <a:xfrm>
              <a:off x="9777583" y="4102279"/>
              <a:ext cx="701346" cy="616491"/>
            </a:xfrm>
            <a:custGeom>
              <a:avLst/>
              <a:gdLst/>
              <a:ahLst/>
              <a:cxnLst>
                <a:cxn ang="0">
                  <a:pos x="92" y="12"/>
                </a:cxn>
                <a:cxn ang="0">
                  <a:pos x="90" y="6"/>
                </a:cxn>
                <a:cxn ang="0">
                  <a:pos x="82" y="10"/>
                </a:cxn>
                <a:cxn ang="0">
                  <a:pos x="75" y="10"/>
                </a:cxn>
                <a:cxn ang="0">
                  <a:pos x="73" y="4"/>
                </a:cxn>
                <a:cxn ang="0">
                  <a:pos x="77" y="4"/>
                </a:cxn>
                <a:cxn ang="0">
                  <a:pos x="75" y="2"/>
                </a:cxn>
                <a:cxn ang="0">
                  <a:pos x="55" y="4"/>
                </a:cxn>
                <a:cxn ang="0">
                  <a:pos x="43" y="10"/>
                </a:cxn>
                <a:cxn ang="0">
                  <a:pos x="35" y="14"/>
                </a:cxn>
                <a:cxn ang="0">
                  <a:pos x="29" y="14"/>
                </a:cxn>
                <a:cxn ang="0">
                  <a:pos x="10" y="20"/>
                </a:cxn>
                <a:cxn ang="0">
                  <a:pos x="2" y="25"/>
                </a:cxn>
                <a:cxn ang="0">
                  <a:pos x="0" y="41"/>
                </a:cxn>
                <a:cxn ang="0">
                  <a:pos x="6" y="49"/>
                </a:cxn>
                <a:cxn ang="0">
                  <a:pos x="6" y="67"/>
                </a:cxn>
                <a:cxn ang="0">
                  <a:pos x="8" y="92"/>
                </a:cxn>
                <a:cxn ang="0">
                  <a:pos x="23" y="96"/>
                </a:cxn>
                <a:cxn ang="0">
                  <a:pos x="25" y="100"/>
                </a:cxn>
                <a:cxn ang="0">
                  <a:pos x="29" y="100"/>
                </a:cxn>
                <a:cxn ang="0">
                  <a:pos x="35" y="102"/>
                </a:cxn>
                <a:cxn ang="0">
                  <a:pos x="47" y="110"/>
                </a:cxn>
                <a:cxn ang="0">
                  <a:pos x="55" y="110"/>
                </a:cxn>
                <a:cxn ang="0">
                  <a:pos x="61" y="116"/>
                </a:cxn>
                <a:cxn ang="0">
                  <a:pos x="63" y="118"/>
                </a:cxn>
                <a:cxn ang="0">
                  <a:pos x="67" y="128"/>
                </a:cxn>
                <a:cxn ang="0">
                  <a:pos x="80" y="126"/>
                </a:cxn>
                <a:cxn ang="0">
                  <a:pos x="92" y="132"/>
                </a:cxn>
                <a:cxn ang="0">
                  <a:pos x="102" y="136"/>
                </a:cxn>
                <a:cxn ang="0">
                  <a:pos x="108" y="130"/>
                </a:cxn>
                <a:cxn ang="0">
                  <a:pos x="116" y="128"/>
                </a:cxn>
                <a:cxn ang="0">
                  <a:pos x="126" y="122"/>
                </a:cxn>
                <a:cxn ang="0">
                  <a:pos x="132" y="120"/>
                </a:cxn>
                <a:cxn ang="0">
                  <a:pos x="143" y="128"/>
                </a:cxn>
                <a:cxn ang="0">
                  <a:pos x="147" y="130"/>
                </a:cxn>
                <a:cxn ang="0">
                  <a:pos x="155" y="138"/>
                </a:cxn>
                <a:cxn ang="0">
                  <a:pos x="159" y="148"/>
                </a:cxn>
                <a:cxn ang="0">
                  <a:pos x="167" y="148"/>
                </a:cxn>
                <a:cxn ang="0">
                  <a:pos x="173" y="142"/>
                </a:cxn>
                <a:cxn ang="0">
                  <a:pos x="169" y="132"/>
                </a:cxn>
                <a:cxn ang="0">
                  <a:pos x="175" y="120"/>
                </a:cxn>
                <a:cxn ang="0">
                  <a:pos x="177" y="106"/>
                </a:cxn>
                <a:cxn ang="0">
                  <a:pos x="175" y="98"/>
                </a:cxn>
                <a:cxn ang="0">
                  <a:pos x="177" y="87"/>
                </a:cxn>
                <a:cxn ang="0">
                  <a:pos x="177" y="81"/>
                </a:cxn>
                <a:cxn ang="0">
                  <a:pos x="175" y="71"/>
                </a:cxn>
                <a:cxn ang="0">
                  <a:pos x="175" y="57"/>
                </a:cxn>
                <a:cxn ang="0">
                  <a:pos x="181" y="43"/>
                </a:cxn>
                <a:cxn ang="0">
                  <a:pos x="177" y="35"/>
                </a:cxn>
                <a:cxn ang="0">
                  <a:pos x="175" y="25"/>
                </a:cxn>
                <a:cxn ang="0">
                  <a:pos x="173" y="22"/>
                </a:cxn>
                <a:cxn ang="0">
                  <a:pos x="149" y="20"/>
                </a:cxn>
                <a:cxn ang="0">
                  <a:pos x="132" y="22"/>
                </a:cxn>
                <a:cxn ang="0">
                  <a:pos x="110" y="20"/>
                </a:cxn>
                <a:cxn ang="0">
                  <a:pos x="92" y="10"/>
                </a:cxn>
                <a:cxn ang="0">
                  <a:pos x="92" y="12"/>
                </a:cxn>
              </a:cxnLst>
              <a:rect l="0" t="0" r="r" b="b"/>
              <a:pathLst>
                <a:path w="181" h="150">
                  <a:moveTo>
                    <a:pt x="92" y="12"/>
                  </a:moveTo>
                  <a:lnTo>
                    <a:pt x="92" y="12"/>
                  </a:lnTo>
                  <a:lnTo>
                    <a:pt x="90" y="10"/>
                  </a:lnTo>
                  <a:lnTo>
                    <a:pt x="90" y="6"/>
                  </a:lnTo>
                  <a:lnTo>
                    <a:pt x="88" y="6"/>
                  </a:lnTo>
                  <a:lnTo>
                    <a:pt x="82" y="10"/>
                  </a:lnTo>
                  <a:lnTo>
                    <a:pt x="77" y="12"/>
                  </a:lnTo>
                  <a:lnTo>
                    <a:pt x="75" y="10"/>
                  </a:lnTo>
                  <a:lnTo>
                    <a:pt x="73" y="10"/>
                  </a:lnTo>
                  <a:lnTo>
                    <a:pt x="73" y="4"/>
                  </a:lnTo>
                  <a:lnTo>
                    <a:pt x="75" y="6"/>
                  </a:lnTo>
                  <a:lnTo>
                    <a:pt x="77" y="4"/>
                  </a:lnTo>
                  <a:lnTo>
                    <a:pt x="77" y="2"/>
                  </a:lnTo>
                  <a:lnTo>
                    <a:pt x="75" y="2"/>
                  </a:lnTo>
                  <a:lnTo>
                    <a:pt x="73" y="0"/>
                  </a:lnTo>
                  <a:lnTo>
                    <a:pt x="55" y="4"/>
                  </a:lnTo>
                  <a:lnTo>
                    <a:pt x="51" y="10"/>
                  </a:lnTo>
                  <a:lnTo>
                    <a:pt x="43" y="10"/>
                  </a:lnTo>
                  <a:lnTo>
                    <a:pt x="39" y="12"/>
                  </a:lnTo>
                  <a:lnTo>
                    <a:pt x="35" y="14"/>
                  </a:lnTo>
                  <a:lnTo>
                    <a:pt x="33" y="14"/>
                  </a:lnTo>
                  <a:lnTo>
                    <a:pt x="29" y="14"/>
                  </a:lnTo>
                  <a:lnTo>
                    <a:pt x="27" y="16"/>
                  </a:lnTo>
                  <a:lnTo>
                    <a:pt x="10" y="20"/>
                  </a:lnTo>
                  <a:lnTo>
                    <a:pt x="2" y="20"/>
                  </a:lnTo>
                  <a:lnTo>
                    <a:pt x="2" y="25"/>
                  </a:lnTo>
                  <a:lnTo>
                    <a:pt x="0" y="39"/>
                  </a:lnTo>
                  <a:lnTo>
                    <a:pt x="0" y="41"/>
                  </a:lnTo>
                  <a:lnTo>
                    <a:pt x="2" y="45"/>
                  </a:lnTo>
                  <a:lnTo>
                    <a:pt x="6" y="49"/>
                  </a:lnTo>
                  <a:lnTo>
                    <a:pt x="2" y="61"/>
                  </a:lnTo>
                  <a:lnTo>
                    <a:pt x="6" y="67"/>
                  </a:lnTo>
                  <a:lnTo>
                    <a:pt x="6" y="71"/>
                  </a:lnTo>
                  <a:lnTo>
                    <a:pt x="8" y="92"/>
                  </a:lnTo>
                  <a:lnTo>
                    <a:pt x="11" y="96"/>
                  </a:lnTo>
                  <a:lnTo>
                    <a:pt x="23" y="96"/>
                  </a:lnTo>
                  <a:lnTo>
                    <a:pt x="25" y="98"/>
                  </a:lnTo>
                  <a:lnTo>
                    <a:pt x="25" y="100"/>
                  </a:lnTo>
                  <a:lnTo>
                    <a:pt x="27" y="100"/>
                  </a:lnTo>
                  <a:lnTo>
                    <a:pt x="29" y="100"/>
                  </a:lnTo>
                  <a:lnTo>
                    <a:pt x="33" y="100"/>
                  </a:lnTo>
                  <a:lnTo>
                    <a:pt x="35" y="102"/>
                  </a:lnTo>
                  <a:lnTo>
                    <a:pt x="39" y="108"/>
                  </a:lnTo>
                  <a:lnTo>
                    <a:pt x="47" y="110"/>
                  </a:lnTo>
                  <a:lnTo>
                    <a:pt x="53" y="110"/>
                  </a:lnTo>
                  <a:lnTo>
                    <a:pt x="55" y="110"/>
                  </a:lnTo>
                  <a:lnTo>
                    <a:pt x="57" y="112"/>
                  </a:lnTo>
                  <a:lnTo>
                    <a:pt x="61" y="116"/>
                  </a:lnTo>
                  <a:lnTo>
                    <a:pt x="61" y="118"/>
                  </a:lnTo>
                  <a:lnTo>
                    <a:pt x="63" y="118"/>
                  </a:lnTo>
                  <a:lnTo>
                    <a:pt x="65" y="120"/>
                  </a:lnTo>
                  <a:lnTo>
                    <a:pt x="67" y="128"/>
                  </a:lnTo>
                  <a:lnTo>
                    <a:pt x="75" y="128"/>
                  </a:lnTo>
                  <a:lnTo>
                    <a:pt x="80" y="126"/>
                  </a:lnTo>
                  <a:lnTo>
                    <a:pt x="84" y="128"/>
                  </a:lnTo>
                  <a:lnTo>
                    <a:pt x="92" y="132"/>
                  </a:lnTo>
                  <a:lnTo>
                    <a:pt x="100" y="136"/>
                  </a:lnTo>
                  <a:lnTo>
                    <a:pt x="102" y="136"/>
                  </a:lnTo>
                  <a:lnTo>
                    <a:pt x="104" y="132"/>
                  </a:lnTo>
                  <a:lnTo>
                    <a:pt x="108" y="130"/>
                  </a:lnTo>
                  <a:lnTo>
                    <a:pt x="110" y="130"/>
                  </a:lnTo>
                  <a:lnTo>
                    <a:pt x="116" y="128"/>
                  </a:lnTo>
                  <a:lnTo>
                    <a:pt x="120" y="126"/>
                  </a:lnTo>
                  <a:lnTo>
                    <a:pt x="126" y="122"/>
                  </a:lnTo>
                  <a:lnTo>
                    <a:pt x="128" y="120"/>
                  </a:lnTo>
                  <a:lnTo>
                    <a:pt x="132" y="120"/>
                  </a:lnTo>
                  <a:lnTo>
                    <a:pt x="138" y="126"/>
                  </a:lnTo>
                  <a:lnTo>
                    <a:pt x="143" y="128"/>
                  </a:lnTo>
                  <a:lnTo>
                    <a:pt x="145" y="128"/>
                  </a:lnTo>
                  <a:lnTo>
                    <a:pt x="147" y="130"/>
                  </a:lnTo>
                  <a:lnTo>
                    <a:pt x="153" y="136"/>
                  </a:lnTo>
                  <a:lnTo>
                    <a:pt x="155" y="138"/>
                  </a:lnTo>
                  <a:lnTo>
                    <a:pt x="155" y="142"/>
                  </a:lnTo>
                  <a:lnTo>
                    <a:pt x="159" y="148"/>
                  </a:lnTo>
                  <a:lnTo>
                    <a:pt x="163" y="150"/>
                  </a:lnTo>
                  <a:lnTo>
                    <a:pt x="167" y="148"/>
                  </a:lnTo>
                  <a:lnTo>
                    <a:pt x="173" y="146"/>
                  </a:lnTo>
                  <a:lnTo>
                    <a:pt x="173" y="142"/>
                  </a:lnTo>
                  <a:lnTo>
                    <a:pt x="169" y="138"/>
                  </a:lnTo>
                  <a:lnTo>
                    <a:pt x="169" y="132"/>
                  </a:lnTo>
                  <a:lnTo>
                    <a:pt x="169" y="130"/>
                  </a:lnTo>
                  <a:lnTo>
                    <a:pt x="175" y="120"/>
                  </a:lnTo>
                  <a:lnTo>
                    <a:pt x="181" y="110"/>
                  </a:lnTo>
                  <a:lnTo>
                    <a:pt x="177" y="106"/>
                  </a:lnTo>
                  <a:lnTo>
                    <a:pt x="175" y="100"/>
                  </a:lnTo>
                  <a:lnTo>
                    <a:pt x="175" y="98"/>
                  </a:lnTo>
                  <a:lnTo>
                    <a:pt x="175" y="92"/>
                  </a:lnTo>
                  <a:lnTo>
                    <a:pt x="177" y="87"/>
                  </a:lnTo>
                  <a:lnTo>
                    <a:pt x="177" y="83"/>
                  </a:lnTo>
                  <a:lnTo>
                    <a:pt x="177" y="81"/>
                  </a:lnTo>
                  <a:lnTo>
                    <a:pt x="175" y="73"/>
                  </a:lnTo>
                  <a:lnTo>
                    <a:pt x="175" y="71"/>
                  </a:lnTo>
                  <a:lnTo>
                    <a:pt x="177" y="69"/>
                  </a:lnTo>
                  <a:lnTo>
                    <a:pt x="175" y="57"/>
                  </a:lnTo>
                  <a:lnTo>
                    <a:pt x="181" y="49"/>
                  </a:lnTo>
                  <a:lnTo>
                    <a:pt x="181" y="43"/>
                  </a:lnTo>
                  <a:lnTo>
                    <a:pt x="181" y="41"/>
                  </a:lnTo>
                  <a:lnTo>
                    <a:pt x="177" y="35"/>
                  </a:lnTo>
                  <a:lnTo>
                    <a:pt x="175" y="31"/>
                  </a:lnTo>
                  <a:lnTo>
                    <a:pt x="175" y="25"/>
                  </a:lnTo>
                  <a:lnTo>
                    <a:pt x="175" y="24"/>
                  </a:lnTo>
                  <a:lnTo>
                    <a:pt x="173" y="22"/>
                  </a:lnTo>
                  <a:lnTo>
                    <a:pt x="159" y="20"/>
                  </a:lnTo>
                  <a:lnTo>
                    <a:pt x="149" y="20"/>
                  </a:lnTo>
                  <a:lnTo>
                    <a:pt x="143" y="22"/>
                  </a:lnTo>
                  <a:lnTo>
                    <a:pt x="132" y="22"/>
                  </a:lnTo>
                  <a:lnTo>
                    <a:pt x="126" y="22"/>
                  </a:lnTo>
                  <a:lnTo>
                    <a:pt x="110" y="20"/>
                  </a:lnTo>
                  <a:lnTo>
                    <a:pt x="98" y="14"/>
                  </a:lnTo>
                  <a:lnTo>
                    <a:pt x="92" y="10"/>
                  </a:lnTo>
                  <a:lnTo>
                    <a:pt x="92" y="12"/>
                  </a:lnTo>
                  <a:lnTo>
                    <a:pt x="92" y="12"/>
                  </a:lnTo>
                  <a:close/>
                </a:path>
              </a:pathLst>
            </a:custGeom>
            <a:solidFill>
              <a:srgbClr val="646464">
                <a:lumMod val="8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19" name="Freeform 93">
              <a:extLst>
                <a:ext uri="{FF2B5EF4-FFF2-40B4-BE49-F238E27FC236}">
                  <a16:creationId xmlns:a16="http://schemas.microsoft.com/office/drawing/2014/main" id="{62D2EBD8-13EF-458B-94E1-BD4CC3FCB56B}"/>
                </a:ext>
              </a:extLst>
            </p:cNvPr>
            <p:cNvSpPr>
              <a:spLocks/>
            </p:cNvSpPr>
            <p:nvPr/>
          </p:nvSpPr>
          <p:spPr bwMode="auto">
            <a:xfrm>
              <a:off x="9417221" y="3152884"/>
              <a:ext cx="23248" cy="8219"/>
            </a:xfrm>
            <a:custGeom>
              <a:avLst/>
              <a:gdLst/>
              <a:ahLst/>
              <a:cxnLst>
                <a:cxn ang="0">
                  <a:pos x="4" y="0"/>
                </a:cxn>
                <a:cxn ang="0">
                  <a:pos x="4" y="0"/>
                </a:cxn>
                <a:cxn ang="0">
                  <a:pos x="6" y="2"/>
                </a:cxn>
                <a:cxn ang="0">
                  <a:pos x="4" y="2"/>
                </a:cxn>
                <a:cxn ang="0">
                  <a:pos x="4" y="0"/>
                </a:cxn>
                <a:cxn ang="0">
                  <a:pos x="0" y="0"/>
                </a:cxn>
                <a:cxn ang="0">
                  <a:pos x="4" y="0"/>
                </a:cxn>
                <a:cxn ang="0">
                  <a:pos x="4" y="0"/>
                </a:cxn>
              </a:cxnLst>
              <a:rect l="0" t="0" r="r" b="b"/>
              <a:pathLst>
                <a:path w="6" h="2">
                  <a:moveTo>
                    <a:pt x="4" y="0"/>
                  </a:moveTo>
                  <a:lnTo>
                    <a:pt x="4" y="0"/>
                  </a:lnTo>
                  <a:lnTo>
                    <a:pt x="6" y="2"/>
                  </a:lnTo>
                  <a:lnTo>
                    <a:pt x="4" y="2"/>
                  </a:lnTo>
                  <a:lnTo>
                    <a:pt x="4" y="0"/>
                  </a:lnTo>
                  <a:lnTo>
                    <a:pt x="0" y="0"/>
                  </a:lnTo>
                  <a:lnTo>
                    <a:pt x="4" y="0"/>
                  </a:lnTo>
                  <a:lnTo>
                    <a:pt x="4" y="0"/>
                  </a:lnTo>
                  <a:close/>
                </a:path>
              </a:pathLst>
            </a:custGeom>
            <a:solidFill>
              <a:srgbClr val="646464">
                <a:lumMod val="8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20" name="Freeform 94">
              <a:extLst>
                <a:ext uri="{FF2B5EF4-FFF2-40B4-BE49-F238E27FC236}">
                  <a16:creationId xmlns:a16="http://schemas.microsoft.com/office/drawing/2014/main" id="{CD8BE4BE-BB0C-4700-AD0A-62E83AB87C24}"/>
                </a:ext>
              </a:extLst>
            </p:cNvPr>
            <p:cNvSpPr>
              <a:spLocks/>
            </p:cNvSpPr>
            <p:nvPr/>
          </p:nvSpPr>
          <p:spPr bwMode="auto">
            <a:xfrm>
              <a:off x="9417221" y="3152884"/>
              <a:ext cx="23248" cy="8219"/>
            </a:xfrm>
            <a:custGeom>
              <a:avLst/>
              <a:gdLst/>
              <a:ahLst/>
              <a:cxnLst>
                <a:cxn ang="0">
                  <a:pos x="4" y="0"/>
                </a:cxn>
                <a:cxn ang="0">
                  <a:pos x="4" y="0"/>
                </a:cxn>
                <a:cxn ang="0">
                  <a:pos x="6" y="2"/>
                </a:cxn>
                <a:cxn ang="0">
                  <a:pos x="4" y="2"/>
                </a:cxn>
                <a:cxn ang="0">
                  <a:pos x="4" y="0"/>
                </a:cxn>
                <a:cxn ang="0">
                  <a:pos x="0" y="0"/>
                </a:cxn>
                <a:cxn ang="0">
                  <a:pos x="4" y="0"/>
                </a:cxn>
                <a:cxn ang="0">
                  <a:pos x="4" y="0"/>
                </a:cxn>
              </a:cxnLst>
              <a:rect l="0" t="0" r="r" b="b"/>
              <a:pathLst>
                <a:path w="6" h="2">
                  <a:moveTo>
                    <a:pt x="4" y="0"/>
                  </a:moveTo>
                  <a:lnTo>
                    <a:pt x="4" y="0"/>
                  </a:lnTo>
                  <a:lnTo>
                    <a:pt x="6" y="2"/>
                  </a:lnTo>
                  <a:lnTo>
                    <a:pt x="4" y="2"/>
                  </a:lnTo>
                  <a:lnTo>
                    <a:pt x="4" y="0"/>
                  </a:lnTo>
                  <a:lnTo>
                    <a:pt x="0" y="0"/>
                  </a:lnTo>
                  <a:lnTo>
                    <a:pt x="4" y="0"/>
                  </a:lnTo>
                  <a:lnTo>
                    <a:pt x="4" y="0"/>
                  </a:lnTo>
                  <a:close/>
                </a:path>
              </a:pathLst>
            </a:custGeom>
            <a:solidFill>
              <a:srgbClr val="646464">
                <a:lumMod val="8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21" name="Freeform 95">
              <a:extLst>
                <a:ext uri="{FF2B5EF4-FFF2-40B4-BE49-F238E27FC236}">
                  <a16:creationId xmlns:a16="http://schemas.microsoft.com/office/drawing/2014/main" id="{76592D0A-B7CE-4C00-9C6E-16919F0945C3}"/>
                </a:ext>
              </a:extLst>
            </p:cNvPr>
            <p:cNvSpPr>
              <a:spLocks/>
            </p:cNvSpPr>
            <p:nvPr/>
          </p:nvSpPr>
          <p:spPr bwMode="auto">
            <a:xfrm>
              <a:off x="9324225" y="3259743"/>
              <a:ext cx="15499" cy="32879"/>
            </a:xfrm>
            <a:custGeom>
              <a:avLst/>
              <a:gdLst/>
              <a:ahLst/>
              <a:cxnLst>
                <a:cxn ang="0">
                  <a:pos x="2" y="0"/>
                </a:cxn>
                <a:cxn ang="0">
                  <a:pos x="2" y="0"/>
                </a:cxn>
                <a:cxn ang="0">
                  <a:pos x="2" y="2"/>
                </a:cxn>
                <a:cxn ang="0">
                  <a:pos x="4" y="2"/>
                </a:cxn>
                <a:cxn ang="0">
                  <a:pos x="2" y="2"/>
                </a:cxn>
                <a:cxn ang="0">
                  <a:pos x="2" y="4"/>
                </a:cxn>
                <a:cxn ang="0">
                  <a:pos x="0" y="8"/>
                </a:cxn>
                <a:cxn ang="0">
                  <a:pos x="0" y="2"/>
                </a:cxn>
                <a:cxn ang="0">
                  <a:pos x="0" y="0"/>
                </a:cxn>
                <a:cxn ang="0">
                  <a:pos x="2" y="0"/>
                </a:cxn>
                <a:cxn ang="0">
                  <a:pos x="2" y="0"/>
                </a:cxn>
              </a:cxnLst>
              <a:rect l="0" t="0" r="r" b="b"/>
              <a:pathLst>
                <a:path w="4" h="8">
                  <a:moveTo>
                    <a:pt x="2" y="0"/>
                  </a:moveTo>
                  <a:lnTo>
                    <a:pt x="2" y="0"/>
                  </a:lnTo>
                  <a:lnTo>
                    <a:pt x="2" y="2"/>
                  </a:lnTo>
                  <a:lnTo>
                    <a:pt x="4" y="2"/>
                  </a:lnTo>
                  <a:lnTo>
                    <a:pt x="2" y="2"/>
                  </a:lnTo>
                  <a:lnTo>
                    <a:pt x="2" y="4"/>
                  </a:lnTo>
                  <a:lnTo>
                    <a:pt x="0" y="8"/>
                  </a:lnTo>
                  <a:lnTo>
                    <a:pt x="0" y="2"/>
                  </a:lnTo>
                  <a:lnTo>
                    <a:pt x="0" y="0"/>
                  </a:lnTo>
                  <a:lnTo>
                    <a:pt x="2" y="0"/>
                  </a:lnTo>
                  <a:lnTo>
                    <a:pt x="2" y="0"/>
                  </a:lnTo>
                  <a:close/>
                </a:path>
              </a:pathLst>
            </a:custGeom>
            <a:solidFill>
              <a:srgbClr val="646464">
                <a:lumMod val="8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22" name="Freeform 96">
              <a:extLst>
                <a:ext uri="{FF2B5EF4-FFF2-40B4-BE49-F238E27FC236}">
                  <a16:creationId xmlns:a16="http://schemas.microsoft.com/office/drawing/2014/main" id="{E0C51319-48BD-4F71-9311-9E6FBE1C05AD}"/>
                </a:ext>
              </a:extLst>
            </p:cNvPr>
            <p:cNvSpPr>
              <a:spLocks/>
            </p:cNvSpPr>
            <p:nvPr/>
          </p:nvSpPr>
          <p:spPr bwMode="auto">
            <a:xfrm>
              <a:off x="9324225" y="3259743"/>
              <a:ext cx="15499" cy="32879"/>
            </a:xfrm>
            <a:custGeom>
              <a:avLst/>
              <a:gdLst/>
              <a:ahLst/>
              <a:cxnLst>
                <a:cxn ang="0">
                  <a:pos x="2" y="0"/>
                </a:cxn>
                <a:cxn ang="0">
                  <a:pos x="2" y="0"/>
                </a:cxn>
                <a:cxn ang="0">
                  <a:pos x="2" y="2"/>
                </a:cxn>
                <a:cxn ang="0">
                  <a:pos x="4" y="2"/>
                </a:cxn>
                <a:cxn ang="0">
                  <a:pos x="2" y="2"/>
                </a:cxn>
                <a:cxn ang="0">
                  <a:pos x="2" y="4"/>
                </a:cxn>
                <a:cxn ang="0">
                  <a:pos x="0" y="8"/>
                </a:cxn>
                <a:cxn ang="0">
                  <a:pos x="0" y="2"/>
                </a:cxn>
                <a:cxn ang="0">
                  <a:pos x="0" y="0"/>
                </a:cxn>
                <a:cxn ang="0">
                  <a:pos x="2" y="0"/>
                </a:cxn>
                <a:cxn ang="0">
                  <a:pos x="2" y="0"/>
                </a:cxn>
              </a:cxnLst>
              <a:rect l="0" t="0" r="r" b="b"/>
              <a:pathLst>
                <a:path w="4" h="8">
                  <a:moveTo>
                    <a:pt x="2" y="0"/>
                  </a:moveTo>
                  <a:lnTo>
                    <a:pt x="2" y="0"/>
                  </a:lnTo>
                  <a:lnTo>
                    <a:pt x="2" y="2"/>
                  </a:lnTo>
                  <a:lnTo>
                    <a:pt x="4" y="2"/>
                  </a:lnTo>
                  <a:lnTo>
                    <a:pt x="2" y="2"/>
                  </a:lnTo>
                  <a:lnTo>
                    <a:pt x="2" y="4"/>
                  </a:lnTo>
                  <a:lnTo>
                    <a:pt x="0" y="8"/>
                  </a:lnTo>
                  <a:lnTo>
                    <a:pt x="0" y="2"/>
                  </a:lnTo>
                  <a:lnTo>
                    <a:pt x="0" y="0"/>
                  </a:lnTo>
                  <a:lnTo>
                    <a:pt x="2" y="0"/>
                  </a:lnTo>
                  <a:lnTo>
                    <a:pt x="2" y="0"/>
                  </a:lnTo>
                  <a:close/>
                </a:path>
              </a:pathLst>
            </a:custGeom>
            <a:solidFill>
              <a:srgbClr val="646464">
                <a:lumMod val="8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23" name="Freeform 161">
              <a:extLst>
                <a:ext uri="{FF2B5EF4-FFF2-40B4-BE49-F238E27FC236}">
                  <a16:creationId xmlns:a16="http://schemas.microsoft.com/office/drawing/2014/main" id="{7A357316-3B7E-45FD-BDF3-492AD6BFEADC}"/>
                </a:ext>
              </a:extLst>
            </p:cNvPr>
            <p:cNvSpPr>
              <a:spLocks/>
            </p:cNvSpPr>
            <p:nvPr/>
          </p:nvSpPr>
          <p:spPr bwMode="auto">
            <a:xfrm>
              <a:off x="9072362" y="4254348"/>
              <a:ext cx="282865" cy="242489"/>
            </a:xfrm>
            <a:custGeom>
              <a:avLst/>
              <a:gdLst/>
              <a:ahLst/>
              <a:cxnLst>
                <a:cxn ang="0">
                  <a:pos x="73" y="12"/>
                </a:cxn>
                <a:cxn ang="0">
                  <a:pos x="73" y="12"/>
                </a:cxn>
                <a:cxn ang="0">
                  <a:pos x="67" y="8"/>
                </a:cxn>
                <a:cxn ang="0">
                  <a:pos x="67" y="4"/>
                </a:cxn>
                <a:cxn ang="0">
                  <a:pos x="63" y="0"/>
                </a:cxn>
                <a:cxn ang="0">
                  <a:pos x="58" y="0"/>
                </a:cxn>
                <a:cxn ang="0">
                  <a:pos x="56" y="4"/>
                </a:cxn>
                <a:cxn ang="0">
                  <a:pos x="54" y="0"/>
                </a:cxn>
                <a:cxn ang="0">
                  <a:pos x="48" y="0"/>
                </a:cxn>
                <a:cxn ang="0">
                  <a:pos x="46" y="0"/>
                </a:cxn>
                <a:cxn ang="0">
                  <a:pos x="40" y="4"/>
                </a:cxn>
                <a:cxn ang="0">
                  <a:pos x="40" y="6"/>
                </a:cxn>
                <a:cxn ang="0">
                  <a:pos x="38" y="8"/>
                </a:cxn>
                <a:cxn ang="0">
                  <a:pos x="32" y="12"/>
                </a:cxn>
                <a:cxn ang="0">
                  <a:pos x="28" y="12"/>
                </a:cxn>
                <a:cxn ang="0">
                  <a:pos x="22" y="18"/>
                </a:cxn>
                <a:cxn ang="0">
                  <a:pos x="22" y="24"/>
                </a:cxn>
                <a:cxn ang="0">
                  <a:pos x="20" y="28"/>
                </a:cxn>
                <a:cxn ang="0">
                  <a:pos x="20" y="32"/>
                </a:cxn>
                <a:cxn ang="0">
                  <a:pos x="22" y="34"/>
                </a:cxn>
                <a:cxn ang="0">
                  <a:pos x="18" y="40"/>
                </a:cxn>
                <a:cxn ang="0">
                  <a:pos x="18" y="44"/>
                </a:cxn>
                <a:cxn ang="0">
                  <a:pos x="14" y="46"/>
                </a:cxn>
                <a:cxn ang="0">
                  <a:pos x="8" y="46"/>
                </a:cxn>
                <a:cxn ang="0">
                  <a:pos x="4" y="46"/>
                </a:cxn>
                <a:cxn ang="0">
                  <a:pos x="0" y="44"/>
                </a:cxn>
                <a:cxn ang="0">
                  <a:pos x="2" y="50"/>
                </a:cxn>
                <a:cxn ang="0">
                  <a:pos x="8" y="54"/>
                </a:cxn>
                <a:cxn ang="0">
                  <a:pos x="12" y="55"/>
                </a:cxn>
                <a:cxn ang="0">
                  <a:pos x="14" y="55"/>
                </a:cxn>
                <a:cxn ang="0">
                  <a:pos x="18" y="54"/>
                </a:cxn>
                <a:cxn ang="0">
                  <a:pos x="22" y="52"/>
                </a:cxn>
                <a:cxn ang="0">
                  <a:pos x="28" y="52"/>
                </a:cxn>
                <a:cxn ang="0">
                  <a:pos x="30" y="52"/>
                </a:cxn>
                <a:cxn ang="0">
                  <a:pos x="30" y="54"/>
                </a:cxn>
                <a:cxn ang="0">
                  <a:pos x="32" y="55"/>
                </a:cxn>
                <a:cxn ang="0">
                  <a:pos x="36" y="59"/>
                </a:cxn>
                <a:cxn ang="0">
                  <a:pos x="38" y="59"/>
                </a:cxn>
                <a:cxn ang="0">
                  <a:pos x="44" y="42"/>
                </a:cxn>
                <a:cxn ang="0">
                  <a:pos x="46" y="36"/>
                </a:cxn>
                <a:cxn ang="0">
                  <a:pos x="48" y="36"/>
                </a:cxn>
                <a:cxn ang="0">
                  <a:pos x="54" y="36"/>
                </a:cxn>
                <a:cxn ang="0">
                  <a:pos x="58" y="40"/>
                </a:cxn>
                <a:cxn ang="0">
                  <a:pos x="62" y="36"/>
                </a:cxn>
                <a:cxn ang="0">
                  <a:pos x="62" y="34"/>
                </a:cxn>
                <a:cxn ang="0">
                  <a:pos x="65" y="32"/>
                </a:cxn>
                <a:cxn ang="0">
                  <a:pos x="67" y="32"/>
                </a:cxn>
                <a:cxn ang="0">
                  <a:pos x="67" y="28"/>
                </a:cxn>
                <a:cxn ang="0">
                  <a:pos x="65" y="24"/>
                </a:cxn>
                <a:cxn ang="0">
                  <a:pos x="67" y="24"/>
                </a:cxn>
                <a:cxn ang="0">
                  <a:pos x="71" y="22"/>
                </a:cxn>
                <a:cxn ang="0">
                  <a:pos x="73" y="18"/>
                </a:cxn>
                <a:cxn ang="0">
                  <a:pos x="73" y="12"/>
                </a:cxn>
                <a:cxn ang="0">
                  <a:pos x="73" y="12"/>
                </a:cxn>
              </a:cxnLst>
              <a:rect l="0" t="0" r="r" b="b"/>
              <a:pathLst>
                <a:path w="73" h="59">
                  <a:moveTo>
                    <a:pt x="73" y="12"/>
                  </a:moveTo>
                  <a:lnTo>
                    <a:pt x="73" y="12"/>
                  </a:lnTo>
                  <a:lnTo>
                    <a:pt x="67" y="8"/>
                  </a:lnTo>
                  <a:lnTo>
                    <a:pt x="67" y="4"/>
                  </a:lnTo>
                  <a:lnTo>
                    <a:pt x="63" y="0"/>
                  </a:lnTo>
                  <a:lnTo>
                    <a:pt x="58" y="0"/>
                  </a:lnTo>
                  <a:lnTo>
                    <a:pt x="56" y="4"/>
                  </a:lnTo>
                  <a:lnTo>
                    <a:pt x="54" y="0"/>
                  </a:lnTo>
                  <a:lnTo>
                    <a:pt x="48" y="0"/>
                  </a:lnTo>
                  <a:lnTo>
                    <a:pt x="46" y="0"/>
                  </a:lnTo>
                  <a:lnTo>
                    <a:pt x="40" y="4"/>
                  </a:lnTo>
                  <a:lnTo>
                    <a:pt x="40" y="6"/>
                  </a:lnTo>
                  <a:lnTo>
                    <a:pt x="38" y="8"/>
                  </a:lnTo>
                  <a:lnTo>
                    <a:pt x="32" y="12"/>
                  </a:lnTo>
                  <a:lnTo>
                    <a:pt x="28" y="12"/>
                  </a:lnTo>
                  <a:lnTo>
                    <a:pt x="22" y="18"/>
                  </a:lnTo>
                  <a:lnTo>
                    <a:pt x="22" y="24"/>
                  </a:lnTo>
                  <a:lnTo>
                    <a:pt x="20" y="28"/>
                  </a:lnTo>
                  <a:lnTo>
                    <a:pt x="20" y="32"/>
                  </a:lnTo>
                  <a:lnTo>
                    <a:pt x="22" y="34"/>
                  </a:lnTo>
                  <a:lnTo>
                    <a:pt x="18" y="40"/>
                  </a:lnTo>
                  <a:lnTo>
                    <a:pt x="18" y="44"/>
                  </a:lnTo>
                  <a:lnTo>
                    <a:pt x="14" y="46"/>
                  </a:lnTo>
                  <a:lnTo>
                    <a:pt x="8" y="46"/>
                  </a:lnTo>
                  <a:lnTo>
                    <a:pt x="4" y="46"/>
                  </a:lnTo>
                  <a:lnTo>
                    <a:pt x="0" y="44"/>
                  </a:lnTo>
                  <a:lnTo>
                    <a:pt x="2" y="50"/>
                  </a:lnTo>
                  <a:lnTo>
                    <a:pt x="8" y="54"/>
                  </a:lnTo>
                  <a:lnTo>
                    <a:pt x="12" y="55"/>
                  </a:lnTo>
                  <a:lnTo>
                    <a:pt x="14" y="55"/>
                  </a:lnTo>
                  <a:lnTo>
                    <a:pt x="18" y="54"/>
                  </a:lnTo>
                  <a:lnTo>
                    <a:pt x="22" y="52"/>
                  </a:lnTo>
                  <a:lnTo>
                    <a:pt x="28" y="52"/>
                  </a:lnTo>
                  <a:lnTo>
                    <a:pt x="30" y="52"/>
                  </a:lnTo>
                  <a:lnTo>
                    <a:pt x="30" y="54"/>
                  </a:lnTo>
                  <a:lnTo>
                    <a:pt x="32" y="55"/>
                  </a:lnTo>
                  <a:lnTo>
                    <a:pt x="36" y="59"/>
                  </a:lnTo>
                  <a:lnTo>
                    <a:pt x="38" y="59"/>
                  </a:lnTo>
                  <a:lnTo>
                    <a:pt x="44" y="42"/>
                  </a:lnTo>
                  <a:lnTo>
                    <a:pt x="46" y="36"/>
                  </a:lnTo>
                  <a:lnTo>
                    <a:pt x="48" y="36"/>
                  </a:lnTo>
                  <a:lnTo>
                    <a:pt x="54" y="36"/>
                  </a:lnTo>
                  <a:lnTo>
                    <a:pt x="58" y="40"/>
                  </a:lnTo>
                  <a:lnTo>
                    <a:pt x="62" y="36"/>
                  </a:lnTo>
                  <a:lnTo>
                    <a:pt x="62" y="34"/>
                  </a:lnTo>
                  <a:lnTo>
                    <a:pt x="65" y="32"/>
                  </a:lnTo>
                  <a:lnTo>
                    <a:pt x="67" y="32"/>
                  </a:lnTo>
                  <a:lnTo>
                    <a:pt x="67" y="28"/>
                  </a:lnTo>
                  <a:lnTo>
                    <a:pt x="65" y="24"/>
                  </a:lnTo>
                  <a:lnTo>
                    <a:pt x="67" y="24"/>
                  </a:lnTo>
                  <a:lnTo>
                    <a:pt x="71" y="22"/>
                  </a:lnTo>
                  <a:lnTo>
                    <a:pt x="73" y="18"/>
                  </a:lnTo>
                  <a:lnTo>
                    <a:pt x="73" y="12"/>
                  </a:lnTo>
                  <a:lnTo>
                    <a:pt x="73" y="12"/>
                  </a:lnTo>
                  <a:close/>
                </a:path>
              </a:pathLst>
            </a:custGeom>
            <a:solidFill>
              <a:srgbClr val="646464">
                <a:lumMod val="8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24" name="Freeform 163">
              <a:extLst>
                <a:ext uri="{FF2B5EF4-FFF2-40B4-BE49-F238E27FC236}">
                  <a16:creationId xmlns:a16="http://schemas.microsoft.com/office/drawing/2014/main" id="{AD6ECA2E-4042-4828-89F8-5B7FC9B1B787}"/>
                </a:ext>
              </a:extLst>
            </p:cNvPr>
            <p:cNvSpPr>
              <a:spLocks/>
            </p:cNvSpPr>
            <p:nvPr/>
          </p:nvSpPr>
          <p:spPr bwMode="auto">
            <a:xfrm>
              <a:off x="11897115" y="5528431"/>
              <a:ext cx="54247" cy="69871"/>
            </a:xfrm>
            <a:custGeom>
              <a:avLst/>
              <a:gdLst/>
              <a:ahLst/>
              <a:cxnLst>
                <a:cxn ang="0">
                  <a:pos x="12" y="17"/>
                </a:cxn>
                <a:cxn ang="0">
                  <a:pos x="12" y="17"/>
                </a:cxn>
                <a:cxn ang="0">
                  <a:pos x="6" y="9"/>
                </a:cxn>
                <a:cxn ang="0">
                  <a:pos x="2" y="8"/>
                </a:cxn>
                <a:cxn ang="0">
                  <a:pos x="0" y="2"/>
                </a:cxn>
                <a:cxn ang="0">
                  <a:pos x="8" y="0"/>
                </a:cxn>
                <a:cxn ang="0">
                  <a:pos x="10" y="6"/>
                </a:cxn>
                <a:cxn ang="0">
                  <a:pos x="8" y="6"/>
                </a:cxn>
                <a:cxn ang="0">
                  <a:pos x="10" y="9"/>
                </a:cxn>
                <a:cxn ang="0">
                  <a:pos x="14" y="13"/>
                </a:cxn>
                <a:cxn ang="0">
                  <a:pos x="14" y="15"/>
                </a:cxn>
                <a:cxn ang="0">
                  <a:pos x="14" y="17"/>
                </a:cxn>
                <a:cxn ang="0">
                  <a:pos x="12" y="17"/>
                </a:cxn>
                <a:cxn ang="0">
                  <a:pos x="12" y="17"/>
                </a:cxn>
              </a:cxnLst>
              <a:rect l="0" t="0" r="r" b="b"/>
              <a:pathLst>
                <a:path w="14" h="17">
                  <a:moveTo>
                    <a:pt x="12" y="17"/>
                  </a:moveTo>
                  <a:lnTo>
                    <a:pt x="12" y="17"/>
                  </a:lnTo>
                  <a:lnTo>
                    <a:pt x="6" y="9"/>
                  </a:lnTo>
                  <a:lnTo>
                    <a:pt x="2" y="8"/>
                  </a:lnTo>
                  <a:lnTo>
                    <a:pt x="0" y="2"/>
                  </a:lnTo>
                  <a:lnTo>
                    <a:pt x="8" y="0"/>
                  </a:lnTo>
                  <a:lnTo>
                    <a:pt x="10" y="6"/>
                  </a:lnTo>
                  <a:lnTo>
                    <a:pt x="8" y="6"/>
                  </a:lnTo>
                  <a:lnTo>
                    <a:pt x="10" y="9"/>
                  </a:lnTo>
                  <a:lnTo>
                    <a:pt x="14" y="13"/>
                  </a:lnTo>
                  <a:lnTo>
                    <a:pt x="14" y="15"/>
                  </a:lnTo>
                  <a:lnTo>
                    <a:pt x="14" y="17"/>
                  </a:lnTo>
                  <a:lnTo>
                    <a:pt x="12" y="17"/>
                  </a:lnTo>
                  <a:lnTo>
                    <a:pt x="12" y="17"/>
                  </a:lnTo>
                  <a:close/>
                </a:path>
              </a:pathLst>
            </a:custGeom>
            <a:solidFill>
              <a:srgbClr val="646464">
                <a:lumMod val="8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25" name="Freeform 164">
              <a:extLst>
                <a:ext uri="{FF2B5EF4-FFF2-40B4-BE49-F238E27FC236}">
                  <a16:creationId xmlns:a16="http://schemas.microsoft.com/office/drawing/2014/main" id="{1E257A5C-CD4C-4489-82ED-E802BAF37C7A}"/>
                </a:ext>
              </a:extLst>
            </p:cNvPr>
            <p:cNvSpPr>
              <a:spLocks/>
            </p:cNvSpPr>
            <p:nvPr/>
          </p:nvSpPr>
          <p:spPr bwMode="auto">
            <a:xfrm>
              <a:off x="11897115" y="5528431"/>
              <a:ext cx="54247" cy="69871"/>
            </a:xfrm>
            <a:custGeom>
              <a:avLst/>
              <a:gdLst/>
              <a:ahLst/>
              <a:cxnLst>
                <a:cxn ang="0">
                  <a:pos x="12" y="17"/>
                </a:cxn>
                <a:cxn ang="0">
                  <a:pos x="12" y="17"/>
                </a:cxn>
                <a:cxn ang="0">
                  <a:pos x="6" y="9"/>
                </a:cxn>
                <a:cxn ang="0">
                  <a:pos x="2" y="8"/>
                </a:cxn>
                <a:cxn ang="0">
                  <a:pos x="0" y="2"/>
                </a:cxn>
                <a:cxn ang="0">
                  <a:pos x="8" y="0"/>
                </a:cxn>
                <a:cxn ang="0">
                  <a:pos x="10" y="6"/>
                </a:cxn>
                <a:cxn ang="0">
                  <a:pos x="8" y="6"/>
                </a:cxn>
                <a:cxn ang="0">
                  <a:pos x="10" y="9"/>
                </a:cxn>
                <a:cxn ang="0">
                  <a:pos x="14" y="13"/>
                </a:cxn>
                <a:cxn ang="0">
                  <a:pos x="14" y="15"/>
                </a:cxn>
                <a:cxn ang="0">
                  <a:pos x="14" y="17"/>
                </a:cxn>
                <a:cxn ang="0">
                  <a:pos x="12" y="17"/>
                </a:cxn>
                <a:cxn ang="0">
                  <a:pos x="12" y="17"/>
                </a:cxn>
              </a:cxnLst>
              <a:rect l="0" t="0" r="r" b="b"/>
              <a:pathLst>
                <a:path w="14" h="17">
                  <a:moveTo>
                    <a:pt x="12" y="17"/>
                  </a:moveTo>
                  <a:lnTo>
                    <a:pt x="12" y="17"/>
                  </a:lnTo>
                  <a:lnTo>
                    <a:pt x="6" y="9"/>
                  </a:lnTo>
                  <a:lnTo>
                    <a:pt x="2" y="8"/>
                  </a:lnTo>
                  <a:lnTo>
                    <a:pt x="0" y="2"/>
                  </a:lnTo>
                  <a:lnTo>
                    <a:pt x="8" y="0"/>
                  </a:lnTo>
                  <a:lnTo>
                    <a:pt x="10" y="6"/>
                  </a:lnTo>
                  <a:lnTo>
                    <a:pt x="8" y="6"/>
                  </a:lnTo>
                  <a:lnTo>
                    <a:pt x="10" y="9"/>
                  </a:lnTo>
                  <a:lnTo>
                    <a:pt x="14" y="13"/>
                  </a:lnTo>
                  <a:lnTo>
                    <a:pt x="14" y="15"/>
                  </a:lnTo>
                  <a:lnTo>
                    <a:pt x="14" y="17"/>
                  </a:lnTo>
                  <a:lnTo>
                    <a:pt x="12" y="17"/>
                  </a:lnTo>
                  <a:lnTo>
                    <a:pt x="12" y="17"/>
                  </a:lnTo>
                  <a:close/>
                </a:path>
              </a:pathLst>
            </a:custGeom>
            <a:solidFill>
              <a:srgbClr val="646464">
                <a:lumMod val="8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26" name="Freeform 165">
              <a:extLst>
                <a:ext uri="{FF2B5EF4-FFF2-40B4-BE49-F238E27FC236}">
                  <a16:creationId xmlns:a16="http://schemas.microsoft.com/office/drawing/2014/main" id="{CE54BC39-2E45-4E71-AC08-1DDE5A40DE0D}"/>
                </a:ext>
              </a:extLst>
            </p:cNvPr>
            <p:cNvSpPr>
              <a:spLocks/>
            </p:cNvSpPr>
            <p:nvPr/>
          </p:nvSpPr>
          <p:spPr bwMode="auto">
            <a:xfrm>
              <a:off x="9289353" y="5220183"/>
              <a:ext cx="27124" cy="16440"/>
            </a:xfrm>
            <a:custGeom>
              <a:avLst/>
              <a:gdLst/>
              <a:ahLst/>
              <a:cxnLst>
                <a:cxn ang="0">
                  <a:pos x="6" y="4"/>
                </a:cxn>
                <a:cxn ang="0">
                  <a:pos x="0" y="2"/>
                </a:cxn>
                <a:cxn ang="0">
                  <a:pos x="6" y="0"/>
                </a:cxn>
                <a:cxn ang="0">
                  <a:pos x="7" y="2"/>
                </a:cxn>
                <a:cxn ang="0">
                  <a:pos x="6" y="4"/>
                </a:cxn>
                <a:cxn ang="0">
                  <a:pos x="6" y="4"/>
                </a:cxn>
              </a:cxnLst>
              <a:rect l="0" t="0" r="r" b="b"/>
              <a:pathLst>
                <a:path w="7" h="4">
                  <a:moveTo>
                    <a:pt x="6" y="4"/>
                  </a:moveTo>
                  <a:lnTo>
                    <a:pt x="0" y="2"/>
                  </a:lnTo>
                  <a:lnTo>
                    <a:pt x="6" y="0"/>
                  </a:lnTo>
                  <a:lnTo>
                    <a:pt x="7" y="2"/>
                  </a:lnTo>
                  <a:lnTo>
                    <a:pt x="6" y="4"/>
                  </a:lnTo>
                  <a:lnTo>
                    <a:pt x="6" y="4"/>
                  </a:lnTo>
                  <a:close/>
                </a:path>
              </a:pathLst>
            </a:custGeom>
            <a:solidFill>
              <a:srgbClr val="646464">
                <a:lumMod val="8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27" name="Freeform 166">
              <a:extLst>
                <a:ext uri="{FF2B5EF4-FFF2-40B4-BE49-F238E27FC236}">
                  <a16:creationId xmlns:a16="http://schemas.microsoft.com/office/drawing/2014/main" id="{FA943808-4694-435E-9C91-3AD1F09875BD}"/>
                </a:ext>
              </a:extLst>
            </p:cNvPr>
            <p:cNvSpPr>
              <a:spLocks/>
            </p:cNvSpPr>
            <p:nvPr/>
          </p:nvSpPr>
          <p:spPr bwMode="auto">
            <a:xfrm>
              <a:off x="9289353" y="5220183"/>
              <a:ext cx="27124" cy="16440"/>
            </a:xfrm>
            <a:custGeom>
              <a:avLst/>
              <a:gdLst/>
              <a:ahLst/>
              <a:cxnLst>
                <a:cxn ang="0">
                  <a:pos x="6" y="4"/>
                </a:cxn>
                <a:cxn ang="0">
                  <a:pos x="0" y="2"/>
                </a:cxn>
                <a:cxn ang="0">
                  <a:pos x="6" y="0"/>
                </a:cxn>
                <a:cxn ang="0">
                  <a:pos x="7" y="2"/>
                </a:cxn>
                <a:cxn ang="0">
                  <a:pos x="6" y="4"/>
                </a:cxn>
                <a:cxn ang="0">
                  <a:pos x="6" y="4"/>
                </a:cxn>
              </a:cxnLst>
              <a:rect l="0" t="0" r="r" b="b"/>
              <a:pathLst>
                <a:path w="7" h="4">
                  <a:moveTo>
                    <a:pt x="6" y="4"/>
                  </a:moveTo>
                  <a:lnTo>
                    <a:pt x="0" y="2"/>
                  </a:lnTo>
                  <a:lnTo>
                    <a:pt x="6" y="0"/>
                  </a:lnTo>
                  <a:lnTo>
                    <a:pt x="7" y="2"/>
                  </a:lnTo>
                  <a:lnTo>
                    <a:pt x="6" y="4"/>
                  </a:lnTo>
                  <a:lnTo>
                    <a:pt x="6" y="4"/>
                  </a:lnTo>
                  <a:close/>
                </a:path>
              </a:pathLst>
            </a:custGeom>
            <a:solidFill>
              <a:srgbClr val="646464">
                <a:lumMod val="8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28" name="Freeform 167">
              <a:extLst>
                <a:ext uri="{FF2B5EF4-FFF2-40B4-BE49-F238E27FC236}">
                  <a16:creationId xmlns:a16="http://schemas.microsoft.com/office/drawing/2014/main" id="{690DCFE0-B07F-4823-AAF2-CFEB6DC685F4}"/>
                </a:ext>
              </a:extLst>
            </p:cNvPr>
            <p:cNvSpPr>
              <a:spLocks/>
            </p:cNvSpPr>
            <p:nvPr/>
          </p:nvSpPr>
          <p:spPr bwMode="auto">
            <a:xfrm>
              <a:off x="10599046" y="4718771"/>
              <a:ext cx="240240" cy="320576"/>
            </a:xfrm>
            <a:custGeom>
              <a:avLst/>
              <a:gdLst/>
              <a:ahLst/>
              <a:cxnLst>
                <a:cxn ang="0">
                  <a:pos x="30" y="78"/>
                </a:cxn>
                <a:cxn ang="0">
                  <a:pos x="30" y="78"/>
                </a:cxn>
                <a:cxn ang="0">
                  <a:pos x="34" y="76"/>
                </a:cxn>
                <a:cxn ang="0">
                  <a:pos x="38" y="69"/>
                </a:cxn>
                <a:cxn ang="0">
                  <a:pos x="40" y="65"/>
                </a:cxn>
                <a:cxn ang="0">
                  <a:pos x="42" y="61"/>
                </a:cxn>
                <a:cxn ang="0">
                  <a:pos x="46" y="59"/>
                </a:cxn>
                <a:cxn ang="0">
                  <a:pos x="48" y="59"/>
                </a:cxn>
                <a:cxn ang="0">
                  <a:pos x="52" y="61"/>
                </a:cxn>
                <a:cxn ang="0">
                  <a:pos x="60" y="65"/>
                </a:cxn>
                <a:cxn ang="0">
                  <a:pos x="62" y="67"/>
                </a:cxn>
                <a:cxn ang="0">
                  <a:pos x="52" y="51"/>
                </a:cxn>
                <a:cxn ang="0">
                  <a:pos x="50" y="49"/>
                </a:cxn>
                <a:cxn ang="0">
                  <a:pos x="48" y="47"/>
                </a:cxn>
                <a:cxn ang="0">
                  <a:pos x="48" y="41"/>
                </a:cxn>
                <a:cxn ang="0">
                  <a:pos x="48" y="37"/>
                </a:cxn>
                <a:cxn ang="0">
                  <a:pos x="46" y="31"/>
                </a:cxn>
                <a:cxn ang="0">
                  <a:pos x="42" y="29"/>
                </a:cxn>
                <a:cxn ang="0">
                  <a:pos x="42" y="25"/>
                </a:cxn>
                <a:cxn ang="0">
                  <a:pos x="40" y="17"/>
                </a:cxn>
                <a:cxn ang="0">
                  <a:pos x="34" y="11"/>
                </a:cxn>
                <a:cxn ang="0">
                  <a:pos x="28" y="7"/>
                </a:cxn>
                <a:cxn ang="0">
                  <a:pos x="20" y="2"/>
                </a:cxn>
                <a:cxn ang="0">
                  <a:pos x="14" y="0"/>
                </a:cxn>
                <a:cxn ang="0">
                  <a:pos x="10" y="2"/>
                </a:cxn>
                <a:cxn ang="0">
                  <a:pos x="4" y="2"/>
                </a:cxn>
                <a:cxn ang="0">
                  <a:pos x="0" y="6"/>
                </a:cxn>
                <a:cxn ang="0">
                  <a:pos x="0" y="7"/>
                </a:cxn>
                <a:cxn ang="0">
                  <a:pos x="4" y="9"/>
                </a:cxn>
                <a:cxn ang="0">
                  <a:pos x="12" y="19"/>
                </a:cxn>
                <a:cxn ang="0">
                  <a:pos x="12" y="25"/>
                </a:cxn>
                <a:cxn ang="0">
                  <a:pos x="18" y="29"/>
                </a:cxn>
                <a:cxn ang="0">
                  <a:pos x="22" y="37"/>
                </a:cxn>
                <a:cxn ang="0">
                  <a:pos x="24" y="41"/>
                </a:cxn>
                <a:cxn ang="0">
                  <a:pos x="24" y="45"/>
                </a:cxn>
                <a:cxn ang="0">
                  <a:pos x="24" y="47"/>
                </a:cxn>
                <a:cxn ang="0">
                  <a:pos x="24" y="49"/>
                </a:cxn>
                <a:cxn ang="0">
                  <a:pos x="24" y="51"/>
                </a:cxn>
                <a:cxn ang="0">
                  <a:pos x="28" y="55"/>
                </a:cxn>
                <a:cxn ang="0">
                  <a:pos x="24" y="57"/>
                </a:cxn>
                <a:cxn ang="0">
                  <a:pos x="24" y="59"/>
                </a:cxn>
                <a:cxn ang="0">
                  <a:pos x="24" y="67"/>
                </a:cxn>
                <a:cxn ang="0">
                  <a:pos x="24" y="69"/>
                </a:cxn>
                <a:cxn ang="0">
                  <a:pos x="28" y="71"/>
                </a:cxn>
                <a:cxn ang="0">
                  <a:pos x="24" y="74"/>
                </a:cxn>
                <a:cxn ang="0">
                  <a:pos x="24" y="76"/>
                </a:cxn>
                <a:cxn ang="0">
                  <a:pos x="28" y="78"/>
                </a:cxn>
                <a:cxn ang="0">
                  <a:pos x="30" y="78"/>
                </a:cxn>
                <a:cxn ang="0">
                  <a:pos x="30" y="78"/>
                </a:cxn>
              </a:cxnLst>
              <a:rect l="0" t="0" r="r" b="b"/>
              <a:pathLst>
                <a:path w="62" h="78">
                  <a:moveTo>
                    <a:pt x="30" y="78"/>
                  </a:moveTo>
                  <a:lnTo>
                    <a:pt x="30" y="78"/>
                  </a:lnTo>
                  <a:lnTo>
                    <a:pt x="34" y="76"/>
                  </a:lnTo>
                  <a:lnTo>
                    <a:pt x="38" y="69"/>
                  </a:lnTo>
                  <a:lnTo>
                    <a:pt x="40" y="65"/>
                  </a:lnTo>
                  <a:lnTo>
                    <a:pt x="42" y="61"/>
                  </a:lnTo>
                  <a:lnTo>
                    <a:pt x="46" y="59"/>
                  </a:lnTo>
                  <a:lnTo>
                    <a:pt x="48" y="59"/>
                  </a:lnTo>
                  <a:lnTo>
                    <a:pt x="52" y="61"/>
                  </a:lnTo>
                  <a:lnTo>
                    <a:pt x="60" y="65"/>
                  </a:lnTo>
                  <a:lnTo>
                    <a:pt x="62" y="67"/>
                  </a:lnTo>
                  <a:lnTo>
                    <a:pt x="52" y="51"/>
                  </a:lnTo>
                  <a:lnTo>
                    <a:pt x="50" y="49"/>
                  </a:lnTo>
                  <a:lnTo>
                    <a:pt x="48" y="47"/>
                  </a:lnTo>
                  <a:lnTo>
                    <a:pt x="48" y="41"/>
                  </a:lnTo>
                  <a:lnTo>
                    <a:pt x="48" y="37"/>
                  </a:lnTo>
                  <a:lnTo>
                    <a:pt x="46" y="31"/>
                  </a:lnTo>
                  <a:lnTo>
                    <a:pt x="42" y="29"/>
                  </a:lnTo>
                  <a:lnTo>
                    <a:pt x="42" y="25"/>
                  </a:lnTo>
                  <a:lnTo>
                    <a:pt x="40" y="17"/>
                  </a:lnTo>
                  <a:lnTo>
                    <a:pt x="34" y="11"/>
                  </a:lnTo>
                  <a:lnTo>
                    <a:pt x="28" y="7"/>
                  </a:lnTo>
                  <a:lnTo>
                    <a:pt x="20" y="2"/>
                  </a:lnTo>
                  <a:lnTo>
                    <a:pt x="14" y="0"/>
                  </a:lnTo>
                  <a:lnTo>
                    <a:pt x="10" y="2"/>
                  </a:lnTo>
                  <a:lnTo>
                    <a:pt x="4" y="2"/>
                  </a:lnTo>
                  <a:lnTo>
                    <a:pt x="0" y="6"/>
                  </a:lnTo>
                  <a:lnTo>
                    <a:pt x="0" y="7"/>
                  </a:lnTo>
                  <a:lnTo>
                    <a:pt x="4" y="9"/>
                  </a:lnTo>
                  <a:lnTo>
                    <a:pt x="12" y="19"/>
                  </a:lnTo>
                  <a:lnTo>
                    <a:pt x="12" y="25"/>
                  </a:lnTo>
                  <a:lnTo>
                    <a:pt x="18" y="29"/>
                  </a:lnTo>
                  <a:lnTo>
                    <a:pt x="22" y="37"/>
                  </a:lnTo>
                  <a:lnTo>
                    <a:pt x="24" y="41"/>
                  </a:lnTo>
                  <a:lnTo>
                    <a:pt x="24" y="45"/>
                  </a:lnTo>
                  <a:lnTo>
                    <a:pt x="24" y="47"/>
                  </a:lnTo>
                  <a:lnTo>
                    <a:pt x="24" y="49"/>
                  </a:lnTo>
                  <a:lnTo>
                    <a:pt x="24" y="51"/>
                  </a:lnTo>
                  <a:lnTo>
                    <a:pt x="28" y="55"/>
                  </a:lnTo>
                  <a:lnTo>
                    <a:pt x="24" y="57"/>
                  </a:lnTo>
                  <a:lnTo>
                    <a:pt x="24" y="59"/>
                  </a:lnTo>
                  <a:lnTo>
                    <a:pt x="24" y="67"/>
                  </a:lnTo>
                  <a:lnTo>
                    <a:pt x="24" y="69"/>
                  </a:lnTo>
                  <a:lnTo>
                    <a:pt x="28" y="71"/>
                  </a:lnTo>
                  <a:lnTo>
                    <a:pt x="24" y="74"/>
                  </a:lnTo>
                  <a:lnTo>
                    <a:pt x="24" y="76"/>
                  </a:lnTo>
                  <a:lnTo>
                    <a:pt x="28" y="78"/>
                  </a:lnTo>
                  <a:lnTo>
                    <a:pt x="30" y="78"/>
                  </a:lnTo>
                  <a:lnTo>
                    <a:pt x="30" y="78"/>
                  </a:lnTo>
                  <a:close/>
                </a:path>
              </a:pathLst>
            </a:custGeom>
            <a:solidFill>
              <a:srgbClr val="FFC000"/>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29" name="Freeform 170">
              <a:extLst>
                <a:ext uri="{FF2B5EF4-FFF2-40B4-BE49-F238E27FC236}">
                  <a16:creationId xmlns:a16="http://schemas.microsoft.com/office/drawing/2014/main" id="{D6242C34-05BA-4C14-B9B6-CE3F8BE7F933}"/>
                </a:ext>
              </a:extLst>
            </p:cNvPr>
            <p:cNvSpPr>
              <a:spLocks/>
            </p:cNvSpPr>
            <p:nvPr/>
          </p:nvSpPr>
          <p:spPr bwMode="auto">
            <a:xfrm>
              <a:off x="10203813" y="5347594"/>
              <a:ext cx="189869" cy="172618"/>
            </a:xfrm>
            <a:custGeom>
              <a:avLst/>
              <a:gdLst/>
              <a:ahLst/>
              <a:cxnLst>
                <a:cxn ang="0">
                  <a:pos x="4" y="14"/>
                </a:cxn>
                <a:cxn ang="0">
                  <a:pos x="10" y="10"/>
                </a:cxn>
                <a:cxn ang="0">
                  <a:pos x="14" y="6"/>
                </a:cxn>
                <a:cxn ang="0">
                  <a:pos x="18" y="12"/>
                </a:cxn>
                <a:cxn ang="0">
                  <a:pos x="20" y="4"/>
                </a:cxn>
                <a:cxn ang="0">
                  <a:pos x="24" y="4"/>
                </a:cxn>
                <a:cxn ang="0">
                  <a:pos x="30" y="4"/>
                </a:cxn>
                <a:cxn ang="0">
                  <a:pos x="37" y="2"/>
                </a:cxn>
                <a:cxn ang="0">
                  <a:pos x="39" y="0"/>
                </a:cxn>
                <a:cxn ang="0">
                  <a:pos x="45" y="4"/>
                </a:cxn>
                <a:cxn ang="0">
                  <a:pos x="45" y="6"/>
                </a:cxn>
                <a:cxn ang="0">
                  <a:pos x="45" y="10"/>
                </a:cxn>
                <a:cxn ang="0">
                  <a:pos x="45" y="12"/>
                </a:cxn>
                <a:cxn ang="0">
                  <a:pos x="49" y="16"/>
                </a:cxn>
                <a:cxn ang="0">
                  <a:pos x="47" y="16"/>
                </a:cxn>
                <a:cxn ang="0">
                  <a:pos x="47" y="24"/>
                </a:cxn>
                <a:cxn ang="0">
                  <a:pos x="45" y="30"/>
                </a:cxn>
                <a:cxn ang="0">
                  <a:pos x="45" y="32"/>
                </a:cxn>
                <a:cxn ang="0">
                  <a:pos x="41" y="32"/>
                </a:cxn>
                <a:cxn ang="0">
                  <a:pos x="37" y="32"/>
                </a:cxn>
                <a:cxn ang="0">
                  <a:pos x="33" y="34"/>
                </a:cxn>
                <a:cxn ang="0">
                  <a:pos x="32" y="34"/>
                </a:cxn>
                <a:cxn ang="0">
                  <a:pos x="32" y="38"/>
                </a:cxn>
                <a:cxn ang="0">
                  <a:pos x="30" y="38"/>
                </a:cxn>
                <a:cxn ang="0">
                  <a:pos x="28" y="40"/>
                </a:cxn>
                <a:cxn ang="0">
                  <a:pos x="24" y="42"/>
                </a:cxn>
                <a:cxn ang="0">
                  <a:pos x="22" y="42"/>
                </a:cxn>
                <a:cxn ang="0">
                  <a:pos x="8" y="42"/>
                </a:cxn>
                <a:cxn ang="0">
                  <a:pos x="4" y="40"/>
                </a:cxn>
                <a:cxn ang="0">
                  <a:pos x="2" y="34"/>
                </a:cxn>
                <a:cxn ang="0">
                  <a:pos x="0" y="30"/>
                </a:cxn>
                <a:cxn ang="0">
                  <a:pos x="2" y="26"/>
                </a:cxn>
                <a:cxn ang="0">
                  <a:pos x="2" y="20"/>
                </a:cxn>
                <a:cxn ang="0">
                  <a:pos x="2" y="16"/>
                </a:cxn>
                <a:cxn ang="0">
                  <a:pos x="4" y="14"/>
                </a:cxn>
                <a:cxn ang="0">
                  <a:pos x="4" y="14"/>
                </a:cxn>
              </a:cxnLst>
              <a:rect l="0" t="0" r="r" b="b"/>
              <a:pathLst>
                <a:path w="49" h="42">
                  <a:moveTo>
                    <a:pt x="4" y="14"/>
                  </a:moveTo>
                  <a:lnTo>
                    <a:pt x="10" y="10"/>
                  </a:lnTo>
                  <a:lnTo>
                    <a:pt x="14" y="6"/>
                  </a:lnTo>
                  <a:lnTo>
                    <a:pt x="18" y="12"/>
                  </a:lnTo>
                  <a:lnTo>
                    <a:pt x="20" y="4"/>
                  </a:lnTo>
                  <a:lnTo>
                    <a:pt x="24" y="4"/>
                  </a:lnTo>
                  <a:lnTo>
                    <a:pt x="30" y="4"/>
                  </a:lnTo>
                  <a:lnTo>
                    <a:pt x="37" y="2"/>
                  </a:lnTo>
                  <a:lnTo>
                    <a:pt x="39" y="0"/>
                  </a:lnTo>
                  <a:lnTo>
                    <a:pt x="45" y="4"/>
                  </a:lnTo>
                  <a:lnTo>
                    <a:pt x="45" y="6"/>
                  </a:lnTo>
                  <a:lnTo>
                    <a:pt x="45" y="10"/>
                  </a:lnTo>
                  <a:lnTo>
                    <a:pt x="45" y="12"/>
                  </a:lnTo>
                  <a:lnTo>
                    <a:pt x="49" y="16"/>
                  </a:lnTo>
                  <a:lnTo>
                    <a:pt x="47" y="16"/>
                  </a:lnTo>
                  <a:lnTo>
                    <a:pt x="47" y="24"/>
                  </a:lnTo>
                  <a:lnTo>
                    <a:pt x="45" y="30"/>
                  </a:lnTo>
                  <a:lnTo>
                    <a:pt x="45" y="32"/>
                  </a:lnTo>
                  <a:lnTo>
                    <a:pt x="41" y="32"/>
                  </a:lnTo>
                  <a:lnTo>
                    <a:pt x="37" y="32"/>
                  </a:lnTo>
                  <a:lnTo>
                    <a:pt x="33" y="34"/>
                  </a:lnTo>
                  <a:lnTo>
                    <a:pt x="32" y="34"/>
                  </a:lnTo>
                  <a:lnTo>
                    <a:pt x="32" y="38"/>
                  </a:lnTo>
                  <a:lnTo>
                    <a:pt x="30" y="38"/>
                  </a:lnTo>
                  <a:lnTo>
                    <a:pt x="28" y="40"/>
                  </a:lnTo>
                  <a:lnTo>
                    <a:pt x="24" y="42"/>
                  </a:lnTo>
                  <a:lnTo>
                    <a:pt x="22" y="42"/>
                  </a:lnTo>
                  <a:lnTo>
                    <a:pt x="8" y="42"/>
                  </a:lnTo>
                  <a:lnTo>
                    <a:pt x="4" y="40"/>
                  </a:lnTo>
                  <a:lnTo>
                    <a:pt x="2" y="34"/>
                  </a:lnTo>
                  <a:lnTo>
                    <a:pt x="0" y="30"/>
                  </a:lnTo>
                  <a:lnTo>
                    <a:pt x="2" y="26"/>
                  </a:lnTo>
                  <a:lnTo>
                    <a:pt x="2" y="20"/>
                  </a:lnTo>
                  <a:lnTo>
                    <a:pt x="2" y="16"/>
                  </a:lnTo>
                  <a:lnTo>
                    <a:pt x="4" y="14"/>
                  </a:lnTo>
                  <a:lnTo>
                    <a:pt x="4" y="14"/>
                  </a:lnTo>
                  <a:close/>
                </a:path>
              </a:pathLst>
            </a:custGeom>
            <a:solidFill>
              <a:srgbClr val="646464">
                <a:lumMod val="8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30" name="Freeform 171">
              <a:extLst>
                <a:ext uri="{FF2B5EF4-FFF2-40B4-BE49-F238E27FC236}">
                  <a16:creationId xmlns:a16="http://schemas.microsoft.com/office/drawing/2014/main" id="{43D29930-055B-49C7-8762-A9F62EB356F8}"/>
                </a:ext>
              </a:extLst>
            </p:cNvPr>
            <p:cNvSpPr>
              <a:spLocks/>
            </p:cNvSpPr>
            <p:nvPr/>
          </p:nvSpPr>
          <p:spPr bwMode="auto">
            <a:xfrm>
              <a:off x="9227356" y="4579032"/>
              <a:ext cx="38748" cy="90419"/>
            </a:xfrm>
            <a:custGeom>
              <a:avLst/>
              <a:gdLst/>
              <a:ahLst/>
              <a:cxnLst>
                <a:cxn ang="0">
                  <a:pos x="0" y="12"/>
                </a:cxn>
                <a:cxn ang="0">
                  <a:pos x="0" y="12"/>
                </a:cxn>
                <a:cxn ang="0">
                  <a:pos x="0" y="6"/>
                </a:cxn>
                <a:cxn ang="0">
                  <a:pos x="0" y="2"/>
                </a:cxn>
                <a:cxn ang="0">
                  <a:pos x="4" y="2"/>
                </a:cxn>
                <a:cxn ang="0">
                  <a:pos x="6" y="0"/>
                </a:cxn>
                <a:cxn ang="0">
                  <a:pos x="6" y="2"/>
                </a:cxn>
                <a:cxn ang="0">
                  <a:pos x="8" y="4"/>
                </a:cxn>
                <a:cxn ang="0">
                  <a:pos x="10" y="6"/>
                </a:cxn>
                <a:cxn ang="0">
                  <a:pos x="10" y="12"/>
                </a:cxn>
                <a:cxn ang="0">
                  <a:pos x="8" y="14"/>
                </a:cxn>
                <a:cxn ang="0">
                  <a:pos x="8" y="20"/>
                </a:cxn>
                <a:cxn ang="0">
                  <a:pos x="10" y="22"/>
                </a:cxn>
                <a:cxn ang="0">
                  <a:pos x="4" y="20"/>
                </a:cxn>
                <a:cxn ang="0">
                  <a:pos x="0" y="16"/>
                </a:cxn>
                <a:cxn ang="0">
                  <a:pos x="0" y="14"/>
                </a:cxn>
                <a:cxn ang="0">
                  <a:pos x="0" y="12"/>
                </a:cxn>
                <a:cxn ang="0">
                  <a:pos x="0" y="12"/>
                </a:cxn>
              </a:cxnLst>
              <a:rect l="0" t="0" r="r" b="b"/>
              <a:pathLst>
                <a:path w="10" h="22">
                  <a:moveTo>
                    <a:pt x="0" y="12"/>
                  </a:moveTo>
                  <a:lnTo>
                    <a:pt x="0" y="12"/>
                  </a:lnTo>
                  <a:lnTo>
                    <a:pt x="0" y="6"/>
                  </a:lnTo>
                  <a:lnTo>
                    <a:pt x="0" y="2"/>
                  </a:lnTo>
                  <a:lnTo>
                    <a:pt x="4" y="2"/>
                  </a:lnTo>
                  <a:lnTo>
                    <a:pt x="6" y="0"/>
                  </a:lnTo>
                  <a:lnTo>
                    <a:pt x="6" y="2"/>
                  </a:lnTo>
                  <a:lnTo>
                    <a:pt x="8" y="4"/>
                  </a:lnTo>
                  <a:lnTo>
                    <a:pt x="10" y="6"/>
                  </a:lnTo>
                  <a:lnTo>
                    <a:pt x="10" y="12"/>
                  </a:lnTo>
                  <a:lnTo>
                    <a:pt x="8" y="14"/>
                  </a:lnTo>
                  <a:lnTo>
                    <a:pt x="8" y="20"/>
                  </a:lnTo>
                  <a:lnTo>
                    <a:pt x="10" y="22"/>
                  </a:lnTo>
                  <a:lnTo>
                    <a:pt x="4" y="20"/>
                  </a:lnTo>
                  <a:lnTo>
                    <a:pt x="0" y="16"/>
                  </a:lnTo>
                  <a:lnTo>
                    <a:pt x="0" y="14"/>
                  </a:lnTo>
                  <a:lnTo>
                    <a:pt x="0" y="12"/>
                  </a:lnTo>
                  <a:lnTo>
                    <a:pt x="0" y="12"/>
                  </a:lnTo>
                  <a:close/>
                </a:path>
              </a:pathLst>
            </a:custGeom>
            <a:solidFill>
              <a:srgbClr val="646464">
                <a:lumMod val="8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31" name="Freeform 172">
              <a:extLst>
                <a:ext uri="{FF2B5EF4-FFF2-40B4-BE49-F238E27FC236}">
                  <a16:creationId xmlns:a16="http://schemas.microsoft.com/office/drawing/2014/main" id="{1DEB15E4-AD4A-46C6-A7D9-7C499CE269E9}"/>
                </a:ext>
              </a:extLst>
            </p:cNvPr>
            <p:cNvSpPr>
              <a:spLocks noEditPoints="1"/>
            </p:cNvSpPr>
            <p:nvPr/>
          </p:nvSpPr>
          <p:spPr bwMode="auto">
            <a:xfrm>
              <a:off x="10203813" y="3909114"/>
              <a:ext cx="395233" cy="295916"/>
            </a:xfrm>
            <a:custGeom>
              <a:avLst/>
              <a:gdLst/>
              <a:ahLst/>
              <a:cxnLst>
                <a:cxn ang="0">
                  <a:pos x="4" y="7"/>
                </a:cxn>
                <a:cxn ang="0">
                  <a:pos x="4" y="7"/>
                </a:cxn>
                <a:cxn ang="0">
                  <a:pos x="8" y="29"/>
                </a:cxn>
                <a:cxn ang="0">
                  <a:pos x="2" y="35"/>
                </a:cxn>
                <a:cxn ang="0">
                  <a:pos x="14" y="47"/>
                </a:cxn>
                <a:cxn ang="0">
                  <a:pos x="20" y="49"/>
                </a:cxn>
                <a:cxn ang="0">
                  <a:pos x="28" y="51"/>
                </a:cxn>
                <a:cxn ang="0">
                  <a:pos x="37" y="51"/>
                </a:cxn>
                <a:cxn ang="0">
                  <a:pos x="39" y="67"/>
                </a:cxn>
                <a:cxn ang="0">
                  <a:pos x="49" y="67"/>
                </a:cxn>
                <a:cxn ang="0">
                  <a:pos x="63" y="69"/>
                </a:cxn>
                <a:cxn ang="0">
                  <a:pos x="65" y="71"/>
                </a:cxn>
                <a:cxn ang="0">
                  <a:pos x="65" y="72"/>
                </a:cxn>
                <a:cxn ang="0">
                  <a:pos x="73" y="71"/>
                </a:cxn>
                <a:cxn ang="0">
                  <a:pos x="83" y="71"/>
                </a:cxn>
                <a:cxn ang="0">
                  <a:pos x="85" y="69"/>
                </a:cxn>
                <a:cxn ang="0">
                  <a:pos x="85" y="67"/>
                </a:cxn>
                <a:cxn ang="0">
                  <a:pos x="93" y="63"/>
                </a:cxn>
                <a:cxn ang="0">
                  <a:pos x="93" y="55"/>
                </a:cxn>
                <a:cxn ang="0">
                  <a:pos x="93" y="47"/>
                </a:cxn>
                <a:cxn ang="0">
                  <a:pos x="97" y="39"/>
                </a:cxn>
                <a:cxn ang="0">
                  <a:pos x="100" y="37"/>
                </a:cxn>
                <a:cxn ang="0">
                  <a:pos x="102" y="35"/>
                </a:cxn>
                <a:cxn ang="0">
                  <a:pos x="100" y="29"/>
                </a:cxn>
                <a:cxn ang="0">
                  <a:pos x="93" y="27"/>
                </a:cxn>
                <a:cxn ang="0">
                  <a:pos x="85" y="21"/>
                </a:cxn>
                <a:cxn ang="0">
                  <a:pos x="79" y="19"/>
                </a:cxn>
                <a:cxn ang="0">
                  <a:pos x="75" y="19"/>
                </a:cxn>
                <a:cxn ang="0">
                  <a:pos x="73" y="15"/>
                </a:cxn>
                <a:cxn ang="0">
                  <a:pos x="69" y="11"/>
                </a:cxn>
                <a:cxn ang="0">
                  <a:pos x="63" y="11"/>
                </a:cxn>
                <a:cxn ang="0">
                  <a:pos x="57" y="11"/>
                </a:cxn>
                <a:cxn ang="0">
                  <a:pos x="51" y="9"/>
                </a:cxn>
                <a:cxn ang="0">
                  <a:pos x="37" y="6"/>
                </a:cxn>
                <a:cxn ang="0">
                  <a:pos x="28" y="2"/>
                </a:cxn>
                <a:cxn ang="0">
                  <a:pos x="20" y="0"/>
                </a:cxn>
                <a:cxn ang="0">
                  <a:pos x="12" y="6"/>
                </a:cxn>
                <a:cxn ang="0">
                  <a:pos x="4" y="7"/>
                </a:cxn>
                <a:cxn ang="0">
                  <a:pos x="4" y="7"/>
                </a:cxn>
                <a:cxn ang="0">
                  <a:pos x="0" y="25"/>
                </a:cxn>
                <a:cxn ang="0">
                  <a:pos x="0" y="27"/>
                </a:cxn>
                <a:cxn ang="0">
                  <a:pos x="2" y="27"/>
                </a:cxn>
                <a:cxn ang="0">
                  <a:pos x="2" y="25"/>
                </a:cxn>
                <a:cxn ang="0">
                  <a:pos x="0" y="25"/>
                </a:cxn>
                <a:cxn ang="0">
                  <a:pos x="0" y="25"/>
                </a:cxn>
              </a:cxnLst>
              <a:rect l="0" t="0" r="r" b="b"/>
              <a:pathLst>
                <a:path w="102" h="72">
                  <a:moveTo>
                    <a:pt x="4" y="7"/>
                  </a:moveTo>
                  <a:lnTo>
                    <a:pt x="4" y="7"/>
                  </a:lnTo>
                  <a:lnTo>
                    <a:pt x="8" y="29"/>
                  </a:lnTo>
                  <a:lnTo>
                    <a:pt x="2" y="35"/>
                  </a:lnTo>
                  <a:lnTo>
                    <a:pt x="14" y="47"/>
                  </a:lnTo>
                  <a:lnTo>
                    <a:pt x="20" y="49"/>
                  </a:lnTo>
                  <a:lnTo>
                    <a:pt x="28" y="51"/>
                  </a:lnTo>
                  <a:lnTo>
                    <a:pt x="37" y="51"/>
                  </a:lnTo>
                  <a:lnTo>
                    <a:pt x="39" y="67"/>
                  </a:lnTo>
                  <a:lnTo>
                    <a:pt x="49" y="67"/>
                  </a:lnTo>
                  <a:lnTo>
                    <a:pt x="63" y="69"/>
                  </a:lnTo>
                  <a:lnTo>
                    <a:pt x="65" y="71"/>
                  </a:lnTo>
                  <a:lnTo>
                    <a:pt x="65" y="72"/>
                  </a:lnTo>
                  <a:lnTo>
                    <a:pt x="73" y="71"/>
                  </a:lnTo>
                  <a:lnTo>
                    <a:pt x="83" y="71"/>
                  </a:lnTo>
                  <a:lnTo>
                    <a:pt x="85" y="69"/>
                  </a:lnTo>
                  <a:lnTo>
                    <a:pt x="85" y="67"/>
                  </a:lnTo>
                  <a:lnTo>
                    <a:pt x="93" y="63"/>
                  </a:lnTo>
                  <a:lnTo>
                    <a:pt x="93" y="55"/>
                  </a:lnTo>
                  <a:lnTo>
                    <a:pt x="93" y="47"/>
                  </a:lnTo>
                  <a:lnTo>
                    <a:pt x="97" y="39"/>
                  </a:lnTo>
                  <a:lnTo>
                    <a:pt x="100" y="37"/>
                  </a:lnTo>
                  <a:lnTo>
                    <a:pt x="102" y="35"/>
                  </a:lnTo>
                  <a:lnTo>
                    <a:pt x="100" y="29"/>
                  </a:lnTo>
                  <a:lnTo>
                    <a:pt x="93" y="27"/>
                  </a:lnTo>
                  <a:lnTo>
                    <a:pt x="85" y="21"/>
                  </a:lnTo>
                  <a:lnTo>
                    <a:pt x="79" y="19"/>
                  </a:lnTo>
                  <a:lnTo>
                    <a:pt x="75" y="19"/>
                  </a:lnTo>
                  <a:lnTo>
                    <a:pt x="73" y="15"/>
                  </a:lnTo>
                  <a:lnTo>
                    <a:pt x="69" y="11"/>
                  </a:lnTo>
                  <a:lnTo>
                    <a:pt x="63" y="11"/>
                  </a:lnTo>
                  <a:lnTo>
                    <a:pt x="57" y="11"/>
                  </a:lnTo>
                  <a:lnTo>
                    <a:pt x="51" y="9"/>
                  </a:lnTo>
                  <a:lnTo>
                    <a:pt x="37" y="6"/>
                  </a:lnTo>
                  <a:lnTo>
                    <a:pt x="28" y="2"/>
                  </a:lnTo>
                  <a:lnTo>
                    <a:pt x="20" y="0"/>
                  </a:lnTo>
                  <a:lnTo>
                    <a:pt x="12" y="6"/>
                  </a:lnTo>
                  <a:lnTo>
                    <a:pt x="4" y="7"/>
                  </a:lnTo>
                  <a:lnTo>
                    <a:pt x="4" y="7"/>
                  </a:lnTo>
                  <a:close/>
                  <a:moveTo>
                    <a:pt x="0" y="25"/>
                  </a:moveTo>
                  <a:lnTo>
                    <a:pt x="0" y="27"/>
                  </a:lnTo>
                  <a:lnTo>
                    <a:pt x="2" y="27"/>
                  </a:lnTo>
                  <a:lnTo>
                    <a:pt x="2" y="25"/>
                  </a:lnTo>
                  <a:lnTo>
                    <a:pt x="0" y="25"/>
                  </a:lnTo>
                  <a:lnTo>
                    <a:pt x="0" y="25"/>
                  </a:lnTo>
                  <a:close/>
                </a:path>
              </a:pathLst>
            </a:custGeom>
            <a:solidFill>
              <a:srgbClr val="646464">
                <a:lumMod val="8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32" name="Rectangle 173">
              <a:extLst>
                <a:ext uri="{FF2B5EF4-FFF2-40B4-BE49-F238E27FC236}">
                  <a16:creationId xmlns:a16="http://schemas.microsoft.com/office/drawing/2014/main" id="{3E280E10-2C5F-4F97-A98E-F57BA5AAC067}"/>
                </a:ext>
              </a:extLst>
            </p:cNvPr>
            <p:cNvSpPr>
              <a:spLocks noChangeArrowheads="1"/>
            </p:cNvSpPr>
            <p:nvPr/>
          </p:nvSpPr>
          <p:spPr bwMode="auto">
            <a:xfrm>
              <a:off x="10203813" y="4011861"/>
              <a:ext cx="7749" cy="8219"/>
            </a:xfrm>
            <a:prstGeom prst="rect">
              <a:avLst/>
            </a:prstGeom>
            <a:solidFill>
              <a:srgbClr val="646464">
                <a:lumMod val="85000"/>
              </a:srgbClr>
            </a:solidFill>
            <a:ln w="9525">
              <a:noFill/>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33" name="Rectangle 174">
              <a:extLst>
                <a:ext uri="{FF2B5EF4-FFF2-40B4-BE49-F238E27FC236}">
                  <a16:creationId xmlns:a16="http://schemas.microsoft.com/office/drawing/2014/main" id="{06C429DA-810D-49E9-BF02-655502919B54}"/>
                </a:ext>
              </a:extLst>
            </p:cNvPr>
            <p:cNvSpPr>
              <a:spLocks noChangeArrowheads="1"/>
            </p:cNvSpPr>
            <p:nvPr/>
          </p:nvSpPr>
          <p:spPr bwMode="auto">
            <a:xfrm>
              <a:off x="10203813" y="4011861"/>
              <a:ext cx="7749" cy="8219"/>
            </a:xfrm>
            <a:prstGeom prst="rect">
              <a:avLst/>
            </a:prstGeom>
            <a:solidFill>
              <a:srgbClr val="646464">
                <a:lumMod val="8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34" name="Freeform 175">
              <a:extLst>
                <a:ext uri="{FF2B5EF4-FFF2-40B4-BE49-F238E27FC236}">
                  <a16:creationId xmlns:a16="http://schemas.microsoft.com/office/drawing/2014/main" id="{C15489D3-5A2A-4855-BDDD-7CB78AD2019B}"/>
                </a:ext>
              </a:extLst>
            </p:cNvPr>
            <p:cNvSpPr>
              <a:spLocks/>
            </p:cNvSpPr>
            <p:nvPr/>
          </p:nvSpPr>
          <p:spPr bwMode="auto">
            <a:xfrm>
              <a:off x="9510217" y="4862620"/>
              <a:ext cx="23248" cy="41099"/>
            </a:xfrm>
            <a:custGeom>
              <a:avLst/>
              <a:gdLst/>
              <a:ahLst/>
              <a:cxnLst>
                <a:cxn ang="0">
                  <a:pos x="6" y="10"/>
                </a:cxn>
                <a:cxn ang="0">
                  <a:pos x="6" y="10"/>
                </a:cxn>
                <a:cxn ang="0">
                  <a:pos x="2" y="6"/>
                </a:cxn>
                <a:cxn ang="0">
                  <a:pos x="0" y="4"/>
                </a:cxn>
                <a:cxn ang="0">
                  <a:pos x="0" y="0"/>
                </a:cxn>
                <a:cxn ang="0">
                  <a:pos x="6" y="0"/>
                </a:cxn>
                <a:cxn ang="0">
                  <a:pos x="6" y="2"/>
                </a:cxn>
                <a:cxn ang="0">
                  <a:pos x="6" y="10"/>
                </a:cxn>
                <a:cxn ang="0">
                  <a:pos x="6" y="10"/>
                </a:cxn>
              </a:cxnLst>
              <a:rect l="0" t="0" r="r" b="b"/>
              <a:pathLst>
                <a:path w="6" h="10">
                  <a:moveTo>
                    <a:pt x="6" y="10"/>
                  </a:moveTo>
                  <a:lnTo>
                    <a:pt x="6" y="10"/>
                  </a:lnTo>
                  <a:lnTo>
                    <a:pt x="2" y="6"/>
                  </a:lnTo>
                  <a:lnTo>
                    <a:pt x="0" y="4"/>
                  </a:lnTo>
                  <a:lnTo>
                    <a:pt x="0" y="0"/>
                  </a:lnTo>
                  <a:lnTo>
                    <a:pt x="6" y="0"/>
                  </a:lnTo>
                  <a:lnTo>
                    <a:pt x="6" y="2"/>
                  </a:lnTo>
                  <a:lnTo>
                    <a:pt x="6" y="10"/>
                  </a:lnTo>
                  <a:lnTo>
                    <a:pt x="6" y="10"/>
                  </a:lnTo>
                  <a:close/>
                </a:path>
              </a:pathLst>
            </a:custGeom>
            <a:solidFill>
              <a:srgbClr val="646464">
                <a:lumMod val="8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35" name="Freeform 176">
              <a:extLst>
                <a:ext uri="{FF2B5EF4-FFF2-40B4-BE49-F238E27FC236}">
                  <a16:creationId xmlns:a16="http://schemas.microsoft.com/office/drawing/2014/main" id="{636B7F30-2AC0-48DC-A351-AB60577D37EF}"/>
                </a:ext>
              </a:extLst>
            </p:cNvPr>
            <p:cNvSpPr>
              <a:spLocks/>
            </p:cNvSpPr>
            <p:nvPr/>
          </p:nvSpPr>
          <p:spPr bwMode="auto">
            <a:xfrm>
              <a:off x="9510217" y="4862620"/>
              <a:ext cx="23248" cy="41099"/>
            </a:xfrm>
            <a:custGeom>
              <a:avLst/>
              <a:gdLst/>
              <a:ahLst/>
              <a:cxnLst>
                <a:cxn ang="0">
                  <a:pos x="6" y="10"/>
                </a:cxn>
                <a:cxn ang="0">
                  <a:pos x="6" y="10"/>
                </a:cxn>
                <a:cxn ang="0">
                  <a:pos x="2" y="6"/>
                </a:cxn>
                <a:cxn ang="0">
                  <a:pos x="0" y="4"/>
                </a:cxn>
                <a:cxn ang="0">
                  <a:pos x="0" y="0"/>
                </a:cxn>
                <a:cxn ang="0">
                  <a:pos x="6" y="0"/>
                </a:cxn>
                <a:cxn ang="0">
                  <a:pos x="6" y="2"/>
                </a:cxn>
                <a:cxn ang="0">
                  <a:pos x="6" y="10"/>
                </a:cxn>
                <a:cxn ang="0">
                  <a:pos x="6" y="10"/>
                </a:cxn>
              </a:cxnLst>
              <a:rect l="0" t="0" r="r" b="b"/>
              <a:pathLst>
                <a:path w="6" h="10">
                  <a:moveTo>
                    <a:pt x="6" y="10"/>
                  </a:moveTo>
                  <a:lnTo>
                    <a:pt x="6" y="10"/>
                  </a:lnTo>
                  <a:lnTo>
                    <a:pt x="2" y="6"/>
                  </a:lnTo>
                  <a:lnTo>
                    <a:pt x="0" y="4"/>
                  </a:lnTo>
                  <a:lnTo>
                    <a:pt x="0" y="0"/>
                  </a:lnTo>
                  <a:lnTo>
                    <a:pt x="6" y="0"/>
                  </a:lnTo>
                  <a:lnTo>
                    <a:pt x="6" y="2"/>
                  </a:lnTo>
                  <a:lnTo>
                    <a:pt x="6" y="10"/>
                  </a:lnTo>
                  <a:lnTo>
                    <a:pt x="6" y="10"/>
                  </a:lnTo>
                  <a:close/>
                </a:path>
              </a:pathLst>
            </a:custGeom>
            <a:solidFill>
              <a:srgbClr val="646464">
                <a:lumMod val="8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36" name="Freeform 179">
              <a:extLst>
                <a:ext uri="{FF2B5EF4-FFF2-40B4-BE49-F238E27FC236}">
                  <a16:creationId xmlns:a16="http://schemas.microsoft.com/office/drawing/2014/main" id="{3FADDB6F-DDBE-4AAD-B0E6-1AFCC56FCCCE}"/>
                </a:ext>
              </a:extLst>
            </p:cNvPr>
            <p:cNvSpPr>
              <a:spLocks/>
            </p:cNvSpPr>
            <p:nvPr/>
          </p:nvSpPr>
          <p:spPr bwMode="auto">
            <a:xfrm>
              <a:off x="10219313" y="3728275"/>
              <a:ext cx="503729" cy="300028"/>
            </a:xfrm>
            <a:custGeom>
              <a:avLst/>
              <a:gdLst/>
              <a:ahLst/>
              <a:cxnLst>
                <a:cxn ang="0">
                  <a:pos x="0" y="51"/>
                </a:cxn>
                <a:cxn ang="0">
                  <a:pos x="0" y="51"/>
                </a:cxn>
                <a:cxn ang="0">
                  <a:pos x="8" y="48"/>
                </a:cxn>
                <a:cxn ang="0">
                  <a:pos x="16" y="44"/>
                </a:cxn>
                <a:cxn ang="0">
                  <a:pos x="24" y="46"/>
                </a:cxn>
                <a:cxn ang="0">
                  <a:pos x="33" y="48"/>
                </a:cxn>
                <a:cxn ang="0">
                  <a:pos x="47" y="53"/>
                </a:cxn>
                <a:cxn ang="0">
                  <a:pos x="53" y="55"/>
                </a:cxn>
                <a:cxn ang="0">
                  <a:pos x="59" y="55"/>
                </a:cxn>
                <a:cxn ang="0">
                  <a:pos x="65" y="55"/>
                </a:cxn>
                <a:cxn ang="0">
                  <a:pos x="69" y="57"/>
                </a:cxn>
                <a:cxn ang="0">
                  <a:pos x="71" y="63"/>
                </a:cxn>
                <a:cxn ang="0">
                  <a:pos x="75" y="63"/>
                </a:cxn>
                <a:cxn ang="0">
                  <a:pos x="81" y="65"/>
                </a:cxn>
                <a:cxn ang="0">
                  <a:pos x="89" y="71"/>
                </a:cxn>
                <a:cxn ang="0">
                  <a:pos x="95" y="73"/>
                </a:cxn>
                <a:cxn ang="0">
                  <a:pos x="100" y="67"/>
                </a:cxn>
                <a:cxn ang="0">
                  <a:pos x="102" y="65"/>
                </a:cxn>
                <a:cxn ang="0">
                  <a:pos x="108" y="65"/>
                </a:cxn>
                <a:cxn ang="0">
                  <a:pos x="112" y="67"/>
                </a:cxn>
                <a:cxn ang="0">
                  <a:pos x="116" y="61"/>
                </a:cxn>
                <a:cxn ang="0">
                  <a:pos x="116" y="53"/>
                </a:cxn>
                <a:cxn ang="0">
                  <a:pos x="118" y="51"/>
                </a:cxn>
                <a:cxn ang="0">
                  <a:pos x="122" y="53"/>
                </a:cxn>
                <a:cxn ang="0">
                  <a:pos x="128" y="53"/>
                </a:cxn>
                <a:cxn ang="0">
                  <a:pos x="130" y="51"/>
                </a:cxn>
                <a:cxn ang="0">
                  <a:pos x="128" y="44"/>
                </a:cxn>
                <a:cxn ang="0">
                  <a:pos x="122" y="36"/>
                </a:cxn>
                <a:cxn ang="0">
                  <a:pos x="120" y="34"/>
                </a:cxn>
                <a:cxn ang="0">
                  <a:pos x="118" y="34"/>
                </a:cxn>
                <a:cxn ang="0">
                  <a:pos x="116" y="32"/>
                </a:cxn>
                <a:cxn ang="0">
                  <a:pos x="116" y="20"/>
                </a:cxn>
                <a:cxn ang="0">
                  <a:pos x="110" y="22"/>
                </a:cxn>
                <a:cxn ang="0">
                  <a:pos x="108" y="22"/>
                </a:cxn>
                <a:cxn ang="0">
                  <a:pos x="104" y="20"/>
                </a:cxn>
                <a:cxn ang="0">
                  <a:pos x="104" y="14"/>
                </a:cxn>
                <a:cxn ang="0">
                  <a:pos x="102" y="14"/>
                </a:cxn>
                <a:cxn ang="0">
                  <a:pos x="95" y="16"/>
                </a:cxn>
                <a:cxn ang="0">
                  <a:pos x="91" y="6"/>
                </a:cxn>
                <a:cxn ang="0">
                  <a:pos x="85" y="6"/>
                </a:cxn>
                <a:cxn ang="0">
                  <a:pos x="85" y="4"/>
                </a:cxn>
                <a:cxn ang="0">
                  <a:pos x="81" y="2"/>
                </a:cxn>
                <a:cxn ang="0">
                  <a:pos x="73" y="0"/>
                </a:cxn>
                <a:cxn ang="0">
                  <a:pos x="69" y="0"/>
                </a:cxn>
                <a:cxn ang="0">
                  <a:pos x="69" y="2"/>
                </a:cxn>
                <a:cxn ang="0">
                  <a:pos x="63" y="2"/>
                </a:cxn>
                <a:cxn ang="0">
                  <a:pos x="53" y="2"/>
                </a:cxn>
                <a:cxn ang="0">
                  <a:pos x="53" y="12"/>
                </a:cxn>
                <a:cxn ang="0">
                  <a:pos x="55" y="24"/>
                </a:cxn>
                <a:cxn ang="0">
                  <a:pos x="45" y="28"/>
                </a:cxn>
                <a:cxn ang="0">
                  <a:pos x="41" y="28"/>
                </a:cxn>
                <a:cxn ang="0">
                  <a:pos x="35" y="26"/>
                </a:cxn>
                <a:cxn ang="0">
                  <a:pos x="26" y="16"/>
                </a:cxn>
                <a:cxn ang="0">
                  <a:pos x="26" y="14"/>
                </a:cxn>
                <a:cxn ang="0">
                  <a:pos x="28" y="14"/>
                </a:cxn>
                <a:cxn ang="0">
                  <a:pos x="28" y="10"/>
                </a:cxn>
                <a:cxn ang="0">
                  <a:pos x="26" y="10"/>
                </a:cxn>
                <a:cxn ang="0">
                  <a:pos x="24" y="12"/>
                </a:cxn>
                <a:cxn ang="0">
                  <a:pos x="16" y="14"/>
                </a:cxn>
                <a:cxn ang="0">
                  <a:pos x="14" y="22"/>
                </a:cxn>
                <a:cxn ang="0">
                  <a:pos x="4" y="36"/>
                </a:cxn>
                <a:cxn ang="0">
                  <a:pos x="0" y="51"/>
                </a:cxn>
                <a:cxn ang="0">
                  <a:pos x="0" y="51"/>
                </a:cxn>
              </a:cxnLst>
              <a:rect l="0" t="0" r="r" b="b"/>
              <a:pathLst>
                <a:path w="130" h="73">
                  <a:moveTo>
                    <a:pt x="0" y="51"/>
                  </a:moveTo>
                  <a:lnTo>
                    <a:pt x="0" y="51"/>
                  </a:lnTo>
                  <a:lnTo>
                    <a:pt x="8" y="48"/>
                  </a:lnTo>
                  <a:lnTo>
                    <a:pt x="16" y="44"/>
                  </a:lnTo>
                  <a:lnTo>
                    <a:pt x="24" y="46"/>
                  </a:lnTo>
                  <a:lnTo>
                    <a:pt x="33" y="48"/>
                  </a:lnTo>
                  <a:lnTo>
                    <a:pt x="47" y="53"/>
                  </a:lnTo>
                  <a:lnTo>
                    <a:pt x="53" y="55"/>
                  </a:lnTo>
                  <a:lnTo>
                    <a:pt x="59" y="55"/>
                  </a:lnTo>
                  <a:lnTo>
                    <a:pt x="65" y="55"/>
                  </a:lnTo>
                  <a:lnTo>
                    <a:pt x="69" y="57"/>
                  </a:lnTo>
                  <a:lnTo>
                    <a:pt x="71" y="63"/>
                  </a:lnTo>
                  <a:lnTo>
                    <a:pt x="75" y="63"/>
                  </a:lnTo>
                  <a:lnTo>
                    <a:pt x="81" y="65"/>
                  </a:lnTo>
                  <a:lnTo>
                    <a:pt x="89" y="71"/>
                  </a:lnTo>
                  <a:lnTo>
                    <a:pt x="95" y="73"/>
                  </a:lnTo>
                  <a:lnTo>
                    <a:pt x="100" y="67"/>
                  </a:lnTo>
                  <a:lnTo>
                    <a:pt x="102" y="65"/>
                  </a:lnTo>
                  <a:lnTo>
                    <a:pt x="108" y="65"/>
                  </a:lnTo>
                  <a:lnTo>
                    <a:pt x="112" y="67"/>
                  </a:lnTo>
                  <a:lnTo>
                    <a:pt x="116" y="61"/>
                  </a:lnTo>
                  <a:lnTo>
                    <a:pt x="116" y="53"/>
                  </a:lnTo>
                  <a:lnTo>
                    <a:pt x="118" y="51"/>
                  </a:lnTo>
                  <a:lnTo>
                    <a:pt x="122" y="53"/>
                  </a:lnTo>
                  <a:lnTo>
                    <a:pt x="128" y="53"/>
                  </a:lnTo>
                  <a:lnTo>
                    <a:pt x="130" y="51"/>
                  </a:lnTo>
                  <a:lnTo>
                    <a:pt x="128" y="44"/>
                  </a:lnTo>
                  <a:lnTo>
                    <a:pt x="122" y="36"/>
                  </a:lnTo>
                  <a:lnTo>
                    <a:pt x="120" y="34"/>
                  </a:lnTo>
                  <a:lnTo>
                    <a:pt x="118" y="34"/>
                  </a:lnTo>
                  <a:lnTo>
                    <a:pt x="116" y="32"/>
                  </a:lnTo>
                  <a:lnTo>
                    <a:pt x="116" y="20"/>
                  </a:lnTo>
                  <a:lnTo>
                    <a:pt x="110" y="22"/>
                  </a:lnTo>
                  <a:lnTo>
                    <a:pt x="108" y="22"/>
                  </a:lnTo>
                  <a:lnTo>
                    <a:pt x="104" y="20"/>
                  </a:lnTo>
                  <a:lnTo>
                    <a:pt x="104" y="14"/>
                  </a:lnTo>
                  <a:lnTo>
                    <a:pt x="102" y="14"/>
                  </a:lnTo>
                  <a:lnTo>
                    <a:pt x="95" y="16"/>
                  </a:lnTo>
                  <a:lnTo>
                    <a:pt x="91" y="6"/>
                  </a:lnTo>
                  <a:lnTo>
                    <a:pt x="85" y="6"/>
                  </a:lnTo>
                  <a:lnTo>
                    <a:pt x="85" y="4"/>
                  </a:lnTo>
                  <a:lnTo>
                    <a:pt x="81" y="2"/>
                  </a:lnTo>
                  <a:lnTo>
                    <a:pt x="73" y="0"/>
                  </a:lnTo>
                  <a:lnTo>
                    <a:pt x="69" y="0"/>
                  </a:lnTo>
                  <a:lnTo>
                    <a:pt x="69" y="2"/>
                  </a:lnTo>
                  <a:lnTo>
                    <a:pt x="63" y="2"/>
                  </a:lnTo>
                  <a:lnTo>
                    <a:pt x="53" y="2"/>
                  </a:lnTo>
                  <a:lnTo>
                    <a:pt x="53" y="12"/>
                  </a:lnTo>
                  <a:lnTo>
                    <a:pt x="55" y="24"/>
                  </a:lnTo>
                  <a:lnTo>
                    <a:pt x="45" y="28"/>
                  </a:lnTo>
                  <a:lnTo>
                    <a:pt x="41" y="28"/>
                  </a:lnTo>
                  <a:lnTo>
                    <a:pt x="35" y="26"/>
                  </a:lnTo>
                  <a:lnTo>
                    <a:pt x="26" y="16"/>
                  </a:lnTo>
                  <a:lnTo>
                    <a:pt x="26" y="14"/>
                  </a:lnTo>
                  <a:lnTo>
                    <a:pt x="28" y="14"/>
                  </a:lnTo>
                  <a:lnTo>
                    <a:pt x="28" y="10"/>
                  </a:lnTo>
                  <a:lnTo>
                    <a:pt x="26" y="10"/>
                  </a:lnTo>
                  <a:lnTo>
                    <a:pt x="24" y="12"/>
                  </a:lnTo>
                  <a:lnTo>
                    <a:pt x="16" y="14"/>
                  </a:lnTo>
                  <a:lnTo>
                    <a:pt x="14" y="22"/>
                  </a:lnTo>
                  <a:lnTo>
                    <a:pt x="4" y="36"/>
                  </a:lnTo>
                  <a:lnTo>
                    <a:pt x="0" y="51"/>
                  </a:lnTo>
                  <a:lnTo>
                    <a:pt x="0" y="51"/>
                  </a:lnTo>
                  <a:close/>
                </a:path>
              </a:pathLst>
            </a:custGeom>
            <a:solidFill>
              <a:srgbClr val="646464">
                <a:lumMod val="8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37" name="Freeform 187">
              <a:extLst>
                <a:ext uri="{FF2B5EF4-FFF2-40B4-BE49-F238E27FC236}">
                  <a16:creationId xmlns:a16="http://schemas.microsoft.com/office/drawing/2014/main" id="{4F03D955-2EC2-4730-87AC-CB44BD0A74F3}"/>
                </a:ext>
              </a:extLst>
            </p:cNvPr>
            <p:cNvSpPr>
              <a:spLocks/>
            </p:cNvSpPr>
            <p:nvPr/>
          </p:nvSpPr>
          <p:spPr bwMode="auto">
            <a:xfrm>
              <a:off x="9669087" y="5754476"/>
              <a:ext cx="182118" cy="127410"/>
            </a:xfrm>
            <a:custGeom>
              <a:avLst/>
              <a:gdLst/>
              <a:ahLst/>
              <a:cxnLst>
                <a:cxn ang="0">
                  <a:pos x="2" y="0"/>
                </a:cxn>
                <a:cxn ang="0">
                  <a:pos x="2" y="0"/>
                </a:cxn>
                <a:cxn ang="0">
                  <a:pos x="2" y="2"/>
                </a:cxn>
                <a:cxn ang="0">
                  <a:pos x="0" y="2"/>
                </a:cxn>
                <a:cxn ang="0">
                  <a:pos x="0" y="10"/>
                </a:cxn>
                <a:cxn ang="0">
                  <a:pos x="8" y="14"/>
                </a:cxn>
                <a:cxn ang="0">
                  <a:pos x="16" y="18"/>
                </a:cxn>
                <a:cxn ang="0">
                  <a:pos x="18" y="21"/>
                </a:cxn>
                <a:cxn ang="0">
                  <a:pos x="20" y="21"/>
                </a:cxn>
                <a:cxn ang="0">
                  <a:pos x="26" y="21"/>
                </a:cxn>
                <a:cxn ang="0">
                  <a:pos x="28" y="23"/>
                </a:cxn>
                <a:cxn ang="0">
                  <a:pos x="36" y="29"/>
                </a:cxn>
                <a:cxn ang="0">
                  <a:pos x="36" y="31"/>
                </a:cxn>
                <a:cxn ang="0">
                  <a:pos x="43" y="31"/>
                </a:cxn>
                <a:cxn ang="0">
                  <a:pos x="39" y="23"/>
                </a:cxn>
                <a:cxn ang="0">
                  <a:pos x="45" y="21"/>
                </a:cxn>
                <a:cxn ang="0">
                  <a:pos x="45" y="18"/>
                </a:cxn>
                <a:cxn ang="0">
                  <a:pos x="45" y="12"/>
                </a:cxn>
                <a:cxn ang="0">
                  <a:pos x="45" y="10"/>
                </a:cxn>
                <a:cxn ang="0">
                  <a:pos x="45" y="8"/>
                </a:cxn>
                <a:cxn ang="0">
                  <a:pos x="47" y="4"/>
                </a:cxn>
                <a:cxn ang="0">
                  <a:pos x="47" y="0"/>
                </a:cxn>
                <a:cxn ang="0">
                  <a:pos x="34" y="4"/>
                </a:cxn>
                <a:cxn ang="0">
                  <a:pos x="26" y="8"/>
                </a:cxn>
                <a:cxn ang="0">
                  <a:pos x="18" y="4"/>
                </a:cxn>
                <a:cxn ang="0">
                  <a:pos x="12" y="2"/>
                </a:cxn>
                <a:cxn ang="0">
                  <a:pos x="10" y="2"/>
                </a:cxn>
                <a:cxn ang="0">
                  <a:pos x="6" y="2"/>
                </a:cxn>
                <a:cxn ang="0">
                  <a:pos x="2" y="0"/>
                </a:cxn>
                <a:cxn ang="0">
                  <a:pos x="2" y="0"/>
                </a:cxn>
              </a:cxnLst>
              <a:rect l="0" t="0" r="r" b="b"/>
              <a:pathLst>
                <a:path w="47" h="31">
                  <a:moveTo>
                    <a:pt x="2" y="0"/>
                  </a:moveTo>
                  <a:lnTo>
                    <a:pt x="2" y="0"/>
                  </a:lnTo>
                  <a:lnTo>
                    <a:pt x="2" y="2"/>
                  </a:lnTo>
                  <a:lnTo>
                    <a:pt x="0" y="2"/>
                  </a:lnTo>
                  <a:lnTo>
                    <a:pt x="0" y="10"/>
                  </a:lnTo>
                  <a:lnTo>
                    <a:pt x="8" y="14"/>
                  </a:lnTo>
                  <a:lnTo>
                    <a:pt x="16" y="18"/>
                  </a:lnTo>
                  <a:lnTo>
                    <a:pt x="18" y="21"/>
                  </a:lnTo>
                  <a:lnTo>
                    <a:pt x="20" y="21"/>
                  </a:lnTo>
                  <a:lnTo>
                    <a:pt x="26" y="21"/>
                  </a:lnTo>
                  <a:lnTo>
                    <a:pt x="28" y="23"/>
                  </a:lnTo>
                  <a:lnTo>
                    <a:pt x="36" y="29"/>
                  </a:lnTo>
                  <a:lnTo>
                    <a:pt x="36" y="31"/>
                  </a:lnTo>
                  <a:lnTo>
                    <a:pt x="43" y="31"/>
                  </a:lnTo>
                  <a:lnTo>
                    <a:pt x="39" y="23"/>
                  </a:lnTo>
                  <a:lnTo>
                    <a:pt x="45" y="21"/>
                  </a:lnTo>
                  <a:lnTo>
                    <a:pt x="45" y="18"/>
                  </a:lnTo>
                  <a:lnTo>
                    <a:pt x="45" y="12"/>
                  </a:lnTo>
                  <a:lnTo>
                    <a:pt x="45" y="10"/>
                  </a:lnTo>
                  <a:lnTo>
                    <a:pt x="45" y="8"/>
                  </a:lnTo>
                  <a:lnTo>
                    <a:pt x="47" y="4"/>
                  </a:lnTo>
                  <a:lnTo>
                    <a:pt x="47" y="0"/>
                  </a:lnTo>
                  <a:lnTo>
                    <a:pt x="34" y="4"/>
                  </a:lnTo>
                  <a:lnTo>
                    <a:pt x="26" y="8"/>
                  </a:lnTo>
                  <a:lnTo>
                    <a:pt x="18" y="4"/>
                  </a:lnTo>
                  <a:lnTo>
                    <a:pt x="12" y="2"/>
                  </a:lnTo>
                  <a:lnTo>
                    <a:pt x="10" y="2"/>
                  </a:lnTo>
                  <a:lnTo>
                    <a:pt x="6" y="2"/>
                  </a:lnTo>
                  <a:lnTo>
                    <a:pt x="2" y="0"/>
                  </a:lnTo>
                  <a:lnTo>
                    <a:pt x="2" y="0"/>
                  </a:lnTo>
                  <a:close/>
                </a:path>
              </a:pathLst>
            </a:custGeom>
            <a:solidFill>
              <a:srgbClr val="646464">
                <a:lumMod val="8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38" name="Freeform 194">
              <a:extLst>
                <a:ext uri="{FF2B5EF4-FFF2-40B4-BE49-F238E27FC236}">
                  <a16:creationId xmlns:a16="http://schemas.microsoft.com/office/drawing/2014/main" id="{45D5024B-A33C-4E54-8253-A0D8A868A069}"/>
                </a:ext>
              </a:extLst>
            </p:cNvPr>
            <p:cNvSpPr>
              <a:spLocks noEditPoints="1"/>
            </p:cNvSpPr>
            <p:nvPr/>
          </p:nvSpPr>
          <p:spPr bwMode="auto">
            <a:xfrm>
              <a:off x="8196649" y="4020080"/>
              <a:ext cx="259615" cy="423326"/>
            </a:xfrm>
            <a:custGeom>
              <a:avLst/>
              <a:gdLst/>
              <a:ahLst/>
              <a:cxnLst>
                <a:cxn ang="0">
                  <a:pos x="57" y="8"/>
                </a:cxn>
                <a:cxn ang="0">
                  <a:pos x="53" y="2"/>
                </a:cxn>
                <a:cxn ang="0">
                  <a:pos x="51" y="4"/>
                </a:cxn>
                <a:cxn ang="0">
                  <a:pos x="47" y="8"/>
                </a:cxn>
                <a:cxn ang="0">
                  <a:pos x="41" y="4"/>
                </a:cxn>
                <a:cxn ang="0">
                  <a:pos x="37" y="12"/>
                </a:cxn>
                <a:cxn ang="0">
                  <a:pos x="37" y="14"/>
                </a:cxn>
                <a:cxn ang="0">
                  <a:pos x="33" y="20"/>
                </a:cxn>
                <a:cxn ang="0">
                  <a:pos x="29" y="24"/>
                </a:cxn>
                <a:cxn ang="0">
                  <a:pos x="27" y="30"/>
                </a:cxn>
                <a:cxn ang="0">
                  <a:pos x="18" y="30"/>
                </a:cxn>
                <a:cxn ang="0">
                  <a:pos x="12" y="24"/>
                </a:cxn>
                <a:cxn ang="0">
                  <a:pos x="10" y="32"/>
                </a:cxn>
                <a:cxn ang="0">
                  <a:pos x="14" y="40"/>
                </a:cxn>
                <a:cxn ang="0">
                  <a:pos x="10" y="42"/>
                </a:cxn>
                <a:cxn ang="0">
                  <a:pos x="6" y="45"/>
                </a:cxn>
                <a:cxn ang="0">
                  <a:pos x="2" y="53"/>
                </a:cxn>
                <a:cxn ang="0">
                  <a:pos x="22" y="55"/>
                </a:cxn>
                <a:cxn ang="0">
                  <a:pos x="22" y="53"/>
                </a:cxn>
                <a:cxn ang="0">
                  <a:pos x="18" y="61"/>
                </a:cxn>
                <a:cxn ang="0">
                  <a:pos x="14" y="69"/>
                </a:cxn>
                <a:cxn ang="0">
                  <a:pos x="10" y="73"/>
                </a:cxn>
                <a:cxn ang="0">
                  <a:pos x="6" y="79"/>
                </a:cxn>
                <a:cxn ang="0">
                  <a:pos x="4" y="83"/>
                </a:cxn>
                <a:cxn ang="0">
                  <a:pos x="0" y="89"/>
                </a:cxn>
                <a:cxn ang="0">
                  <a:pos x="2" y="93"/>
                </a:cxn>
                <a:cxn ang="0">
                  <a:pos x="4" y="95"/>
                </a:cxn>
                <a:cxn ang="0">
                  <a:pos x="10" y="99"/>
                </a:cxn>
                <a:cxn ang="0">
                  <a:pos x="6" y="103"/>
                </a:cxn>
                <a:cxn ang="0">
                  <a:pos x="20" y="95"/>
                </a:cxn>
                <a:cxn ang="0">
                  <a:pos x="24" y="103"/>
                </a:cxn>
                <a:cxn ang="0">
                  <a:pos x="31" y="99"/>
                </a:cxn>
                <a:cxn ang="0">
                  <a:pos x="33" y="93"/>
                </a:cxn>
                <a:cxn ang="0">
                  <a:pos x="39" y="91"/>
                </a:cxn>
                <a:cxn ang="0">
                  <a:pos x="43" y="89"/>
                </a:cxn>
                <a:cxn ang="0">
                  <a:pos x="47" y="83"/>
                </a:cxn>
                <a:cxn ang="0">
                  <a:pos x="53" y="81"/>
                </a:cxn>
                <a:cxn ang="0">
                  <a:pos x="57" y="79"/>
                </a:cxn>
                <a:cxn ang="0">
                  <a:pos x="59" y="79"/>
                </a:cxn>
                <a:cxn ang="0">
                  <a:pos x="59" y="73"/>
                </a:cxn>
                <a:cxn ang="0">
                  <a:pos x="65" y="59"/>
                </a:cxn>
                <a:cxn ang="0">
                  <a:pos x="61" y="53"/>
                </a:cxn>
                <a:cxn ang="0">
                  <a:pos x="61" y="44"/>
                </a:cxn>
                <a:cxn ang="0">
                  <a:pos x="61" y="36"/>
                </a:cxn>
                <a:cxn ang="0">
                  <a:pos x="65" y="34"/>
                </a:cxn>
                <a:cxn ang="0">
                  <a:pos x="53" y="32"/>
                </a:cxn>
                <a:cxn ang="0">
                  <a:pos x="47" y="34"/>
                </a:cxn>
                <a:cxn ang="0">
                  <a:pos x="47" y="30"/>
                </a:cxn>
                <a:cxn ang="0">
                  <a:pos x="41" y="28"/>
                </a:cxn>
                <a:cxn ang="0">
                  <a:pos x="41" y="22"/>
                </a:cxn>
                <a:cxn ang="0">
                  <a:pos x="47" y="20"/>
                </a:cxn>
                <a:cxn ang="0">
                  <a:pos x="49" y="12"/>
                </a:cxn>
                <a:cxn ang="0">
                  <a:pos x="57" y="8"/>
                </a:cxn>
                <a:cxn ang="0">
                  <a:pos x="22" y="69"/>
                </a:cxn>
                <a:cxn ang="0">
                  <a:pos x="22" y="71"/>
                </a:cxn>
                <a:cxn ang="0">
                  <a:pos x="18" y="73"/>
                </a:cxn>
                <a:cxn ang="0">
                  <a:pos x="22" y="69"/>
                </a:cxn>
              </a:cxnLst>
              <a:rect l="0" t="0" r="r" b="b"/>
              <a:pathLst>
                <a:path w="67" h="103">
                  <a:moveTo>
                    <a:pt x="57" y="8"/>
                  </a:moveTo>
                  <a:lnTo>
                    <a:pt x="57" y="8"/>
                  </a:lnTo>
                  <a:lnTo>
                    <a:pt x="57" y="4"/>
                  </a:lnTo>
                  <a:lnTo>
                    <a:pt x="53" y="2"/>
                  </a:lnTo>
                  <a:lnTo>
                    <a:pt x="51" y="0"/>
                  </a:lnTo>
                  <a:lnTo>
                    <a:pt x="51" y="4"/>
                  </a:lnTo>
                  <a:lnTo>
                    <a:pt x="49" y="8"/>
                  </a:lnTo>
                  <a:lnTo>
                    <a:pt x="47" y="8"/>
                  </a:lnTo>
                  <a:lnTo>
                    <a:pt x="47" y="4"/>
                  </a:lnTo>
                  <a:lnTo>
                    <a:pt x="41" y="4"/>
                  </a:lnTo>
                  <a:lnTo>
                    <a:pt x="37" y="4"/>
                  </a:lnTo>
                  <a:lnTo>
                    <a:pt x="37" y="12"/>
                  </a:lnTo>
                  <a:lnTo>
                    <a:pt x="31" y="12"/>
                  </a:lnTo>
                  <a:lnTo>
                    <a:pt x="37" y="14"/>
                  </a:lnTo>
                  <a:lnTo>
                    <a:pt x="37" y="20"/>
                  </a:lnTo>
                  <a:lnTo>
                    <a:pt x="33" y="20"/>
                  </a:lnTo>
                  <a:lnTo>
                    <a:pt x="29" y="22"/>
                  </a:lnTo>
                  <a:lnTo>
                    <a:pt x="29" y="24"/>
                  </a:lnTo>
                  <a:lnTo>
                    <a:pt x="29" y="30"/>
                  </a:lnTo>
                  <a:lnTo>
                    <a:pt x="27" y="30"/>
                  </a:lnTo>
                  <a:lnTo>
                    <a:pt x="20" y="28"/>
                  </a:lnTo>
                  <a:lnTo>
                    <a:pt x="18" y="30"/>
                  </a:lnTo>
                  <a:lnTo>
                    <a:pt x="14" y="30"/>
                  </a:lnTo>
                  <a:lnTo>
                    <a:pt x="12" y="24"/>
                  </a:lnTo>
                  <a:lnTo>
                    <a:pt x="10" y="24"/>
                  </a:lnTo>
                  <a:lnTo>
                    <a:pt x="10" y="32"/>
                  </a:lnTo>
                  <a:lnTo>
                    <a:pt x="18" y="36"/>
                  </a:lnTo>
                  <a:lnTo>
                    <a:pt x="14" y="40"/>
                  </a:lnTo>
                  <a:lnTo>
                    <a:pt x="14" y="42"/>
                  </a:lnTo>
                  <a:lnTo>
                    <a:pt x="10" y="42"/>
                  </a:lnTo>
                  <a:lnTo>
                    <a:pt x="4" y="42"/>
                  </a:lnTo>
                  <a:lnTo>
                    <a:pt x="6" y="45"/>
                  </a:lnTo>
                  <a:lnTo>
                    <a:pt x="2" y="45"/>
                  </a:lnTo>
                  <a:lnTo>
                    <a:pt x="2" y="53"/>
                  </a:lnTo>
                  <a:lnTo>
                    <a:pt x="12" y="53"/>
                  </a:lnTo>
                  <a:lnTo>
                    <a:pt x="22" y="55"/>
                  </a:lnTo>
                  <a:lnTo>
                    <a:pt x="22" y="51"/>
                  </a:lnTo>
                  <a:lnTo>
                    <a:pt x="22" y="53"/>
                  </a:lnTo>
                  <a:lnTo>
                    <a:pt x="22" y="55"/>
                  </a:lnTo>
                  <a:lnTo>
                    <a:pt x="18" y="61"/>
                  </a:lnTo>
                  <a:lnTo>
                    <a:pt x="18" y="65"/>
                  </a:lnTo>
                  <a:lnTo>
                    <a:pt x="14" y="69"/>
                  </a:lnTo>
                  <a:lnTo>
                    <a:pt x="10" y="71"/>
                  </a:lnTo>
                  <a:lnTo>
                    <a:pt x="10" y="73"/>
                  </a:lnTo>
                  <a:lnTo>
                    <a:pt x="14" y="75"/>
                  </a:lnTo>
                  <a:lnTo>
                    <a:pt x="6" y="79"/>
                  </a:lnTo>
                  <a:lnTo>
                    <a:pt x="10" y="83"/>
                  </a:lnTo>
                  <a:lnTo>
                    <a:pt x="4" y="83"/>
                  </a:lnTo>
                  <a:lnTo>
                    <a:pt x="0" y="83"/>
                  </a:lnTo>
                  <a:lnTo>
                    <a:pt x="0" y="89"/>
                  </a:lnTo>
                  <a:lnTo>
                    <a:pt x="4" y="89"/>
                  </a:lnTo>
                  <a:lnTo>
                    <a:pt x="2" y="93"/>
                  </a:lnTo>
                  <a:lnTo>
                    <a:pt x="0" y="99"/>
                  </a:lnTo>
                  <a:lnTo>
                    <a:pt x="4" y="95"/>
                  </a:lnTo>
                  <a:lnTo>
                    <a:pt x="12" y="95"/>
                  </a:lnTo>
                  <a:lnTo>
                    <a:pt x="10" y="99"/>
                  </a:lnTo>
                  <a:lnTo>
                    <a:pt x="6" y="101"/>
                  </a:lnTo>
                  <a:lnTo>
                    <a:pt x="6" y="103"/>
                  </a:lnTo>
                  <a:lnTo>
                    <a:pt x="10" y="103"/>
                  </a:lnTo>
                  <a:lnTo>
                    <a:pt x="20" y="95"/>
                  </a:lnTo>
                  <a:lnTo>
                    <a:pt x="20" y="101"/>
                  </a:lnTo>
                  <a:lnTo>
                    <a:pt x="24" y="103"/>
                  </a:lnTo>
                  <a:lnTo>
                    <a:pt x="29" y="99"/>
                  </a:lnTo>
                  <a:lnTo>
                    <a:pt x="31" y="99"/>
                  </a:lnTo>
                  <a:lnTo>
                    <a:pt x="33" y="95"/>
                  </a:lnTo>
                  <a:lnTo>
                    <a:pt x="33" y="93"/>
                  </a:lnTo>
                  <a:lnTo>
                    <a:pt x="33" y="91"/>
                  </a:lnTo>
                  <a:lnTo>
                    <a:pt x="39" y="91"/>
                  </a:lnTo>
                  <a:lnTo>
                    <a:pt x="41" y="93"/>
                  </a:lnTo>
                  <a:lnTo>
                    <a:pt x="43" y="89"/>
                  </a:lnTo>
                  <a:lnTo>
                    <a:pt x="47" y="89"/>
                  </a:lnTo>
                  <a:lnTo>
                    <a:pt x="47" y="83"/>
                  </a:lnTo>
                  <a:lnTo>
                    <a:pt x="53" y="83"/>
                  </a:lnTo>
                  <a:lnTo>
                    <a:pt x="53" y="81"/>
                  </a:lnTo>
                  <a:lnTo>
                    <a:pt x="53" y="79"/>
                  </a:lnTo>
                  <a:lnTo>
                    <a:pt x="57" y="79"/>
                  </a:lnTo>
                  <a:lnTo>
                    <a:pt x="61" y="81"/>
                  </a:lnTo>
                  <a:lnTo>
                    <a:pt x="59" y="79"/>
                  </a:lnTo>
                  <a:lnTo>
                    <a:pt x="59" y="75"/>
                  </a:lnTo>
                  <a:lnTo>
                    <a:pt x="59" y="73"/>
                  </a:lnTo>
                  <a:lnTo>
                    <a:pt x="65" y="73"/>
                  </a:lnTo>
                  <a:lnTo>
                    <a:pt x="65" y="59"/>
                  </a:lnTo>
                  <a:lnTo>
                    <a:pt x="61" y="59"/>
                  </a:lnTo>
                  <a:lnTo>
                    <a:pt x="61" y="53"/>
                  </a:lnTo>
                  <a:lnTo>
                    <a:pt x="59" y="53"/>
                  </a:lnTo>
                  <a:lnTo>
                    <a:pt x="61" y="44"/>
                  </a:lnTo>
                  <a:lnTo>
                    <a:pt x="61" y="42"/>
                  </a:lnTo>
                  <a:lnTo>
                    <a:pt x="61" y="36"/>
                  </a:lnTo>
                  <a:lnTo>
                    <a:pt x="67" y="34"/>
                  </a:lnTo>
                  <a:lnTo>
                    <a:pt x="65" y="34"/>
                  </a:lnTo>
                  <a:lnTo>
                    <a:pt x="59" y="34"/>
                  </a:lnTo>
                  <a:lnTo>
                    <a:pt x="53" y="32"/>
                  </a:lnTo>
                  <a:lnTo>
                    <a:pt x="49" y="34"/>
                  </a:lnTo>
                  <a:lnTo>
                    <a:pt x="47" y="34"/>
                  </a:lnTo>
                  <a:lnTo>
                    <a:pt x="47" y="32"/>
                  </a:lnTo>
                  <a:lnTo>
                    <a:pt x="47" y="30"/>
                  </a:lnTo>
                  <a:lnTo>
                    <a:pt x="43" y="28"/>
                  </a:lnTo>
                  <a:lnTo>
                    <a:pt x="41" y="28"/>
                  </a:lnTo>
                  <a:lnTo>
                    <a:pt x="41" y="24"/>
                  </a:lnTo>
                  <a:lnTo>
                    <a:pt x="41" y="22"/>
                  </a:lnTo>
                  <a:lnTo>
                    <a:pt x="43" y="22"/>
                  </a:lnTo>
                  <a:lnTo>
                    <a:pt x="47" y="20"/>
                  </a:lnTo>
                  <a:lnTo>
                    <a:pt x="47" y="16"/>
                  </a:lnTo>
                  <a:lnTo>
                    <a:pt x="49" y="12"/>
                  </a:lnTo>
                  <a:lnTo>
                    <a:pt x="51" y="10"/>
                  </a:lnTo>
                  <a:lnTo>
                    <a:pt x="57" y="8"/>
                  </a:lnTo>
                  <a:lnTo>
                    <a:pt x="57" y="8"/>
                  </a:lnTo>
                  <a:close/>
                  <a:moveTo>
                    <a:pt x="22" y="69"/>
                  </a:moveTo>
                  <a:lnTo>
                    <a:pt x="22" y="69"/>
                  </a:lnTo>
                  <a:lnTo>
                    <a:pt x="22" y="71"/>
                  </a:lnTo>
                  <a:lnTo>
                    <a:pt x="20" y="73"/>
                  </a:lnTo>
                  <a:lnTo>
                    <a:pt x="18" y="73"/>
                  </a:lnTo>
                  <a:lnTo>
                    <a:pt x="22" y="69"/>
                  </a:lnTo>
                  <a:lnTo>
                    <a:pt x="22" y="69"/>
                  </a:lnTo>
                  <a:close/>
                </a:path>
              </a:pathLst>
            </a:custGeom>
            <a:solidFill>
              <a:srgbClr val="646464">
                <a:lumMod val="8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39" name="Freeform 195">
              <a:extLst>
                <a:ext uri="{FF2B5EF4-FFF2-40B4-BE49-F238E27FC236}">
                  <a16:creationId xmlns:a16="http://schemas.microsoft.com/office/drawing/2014/main" id="{2696638A-C023-47E1-B9E7-28E8E3DBA571}"/>
                </a:ext>
              </a:extLst>
            </p:cNvPr>
            <p:cNvSpPr>
              <a:spLocks/>
            </p:cNvSpPr>
            <p:nvPr/>
          </p:nvSpPr>
          <p:spPr bwMode="auto">
            <a:xfrm>
              <a:off x="8266397" y="4303667"/>
              <a:ext cx="15499" cy="16440"/>
            </a:xfrm>
            <a:custGeom>
              <a:avLst/>
              <a:gdLst/>
              <a:ahLst/>
              <a:cxnLst>
                <a:cxn ang="0">
                  <a:pos x="4" y="0"/>
                </a:cxn>
                <a:cxn ang="0">
                  <a:pos x="4" y="0"/>
                </a:cxn>
                <a:cxn ang="0">
                  <a:pos x="4" y="2"/>
                </a:cxn>
                <a:cxn ang="0">
                  <a:pos x="2" y="4"/>
                </a:cxn>
                <a:cxn ang="0">
                  <a:pos x="0" y="4"/>
                </a:cxn>
                <a:cxn ang="0">
                  <a:pos x="4" y="0"/>
                </a:cxn>
              </a:cxnLst>
              <a:rect l="0" t="0" r="r" b="b"/>
              <a:pathLst>
                <a:path w="4" h="4">
                  <a:moveTo>
                    <a:pt x="4" y="0"/>
                  </a:moveTo>
                  <a:lnTo>
                    <a:pt x="4" y="0"/>
                  </a:lnTo>
                  <a:lnTo>
                    <a:pt x="4" y="2"/>
                  </a:lnTo>
                  <a:lnTo>
                    <a:pt x="2" y="4"/>
                  </a:lnTo>
                  <a:lnTo>
                    <a:pt x="0" y="4"/>
                  </a:lnTo>
                  <a:lnTo>
                    <a:pt x="4" y="0"/>
                  </a:lnTo>
                  <a:close/>
                </a:path>
              </a:pathLst>
            </a:custGeom>
            <a:solidFill>
              <a:srgbClr val="646464">
                <a:lumMod val="85000"/>
              </a:srgbClr>
            </a:solidFill>
            <a:ln w="9525">
              <a:noFill/>
              <a:round/>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40" name="Freeform 196">
              <a:extLst>
                <a:ext uri="{FF2B5EF4-FFF2-40B4-BE49-F238E27FC236}">
                  <a16:creationId xmlns:a16="http://schemas.microsoft.com/office/drawing/2014/main" id="{2EB2B2D9-EDE8-4F4F-9156-CE65850BC918}"/>
                </a:ext>
              </a:extLst>
            </p:cNvPr>
            <p:cNvSpPr>
              <a:spLocks/>
            </p:cNvSpPr>
            <p:nvPr/>
          </p:nvSpPr>
          <p:spPr bwMode="auto">
            <a:xfrm>
              <a:off x="8266397" y="4303667"/>
              <a:ext cx="15499" cy="16440"/>
            </a:xfrm>
            <a:custGeom>
              <a:avLst/>
              <a:gdLst/>
              <a:ahLst/>
              <a:cxnLst>
                <a:cxn ang="0">
                  <a:pos x="4" y="0"/>
                </a:cxn>
                <a:cxn ang="0">
                  <a:pos x="4" y="0"/>
                </a:cxn>
                <a:cxn ang="0">
                  <a:pos x="4" y="2"/>
                </a:cxn>
                <a:cxn ang="0">
                  <a:pos x="2" y="4"/>
                </a:cxn>
                <a:cxn ang="0">
                  <a:pos x="0" y="4"/>
                </a:cxn>
                <a:cxn ang="0">
                  <a:pos x="4" y="0"/>
                </a:cxn>
              </a:cxnLst>
              <a:rect l="0" t="0" r="r" b="b"/>
              <a:pathLst>
                <a:path w="4" h="4">
                  <a:moveTo>
                    <a:pt x="4" y="0"/>
                  </a:moveTo>
                  <a:lnTo>
                    <a:pt x="4" y="0"/>
                  </a:lnTo>
                  <a:lnTo>
                    <a:pt x="4" y="2"/>
                  </a:lnTo>
                  <a:lnTo>
                    <a:pt x="2" y="4"/>
                  </a:lnTo>
                  <a:lnTo>
                    <a:pt x="0" y="4"/>
                  </a:lnTo>
                  <a:lnTo>
                    <a:pt x="4" y="0"/>
                  </a:lnTo>
                </a:path>
              </a:pathLst>
            </a:custGeom>
            <a:solidFill>
              <a:srgbClr val="646464">
                <a:lumMod val="8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41" name="Freeform 208">
              <a:extLst>
                <a:ext uri="{FF2B5EF4-FFF2-40B4-BE49-F238E27FC236}">
                  <a16:creationId xmlns:a16="http://schemas.microsoft.com/office/drawing/2014/main" id="{09775A68-1686-425D-9E34-13E1DAC333D9}"/>
                </a:ext>
              </a:extLst>
            </p:cNvPr>
            <p:cNvSpPr>
              <a:spLocks/>
            </p:cNvSpPr>
            <p:nvPr/>
          </p:nvSpPr>
          <p:spPr bwMode="auto">
            <a:xfrm>
              <a:off x="7309312" y="2741889"/>
              <a:ext cx="503729" cy="365787"/>
            </a:xfrm>
            <a:custGeom>
              <a:avLst/>
              <a:gdLst/>
              <a:ahLst/>
              <a:cxnLst>
                <a:cxn ang="0">
                  <a:pos x="95" y="0"/>
                </a:cxn>
                <a:cxn ang="0">
                  <a:pos x="91" y="12"/>
                </a:cxn>
                <a:cxn ang="0">
                  <a:pos x="85" y="12"/>
                </a:cxn>
                <a:cxn ang="0">
                  <a:pos x="75" y="12"/>
                </a:cxn>
                <a:cxn ang="0">
                  <a:pos x="71" y="18"/>
                </a:cxn>
                <a:cxn ang="0">
                  <a:pos x="67" y="8"/>
                </a:cxn>
                <a:cxn ang="0">
                  <a:pos x="59" y="12"/>
                </a:cxn>
                <a:cxn ang="0">
                  <a:pos x="57" y="20"/>
                </a:cxn>
                <a:cxn ang="0">
                  <a:pos x="54" y="16"/>
                </a:cxn>
                <a:cxn ang="0">
                  <a:pos x="48" y="20"/>
                </a:cxn>
                <a:cxn ang="0">
                  <a:pos x="40" y="27"/>
                </a:cxn>
                <a:cxn ang="0">
                  <a:pos x="36" y="31"/>
                </a:cxn>
                <a:cxn ang="0">
                  <a:pos x="36" y="20"/>
                </a:cxn>
                <a:cxn ang="0">
                  <a:pos x="34" y="16"/>
                </a:cxn>
                <a:cxn ang="0">
                  <a:pos x="20" y="8"/>
                </a:cxn>
                <a:cxn ang="0">
                  <a:pos x="26" y="18"/>
                </a:cxn>
                <a:cxn ang="0">
                  <a:pos x="24" y="18"/>
                </a:cxn>
                <a:cxn ang="0">
                  <a:pos x="12" y="8"/>
                </a:cxn>
                <a:cxn ang="0">
                  <a:pos x="10" y="16"/>
                </a:cxn>
                <a:cxn ang="0">
                  <a:pos x="10" y="26"/>
                </a:cxn>
                <a:cxn ang="0">
                  <a:pos x="0" y="29"/>
                </a:cxn>
                <a:cxn ang="0">
                  <a:pos x="8" y="35"/>
                </a:cxn>
                <a:cxn ang="0">
                  <a:pos x="24" y="29"/>
                </a:cxn>
                <a:cxn ang="0">
                  <a:pos x="20" y="31"/>
                </a:cxn>
                <a:cxn ang="0">
                  <a:pos x="26" y="39"/>
                </a:cxn>
                <a:cxn ang="0">
                  <a:pos x="16" y="41"/>
                </a:cxn>
                <a:cxn ang="0">
                  <a:pos x="6" y="49"/>
                </a:cxn>
                <a:cxn ang="0">
                  <a:pos x="12" y="49"/>
                </a:cxn>
                <a:cxn ang="0">
                  <a:pos x="28" y="57"/>
                </a:cxn>
                <a:cxn ang="0">
                  <a:pos x="28" y="69"/>
                </a:cxn>
                <a:cxn ang="0">
                  <a:pos x="18" y="75"/>
                </a:cxn>
                <a:cxn ang="0">
                  <a:pos x="38" y="75"/>
                </a:cxn>
                <a:cxn ang="0">
                  <a:pos x="44" y="77"/>
                </a:cxn>
                <a:cxn ang="0">
                  <a:pos x="48" y="87"/>
                </a:cxn>
                <a:cxn ang="0">
                  <a:pos x="63" y="89"/>
                </a:cxn>
                <a:cxn ang="0">
                  <a:pos x="71" y="87"/>
                </a:cxn>
                <a:cxn ang="0">
                  <a:pos x="75" y="79"/>
                </a:cxn>
                <a:cxn ang="0">
                  <a:pos x="81" y="75"/>
                </a:cxn>
                <a:cxn ang="0">
                  <a:pos x="87" y="71"/>
                </a:cxn>
                <a:cxn ang="0">
                  <a:pos x="101" y="67"/>
                </a:cxn>
                <a:cxn ang="0">
                  <a:pos x="113" y="59"/>
                </a:cxn>
                <a:cxn ang="0">
                  <a:pos x="122" y="49"/>
                </a:cxn>
                <a:cxn ang="0">
                  <a:pos x="124" y="45"/>
                </a:cxn>
                <a:cxn ang="0">
                  <a:pos x="128" y="47"/>
                </a:cxn>
                <a:cxn ang="0">
                  <a:pos x="130" y="39"/>
                </a:cxn>
                <a:cxn ang="0">
                  <a:pos x="128" y="35"/>
                </a:cxn>
                <a:cxn ang="0">
                  <a:pos x="122" y="29"/>
                </a:cxn>
                <a:cxn ang="0">
                  <a:pos x="117" y="26"/>
                </a:cxn>
                <a:cxn ang="0">
                  <a:pos x="113" y="16"/>
                </a:cxn>
                <a:cxn ang="0">
                  <a:pos x="121" y="6"/>
                </a:cxn>
                <a:cxn ang="0">
                  <a:pos x="107" y="10"/>
                </a:cxn>
                <a:cxn ang="0">
                  <a:pos x="101" y="0"/>
                </a:cxn>
              </a:cxnLst>
              <a:rect l="0" t="0" r="r" b="b"/>
              <a:pathLst>
                <a:path w="130" h="89">
                  <a:moveTo>
                    <a:pt x="101" y="0"/>
                  </a:moveTo>
                  <a:lnTo>
                    <a:pt x="101" y="0"/>
                  </a:lnTo>
                  <a:lnTo>
                    <a:pt x="95" y="0"/>
                  </a:lnTo>
                  <a:lnTo>
                    <a:pt x="95" y="10"/>
                  </a:lnTo>
                  <a:lnTo>
                    <a:pt x="93" y="12"/>
                  </a:lnTo>
                  <a:lnTo>
                    <a:pt x="91" y="12"/>
                  </a:lnTo>
                  <a:lnTo>
                    <a:pt x="91" y="10"/>
                  </a:lnTo>
                  <a:lnTo>
                    <a:pt x="87" y="8"/>
                  </a:lnTo>
                  <a:lnTo>
                    <a:pt x="85" y="12"/>
                  </a:lnTo>
                  <a:lnTo>
                    <a:pt x="83" y="12"/>
                  </a:lnTo>
                  <a:lnTo>
                    <a:pt x="81" y="16"/>
                  </a:lnTo>
                  <a:lnTo>
                    <a:pt x="75" y="12"/>
                  </a:lnTo>
                  <a:lnTo>
                    <a:pt x="73" y="10"/>
                  </a:lnTo>
                  <a:lnTo>
                    <a:pt x="73" y="20"/>
                  </a:lnTo>
                  <a:lnTo>
                    <a:pt x="71" y="18"/>
                  </a:lnTo>
                  <a:lnTo>
                    <a:pt x="67" y="12"/>
                  </a:lnTo>
                  <a:lnTo>
                    <a:pt x="67" y="10"/>
                  </a:lnTo>
                  <a:lnTo>
                    <a:pt x="67" y="8"/>
                  </a:lnTo>
                  <a:lnTo>
                    <a:pt x="65" y="8"/>
                  </a:lnTo>
                  <a:lnTo>
                    <a:pt x="63" y="10"/>
                  </a:lnTo>
                  <a:lnTo>
                    <a:pt x="59" y="12"/>
                  </a:lnTo>
                  <a:lnTo>
                    <a:pt x="57" y="12"/>
                  </a:lnTo>
                  <a:lnTo>
                    <a:pt x="56" y="16"/>
                  </a:lnTo>
                  <a:lnTo>
                    <a:pt x="57" y="20"/>
                  </a:lnTo>
                  <a:lnTo>
                    <a:pt x="56" y="20"/>
                  </a:lnTo>
                  <a:lnTo>
                    <a:pt x="56" y="22"/>
                  </a:lnTo>
                  <a:lnTo>
                    <a:pt x="54" y="16"/>
                  </a:lnTo>
                  <a:lnTo>
                    <a:pt x="50" y="10"/>
                  </a:lnTo>
                  <a:lnTo>
                    <a:pt x="48" y="12"/>
                  </a:lnTo>
                  <a:lnTo>
                    <a:pt x="48" y="20"/>
                  </a:lnTo>
                  <a:lnTo>
                    <a:pt x="48" y="29"/>
                  </a:lnTo>
                  <a:lnTo>
                    <a:pt x="44" y="27"/>
                  </a:lnTo>
                  <a:lnTo>
                    <a:pt x="40" y="27"/>
                  </a:lnTo>
                  <a:lnTo>
                    <a:pt x="40" y="35"/>
                  </a:lnTo>
                  <a:lnTo>
                    <a:pt x="36" y="37"/>
                  </a:lnTo>
                  <a:lnTo>
                    <a:pt x="36" y="31"/>
                  </a:lnTo>
                  <a:lnTo>
                    <a:pt x="36" y="26"/>
                  </a:lnTo>
                  <a:lnTo>
                    <a:pt x="36" y="22"/>
                  </a:lnTo>
                  <a:lnTo>
                    <a:pt x="36" y="20"/>
                  </a:lnTo>
                  <a:lnTo>
                    <a:pt x="36" y="18"/>
                  </a:lnTo>
                  <a:lnTo>
                    <a:pt x="36" y="16"/>
                  </a:lnTo>
                  <a:lnTo>
                    <a:pt x="34" y="16"/>
                  </a:lnTo>
                  <a:lnTo>
                    <a:pt x="34" y="12"/>
                  </a:lnTo>
                  <a:lnTo>
                    <a:pt x="30" y="8"/>
                  </a:lnTo>
                  <a:lnTo>
                    <a:pt x="20" y="8"/>
                  </a:lnTo>
                  <a:lnTo>
                    <a:pt x="20" y="10"/>
                  </a:lnTo>
                  <a:lnTo>
                    <a:pt x="26" y="12"/>
                  </a:lnTo>
                  <a:lnTo>
                    <a:pt x="26" y="18"/>
                  </a:lnTo>
                  <a:lnTo>
                    <a:pt x="28" y="20"/>
                  </a:lnTo>
                  <a:lnTo>
                    <a:pt x="26" y="20"/>
                  </a:lnTo>
                  <a:lnTo>
                    <a:pt x="24" y="18"/>
                  </a:lnTo>
                  <a:lnTo>
                    <a:pt x="18" y="16"/>
                  </a:lnTo>
                  <a:lnTo>
                    <a:pt x="16" y="10"/>
                  </a:lnTo>
                  <a:lnTo>
                    <a:pt x="12" y="8"/>
                  </a:lnTo>
                  <a:lnTo>
                    <a:pt x="12" y="12"/>
                  </a:lnTo>
                  <a:lnTo>
                    <a:pt x="8" y="16"/>
                  </a:lnTo>
                  <a:lnTo>
                    <a:pt x="10" y="16"/>
                  </a:lnTo>
                  <a:lnTo>
                    <a:pt x="12" y="16"/>
                  </a:lnTo>
                  <a:lnTo>
                    <a:pt x="12" y="22"/>
                  </a:lnTo>
                  <a:lnTo>
                    <a:pt x="10" y="26"/>
                  </a:lnTo>
                  <a:lnTo>
                    <a:pt x="6" y="31"/>
                  </a:lnTo>
                  <a:lnTo>
                    <a:pt x="2" y="31"/>
                  </a:lnTo>
                  <a:lnTo>
                    <a:pt x="0" y="29"/>
                  </a:lnTo>
                  <a:lnTo>
                    <a:pt x="0" y="35"/>
                  </a:lnTo>
                  <a:lnTo>
                    <a:pt x="6" y="35"/>
                  </a:lnTo>
                  <a:lnTo>
                    <a:pt x="8" y="35"/>
                  </a:lnTo>
                  <a:lnTo>
                    <a:pt x="10" y="31"/>
                  </a:lnTo>
                  <a:lnTo>
                    <a:pt x="20" y="27"/>
                  </a:lnTo>
                  <a:lnTo>
                    <a:pt x="24" y="29"/>
                  </a:lnTo>
                  <a:lnTo>
                    <a:pt x="26" y="29"/>
                  </a:lnTo>
                  <a:lnTo>
                    <a:pt x="26" y="31"/>
                  </a:lnTo>
                  <a:lnTo>
                    <a:pt x="20" y="31"/>
                  </a:lnTo>
                  <a:lnTo>
                    <a:pt x="24" y="39"/>
                  </a:lnTo>
                  <a:lnTo>
                    <a:pt x="26" y="37"/>
                  </a:lnTo>
                  <a:lnTo>
                    <a:pt x="26" y="39"/>
                  </a:lnTo>
                  <a:lnTo>
                    <a:pt x="26" y="41"/>
                  </a:lnTo>
                  <a:lnTo>
                    <a:pt x="18" y="39"/>
                  </a:lnTo>
                  <a:lnTo>
                    <a:pt x="16" y="41"/>
                  </a:lnTo>
                  <a:lnTo>
                    <a:pt x="10" y="47"/>
                  </a:lnTo>
                  <a:lnTo>
                    <a:pt x="6" y="47"/>
                  </a:lnTo>
                  <a:lnTo>
                    <a:pt x="6" y="49"/>
                  </a:lnTo>
                  <a:lnTo>
                    <a:pt x="6" y="51"/>
                  </a:lnTo>
                  <a:lnTo>
                    <a:pt x="10" y="51"/>
                  </a:lnTo>
                  <a:lnTo>
                    <a:pt x="12" y="49"/>
                  </a:lnTo>
                  <a:lnTo>
                    <a:pt x="24" y="51"/>
                  </a:lnTo>
                  <a:lnTo>
                    <a:pt x="26" y="57"/>
                  </a:lnTo>
                  <a:lnTo>
                    <a:pt x="28" y="57"/>
                  </a:lnTo>
                  <a:lnTo>
                    <a:pt x="28" y="61"/>
                  </a:lnTo>
                  <a:lnTo>
                    <a:pt x="28" y="65"/>
                  </a:lnTo>
                  <a:lnTo>
                    <a:pt x="28" y="69"/>
                  </a:lnTo>
                  <a:lnTo>
                    <a:pt x="24" y="69"/>
                  </a:lnTo>
                  <a:lnTo>
                    <a:pt x="18" y="71"/>
                  </a:lnTo>
                  <a:lnTo>
                    <a:pt x="18" y="75"/>
                  </a:lnTo>
                  <a:lnTo>
                    <a:pt x="28" y="75"/>
                  </a:lnTo>
                  <a:lnTo>
                    <a:pt x="38" y="71"/>
                  </a:lnTo>
                  <a:lnTo>
                    <a:pt x="38" y="75"/>
                  </a:lnTo>
                  <a:lnTo>
                    <a:pt x="40" y="75"/>
                  </a:lnTo>
                  <a:lnTo>
                    <a:pt x="44" y="75"/>
                  </a:lnTo>
                  <a:lnTo>
                    <a:pt x="44" y="77"/>
                  </a:lnTo>
                  <a:lnTo>
                    <a:pt x="50" y="79"/>
                  </a:lnTo>
                  <a:lnTo>
                    <a:pt x="54" y="79"/>
                  </a:lnTo>
                  <a:lnTo>
                    <a:pt x="48" y="87"/>
                  </a:lnTo>
                  <a:lnTo>
                    <a:pt x="54" y="85"/>
                  </a:lnTo>
                  <a:lnTo>
                    <a:pt x="59" y="87"/>
                  </a:lnTo>
                  <a:lnTo>
                    <a:pt x="63" y="89"/>
                  </a:lnTo>
                  <a:lnTo>
                    <a:pt x="67" y="87"/>
                  </a:lnTo>
                  <a:lnTo>
                    <a:pt x="71" y="85"/>
                  </a:lnTo>
                  <a:lnTo>
                    <a:pt x="71" y="87"/>
                  </a:lnTo>
                  <a:lnTo>
                    <a:pt x="73" y="87"/>
                  </a:lnTo>
                  <a:lnTo>
                    <a:pt x="75" y="85"/>
                  </a:lnTo>
                  <a:lnTo>
                    <a:pt x="75" y="79"/>
                  </a:lnTo>
                  <a:lnTo>
                    <a:pt x="75" y="77"/>
                  </a:lnTo>
                  <a:lnTo>
                    <a:pt x="75" y="71"/>
                  </a:lnTo>
                  <a:lnTo>
                    <a:pt x="81" y="75"/>
                  </a:lnTo>
                  <a:lnTo>
                    <a:pt x="85" y="77"/>
                  </a:lnTo>
                  <a:lnTo>
                    <a:pt x="87" y="77"/>
                  </a:lnTo>
                  <a:lnTo>
                    <a:pt x="87" y="71"/>
                  </a:lnTo>
                  <a:lnTo>
                    <a:pt x="91" y="71"/>
                  </a:lnTo>
                  <a:lnTo>
                    <a:pt x="95" y="75"/>
                  </a:lnTo>
                  <a:lnTo>
                    <a:pt x="101" y="67"/>
                  </a:lnTo>
                  <a:lnTo>
                    <a:pt x="105" y="65"/>
                  </a:lnTo>
                  <a:lnTo>
                    <a:pt x="111" y="65"/>
                  </a:lnTo>
                  <a:lnTo>
                    <a:pt x="113" y="59"/>
                  </a:lnTo>
                  <a:lnTo>
                    <a:pt x="115" y="59"/>
                  </a:lnTo>
                  <a:lnTo>
                    <a:pt x="117" y="49"/>
                  </a:lnTo>
                  <a:lnTo>
                    <a:pt x="122" y="49"/>
                  </a:lnTo>
                  <a:lnTo>
                    <a:pt x="122" y="47"/>
                  </a:lnTo>
                  <a:lnTo>
                    <a:pt x="122" y="45"/>
                  </a:lnTo>
                  <a:lnTo>
                    <a:pt x="124" y="45"/>
                  </a:lnTo>
                  <a:lnTo>
                    <a:pt x="122" y="47"/>
                  </a:lnTo>
                  <a:lnTo>
                    <a:pt x="124" y="47"/>
                  </a:lnTo>
                  <a:lnTo>
                    <a:pt x="128" y="47"/>
                  </a:lnTo>
                  <a:lnTo>
                    <a:pt x="130" y="45"/>
                  </a:lnTo>
                  <a:lnTo>
                    <a:pt x="128" y="41"/>
                  </a:lnTo>
                  <a:lnTo>
                    <a:pt x="130" y="39"/>
                  </a:lnTo>
                  <a:lnTo>
                    <a:pt x="128" y="39"/>
                  </a:lnTo>
                  <a:lnTo>
                    <a:pt x="128" y="37"/>
                  </a:lnTo>
                  <a:lnTo>
                    <a:pt x="128" y="35"/>
                  </a:lnTo>
                  <a:lnTo>
                    <a:pt x="128" y="31"/>
                  </a:lnTo>
                  <a:lnTo>
                    <a:pt x="124" y="27"/>
                  </a:lnTo>
                  <a:lnTo>
                    <a:pt x="122" y="29"/>
                  </a:lnTo>
                  <a:lnTo>
                    <a:pt x="122" y="27"/>
                  </a:lnTo>
                  <a:lnTo>
                    <a:pt x="121" y="26"/>
                  </a:lnTo>
                  <a:lnTo>
                    <a:pt x="117" y="26"/>
                  </a:lnTo>
                  <a:lnTo>
                    <a:pt x="115" y="27"/>
                  </a:lnTo>
                  <a:lnTo>
                    <a:pt x="115" y="18"/>
                  </a:lnTo>
                  <a:lnTo>
                    <a:pt x="113" y="16"/>
                  </a:lnTo>
                  <a:lnTo>
                    <a:pt x="113" y="10"/>
                  </a:lnTo>
                  <a:lnTo>
                    <a:pt x="117" y="8"/>
                  </a:lnTo>
                  <a:lnTo>
                    <a:pt x="121" y="6"/>
                  </a:lnTo>
                  <a:lnTo>
                    <a:pt x="111" y="8"/>
                  </a:lnTo>
                  <a:lnTo>
                    <a:pt x="111" y="10"/>
                  </a:lnTo>
                  <a:lnTo>
                    <a:pt x="107" y="10"/>
                  </a:lnTo>
                  <a:lnTo>
                    <a:pt x="103" y="0"/>
                  </a:lnTo>
                  <a:lnTo>
                    <a:pt x="101" y="0"/>
                  </a:lnTo>
                  <a:lnTo>
                    <a:pt x="101" y="0"/>
                  </a:lnTo>
                  <a:close/>
                </a:path>
              </a:pathLst>
            </a:custGeom>
            <a:solidFill>
              <a:srgbClr val="646464">
                <a:lumMod val="8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42" name="Freeform 209">
              <a:extLst>
                <a:ext uri="{FF2B5EF4-FFF2-40B4-BE49-F238E27FC236}">
                  <a16:creationId xmlns:a16="http://schemas.microsoft.com/office/drawing/2014/main" id="{68B0135B-029D-4E2D-8702-397E715C3DE6}"/>
                </a:ext>
              </a:extLst>
            </p:cNvPr>
            <p:cNvSpPr>
              <a:spLocks/>
            </p:cNvSpPr>
            <p:nvPr/>
          </p:nvSpPr>
          <p:spPr bwMode="auto">
            <a:xfrm>
              <a:off x="9920950" y="4743432"/>
              <a:ext cx="449480" cy="312356"/>
            </a:xfrm>
            <a:custGeom>
              <a:avLst/>
              <a:gdLst/>
              <a:ahLst/>
              <a:cxnLst>
                <a:cxn ang="0">
                  <a:pos x="49" y="76"/>
                </a:cxn>
                <a:cxn ang="0">
                  <a:pos x="43" y="76"/>
                </a:cxn>
                <a:cxn ang="0">
                  <a:pos x="32" y="72"/>
                </a:cxn>
                <a:cxn ang="0">
                  <a:pos x="18" y="61"/>
                </a:cxn>
                <a:cxn ang="0">
                  <a:pos x="10" y="49"/>
                </a:cxn>
                <a:cxn ang="0">
                  <a:pos x="2" y="41"/>
                </a:cxn>
                <a:cxn ang="0">
                  <a:pos x="0" y="31"/>
                </a:cxn>
                <a:cxn ang="0">
                  <a:pos x="0" y="25"/>
                </a:cxn>
                <a:cxn ang="0">
                  <a:pos x="6" y="23"/>
                </a:cxn>
                <a:cxn ang="0">
                  <a:pos x="8" y="19"/>
                </a:cxn>
                <a:cxn ang="0">
                  <a:pos x="8" y="9"/>
                </a:cxn>
                <a:cxn ang="0">
                  <a:pos x="12" y="7"/>
                </a:cxn>
                <a:cxn ang="0">
                  <a:pos x="26" y="11"/>
                </a:cxn>
                <a:cxn ang="0">
                  <a:pos x="40" y="13"/>
                </a:cxn>
                <a:cxn ang="0">
                  <a:pos x="47" y="9"/>
                </a:cxn>
                <a:cxn ang="0">
                  <a:pos x="65" y="3"/>
                </a:cxn>
                <a:cxn ang="0">
                  <a:pos x="67" y="7"/>
                </a:cxn>
                <a:cxn ang="0">
                  <a:pos x="73" y="9"/>
                </a:cxn>
                <a:cxn ang="0">
                  <a:pos x="77" y="7"/>
                </a:cxn>
                <a:cxn ang="0">
                  <a:pos x="91" y="1"/>
                </a:cxn>
                <a:cxn ang="0">
                  <a:pos x="105" y="0"/>
                </a:cxn>
                <a:cxn ang="0">
                  <a:pos x="110" y="1"/>
                </a:cxn>
                <a:cxn ang="0">
                  <a:pos x="116" y="3"/>
                </a:cxn>
                <a:cxn ang="0">
                  <a:pos x="112" y="23"/>
                </a:cxn>
                <a:cxn ang="0">
                  <a:pos x="103" y="33"/>
                </a:cxn>
                <a:cxn ang="0">
                  <a:pos x="101" y="51"/>
                </a:cxn>
                <a:cxn ang="0">
                  <a:pos x="93" y="63"/>
                </a:cxn>
                <a:cxn ang="0">
                  <a:pos x="85" y="67"/>
                </a:cxn>
                <a:cxn ang="0">
                  <a:pos x="73" y="67"/>
                </a:cxn>
                <a:cxn ang="0">
                  <a:pos x="59" y="72"/>
                </a:cxn>
                <a:cxn ang="0">
                  <a:pos x="53" y="76"/>
                </a:cxn>
                <a:cxn ang="0">
                  <a:pos x="49" y="76"/>
                </a:cxn>
              </a:cxnLst>
              <a:rect l="0" t="0" r="r" b="b"/>
              <a:pathLst>
                <a:path w="116" h="76">
                  <a:moveTo>
                    <a:pt x="49" y="76"/>
                  </a:moveTo>
                  <a:lnTo>
                    <a:pt x="49" y="76"/>
                  </a:lnTo>
                  <a:lnTo>
                    <a:pt x="45" y="76"/>
                  </a:lnTo>
                  <a:lnTo>
                    <a:pt x="43" y="76"/>
                  </a:lnTo>
                  <a:lnTo>
                    <a:pt x="38" y="74"/>
                  </a:lnTo>
                  <a:lnTo>
                    <a:pt x="32" y="72"/>
                  </a:lnTo>
                  <a:lnTo>
                    <a:pt x="26" y="67"/>
                  </a:lnTo>
                  <a:lnTo>
                    <a:pt x="18" y="61"/>
                  </a:lnTo>
                  <a:lnTo>
                    <a:pt x="12" y="53"/>
                  </a:lnTo>
                  <a:lnTo>
                    <a:pt x="10" y="49"/>
                  </a:lnTo>
                  <a:lnTo>
                    <a:pt x="8" y="45"/>
                  </a:lnTo>
                  <a:lnTo>
                    <a:pt x="2" y="41"/>
                  </a:lnTo>
                  <a:lnTo>
                    <a:pt x="2" y="35"/>
                  </a:lnTo>
                  <a:lnTo>
                    <a:pt x="0" y="31"/>
                  </a:lnTo>
                  <a:lnTo>
                    <a:pt x="0" y="29"/>
                  </a:lnTo>
                  <a:lnTo>
                    <a:pt x="0" y="25"/>
                  </a:lnTo>
                  <a:lnTo>
                    <a:pt x="2" y="23"/>
                  </a:lnTo>
                  <a:lnTo>
                    <a:pt x="6" y="23"/>
                  </a:lnTo>
                  <a:lnTo>
                    <a:pt x="8" y="23"/>
                  </a:lnTo>
                  <a:lnTo>
                    <a:pt x="8" y="19"/>
                  </a:lnTo>
                  <a:lnTo>
                    <a:pt x="10" y="13"/>
                  </a:lnTo>
                  <a:lnTo>
                    <a:pt x="8" y="9"/>
                  </a:lnTo>
                  <a:lnTo>
                    <a:pt x="10" y="7"/>
                  </a:lnTo>
                  <a:lnTo>
                    <a:pt x="12" y="7"/>
                  </a:lnTo>
                  <a:lnTo>
                    <a:pt x="18" y="9"/>
                  </a:lnTo>
                  <a:lnTo>
                    <a:pt x="26" y="11"/>
                  </a:lnTo>
                  <a:lnTo>
                    <a:pt x="30" y="11"/>
                  </a:lnTo>
                  <a:lnTo>
                    <a:pt x="40" y="13"/>
                  </a:lnTo>
                  <a:lnTo>
                    <a:pt x="47" y="13"/>
                  </a:lnTo>
                  <a:lnTo>
                    <a:pt x="47" y="9"/>
                  </a:lnTo>
                  <a:lnTo>
                    <a:pt x="55" y="7"/>
                  </a:lnTo>
                  <a:lnTo>
                    <a:pt x="65" y="3"/>
                  </a:lnTo>
                  <a:lnTo>
                    <a:pt x="67" y="3"/>
                  </a:lnTo>
                  <a:lnTo>
                    <a:pt x="67" y="7"/>
                  </a:lnTo>
                  <a:lnTo>
                    <a:pt x="69" y="7"/>
                  </a:lnTo>
                  <a:lnTo>
                    <a:pt x="73" y="9"/>
                  </a:lnTo>
                  <a:lnTo>
                    <a:pt x="75" y="7"/>
                  </a:lnTo>
                  <a:lnTo>
                    <a:pt x="77" y="7"/>
                  </a:lnTo>
                  <a:lnTo>
                    <a:pt x="83" y="1"/>
                  </a:lnTo>
                  <a:lnTo>
                    <a:pt x="91" y="1"/>
                  </a:lnTo>
                  <a:lnTo>
                    <a:pt x="97" y="1"/>
                  </a:lnTo>
                  <a:lnTo>
                    <a:pt x="105" y="0"/>
                  </a:lnTo>
                  <a:lnTo>
                    <a:pt x="106" y="0"/>
                  </a:lnTo>
                  <a:lnTo>
                    <a:pt x="110" y="1"/>
                  </a:lnTo>
                  <a:lnTo>
                    <a:pt x="114" y="3"/>
                  </a:lnTo>
                  <a:lnTo>
                    <a:pt x="116" y="3"/>
                  </a:lnTo>
                  <a:lnTo>
                    <a:pt x="114" y="19"/>
                  </a:lnTo>
                  <a:lnTo>
                    <a:pt x="112" y="23"/>
                  </a:lnTo>
                  <a:lnTo>
                    <a:pt x="105" y="29"/>
                  </a:lnTo>
                  <a:lnTo>
                    <a:pt x="103" y="33"/>
                  </a:lnTo>
                  <a:lnTo>
                    <a:pt x="101" y="41"/>
                  </a:lnTo>
                  <a:lnTo>
                    <a:pt x="101" y="51"/>
                  </a:lnTo>
                  <a:lnTo>
                    <a:pt x="97" y="59"/>
                  </a:lnTo>
                  <a:lnTo>
                    <a:pt x="93" y="63"/>
                  </a:lnTo>
                  <a:lnTo>
                    <a:pt x="91" y="65"/>
                  </a:lnTo>
                  <a:lnTo>
                    <a:pt x="85" y="67"/>
                  </a:lnTo>
                  <a:lnTo>
                    <a:pt x="83" y="67"/>
                  </a:lnTo>
                  <a:lnTo>
                    <a:pt x="73" y="67"/>
                  </a:lnTo>
                  <a:lnTo>
                    <a:pt x="65" y="67"/>
                  </a:lnTo>
                  <a:lnTo>
                    <a:pt x="59" y="72"/>
                  </a:lnTo>
                  <a:lnTo>
                    <a:pt x="55" y="76"/>
                  </a:lnTo>
                  <a:lnTo>
                    <a:pt x="53" y="76"/>
                  </a:lnTo>
                  <a:lnTo>
                    <a:pt x="49" y="76"/>
                  </a:lnTo>
                  <a:lnTo>
                    <a:pt x="49" y="76"/>
                  </a:lnTo>
                  <a:close/>
                </a:path>
              </a:pathLst>
            </a:custGeom>
            <a:solidFill>
              <a:srgbClr val="646464">
                <a:lumMod val="8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43" name="Freeform 219">
              <a:extLst>
                <a:ext uri="{FF2B5EF4-FFF2-40B4-BE49-F238E27FC236}">
                  <a16:creationId xmlns:a16="http://schemas.microsoft.com/office/drawing/2014/main" id="{4D63E5FD-A7FF-498E-B78A-5C09B6C5F077}"/>
                </a:ext>
              </a:extLst>
            </p:cNvPr>
            <p:cNvSpPr>
              <a:spLocks/>
            </p:cNvSpPr>
            <p:nvPr/>
          </p:nvSpPr>
          <p:spPr bwMode="auto">
            <a:xfrm>
              <a:off x="9219605" y="4069401"/>
              <a:ext cx="588975" cy="793220"/>
            </a:xfrm>
            <a:custGeom>
              <a:avLst/>
              <a:gdLst/>
              <a:ahLst/>
              <a:cxnLst>
                <a:cxn ang="0">
                  <a:pos x="142" y="24"/>
                </a:cxn>
                <a:cxn ang="0">
                  <a:pos x="134" y="22"/>
                </a:cxn>
                <a:cxn ang="0">
                  <a:pos x="114" y="22"/>
                </a:cxn>
                <a:cxn ang="0">
                  <a:pos x="104" y="28"/>
                </a:cxn>
                <a:cxn ang="0">
                  <a:pos x="94" y="30"/>
                </a:cxn>
                <a:cxn ang="0">
                  <a:pos x="83" y="24"/>
                </a:cxn>
                <a:cxn ang="0">
                  <a:pos x="73" y="8"/>
                </a:cxn>
                <a:cxn ang="0">
                  <a:pos x="81" y="0"/>
                </a:cxn>
                <a:cxn ang="0">
                  <a:pos x="71" y="2"/>
                </a:cxn>
                <a:cxn ang="0">
                  <a:pos x="53" y="8"/>
                </a:cxn>
                <a:cxn ang="0">
                  <a:pos x="57" y="22"/>
                </a:cxn>
                <a:cxn ang="0">
                  <a:pos x="63" y="33"/>
                </a:cxn>
                <a:cxn ang="0">
                  <a:pos x="51" y="47"/>
                </a:cxn>
                <a:cxn ang="0">
                  <a:pos x="33" y="47"/>
                </a:cxn>
                <a:cxn ang="0">
                  <a:pos x="35" y="57"/>
                </a:cxn>
                <a:cxn ang="0">
                  <a:pos x="29" y="69"/>
                </a:cxn>
                <a:cxn ang="0">
                  <a:pos x="29" y="77"/>
                </a:cxn>
                <a:cxn ang="0">
                  <a:pos x="24" y="81"/>
                </a:cxn>
                <a:cxn ang="0">
                  <a:pos x="10" y="81"/>
                </a:cxn>
                <a:cxn ang="0">
                  <a:pos x="0" y="104"/>
                </a:cxn>
                <a:cxn ang="0">
                  <a:pos x="6" y="108"/>
                </a:cxn>
                <a:cxn ang="0">
                  <a:pos x="8" y="116"/>
                </a:cxn>
                <a:cxn ang="0">
                  <a:pos x="8" y="126"/>
                </a:cxn>
                <a:cxn ang="0">
                  <a:pos x="12" y="136"/>
                </a:cxn>
                <a:cxn ang="0">
                  <a:pos x="12" y="146"/>
                </a:cxn>
                <a:cxn ang="0">
                  <a:pos x="25" y="146"/>
                </a:cxn>
                <a:cxn ang="0">
                  <a:pos x="35" y="148"/>
                </a:cxn>
                <a:cxn ang="0">
                  <a:pos x="43" y="160"/>
                </a:cxn>
                <a:cxn ang="0">
                  <a:pos x="39" y="177"/>
                </a:cxn>
                <a:cxn ang="0">
                  <a:pos x="51" y="183"/>
                </a:cxn>
                <a:cxn ang="0">
                  <a:pos x="57" y="179"/>
                </a:cxn>
                <a:cxn ang="0">
                  <a:pos x="81" y="187"/>
                </a:cxn>
                <a:cxn ang="0">
                  <a:pos x="94" y="185"/>
                </a:cxn>
                <a:cxn ang="0">
                  <a:pos x="104" y="177"/>
                </a:cxn>
                <a:cxn ang="0">
                  <a:pos x="114" y="179"/>
                </a:cxn>
                <a:cxn ang="0">
                  <a:pos x="124" y="185"/>
                </a:cxn>
                <a:cxn ang="0">
                  <a:pos x="122" y="173"/>
                </a:cxn>
                <a:cxn ang="0">
                  <a:pos x="124" y="167"/>
                </a:cxn>
                <a:cxn ang="0">
                  <a:pos x="132" y="158"/>
                </a:cxn>
                <a:cxn ang="0">
                  <a:pos x="132" y="148"/>
                </a:cxn>
                <a:cxn ang="0">
                  <a:pos x="124" y="146"/>
                </a:cxn>
                <a:cxn ang="0">
                  <a:pos x="118" y="130"/>
                </a:cxn>
                <a:cxn ang="0">
                  <a:pos x="112" y="116"/>
                </a:cxn>
                <a:cxn ang="0">
                  <a:pos x="124" y="110"/>
                </a:cxn>
                <a:cxn ang="0">
                  <a:pos x="144" y="97"/>
                </a:cxn>
                <a:cxn ang="0">
                  <a:pos x="150" y="75"/>
                </a:cxn>
                <a:cxn ang="0">
                  <a:pos x="146" y="53"/>
                </a:cxn>
                <a:cxn ang="0">
                  <a:pos x="146" y="33"/>
                </a:cxn>
              </a:cxnLst>
              <a:rect l="0" t="0" r="r" b="b"/>
              <a:pathLst>
                <a:path w="152" h="193">
                  <a:moveTo>
                    <a:pt x="146" y="28"/>
                  </a:moveTo>
                  <a:lnTo>
                    <a:pt x="146" y="28"/>
                  </a:lnTo>
                  <a:lnTo>
                    <a:pt x="142" y="24"/>
                  </a:lnTo>
                  <a:lnTo>
                    <a:pt x="142" y="22"/>
                  </a:lnTo>
                  <a:lnTo>
                    <a:pt x="136" y="22"/>
                  </a:lnTo>
                  <a:lnTo>
                    <a:pt x="134" y="22"/>
                  </a:lnTo>
                  <a:lnTo>
                    <a:pt x="126" y="20"/>
                  </a:lnTo>
                  <a:lnTo>
                    <a:pt x="116" y="18"/>
                  </a:lnTo>
                  <a:lnTo>
                    <a:pt x="114" y="22"/>
                  </a:lnTo>
                  <a:lnTo>
                    <a:pt x="112" y="28"/>
                  </a:lnTo>
                  <a:lnTo>
                    <a:pt x="108" y="28"/>
                  </a:lnTo>
                  <a:lnTo>
                    <a:pt x="104" y="28"/>
                  </a:lnTo>
                  <a:lnTo>
                    <a:pt x="104" y="30"/>
                  </a:lnTo>
                  <a:lnTo>
                    <a:pt x="104" y="32"/>
                  </a:lnTo>
                  <a:lnTo>
                    <a:pt x="94" y="30"/>
                  </a:lnTo>
                  <a:lnTo>
                    <a:pt x="94" y="24"/>
                  </a:lnTo>
                  <a:lnTo>
                    <a:pt x="89" y="22"/>
                  </a:lnTo>
                  <a:lnTo>
                    <a:pt x="83" y="24"/>
                  </a:lnTo>
                  <a:lnTo>
                    <a:pt x="77" y="14"/>
                  </a:lnTo>
                  <a:lnTo>
                    <a:pt x="77" y="10"/>
                  </a:lnTo>
                  <a:lnTo>
                    <a:pt x="73" y="8"/>
                  </a:lnTo>
                  <a:lnTo>
                    <a:pt x="75" y="4"/>
                  </a:lnTo>
                  <a:lnTo>
                    <a:pt x="81" y="2"/>
                  </a:lnTo>
                  <a:lnTo>
                    <a:pt x="81" y="0"/>
                  </a:lnTo>
                  <a:lnTo>
                    <a:pt x="77" y="0"/>
                  </a:lnTo>
                  <a:lnTo>
                    <a:pt x="75" y="2"/>
                  </a:lnTo>
                  <a:lnTo>
                    <a:pt x="71" y="2"/>
                  </a:lnTo>
                  <a:lnTo>
                    <a:pt x="71" y="0"/>
                  </a:lnTo>
                  <a:lnTo>
                    <a:pt x="55" y="0"/>
                  </a:lnTo>
                  <a:lnTo>
                    <a:pt x="53" y="8"/>
                  </a:lnTo>
                  <a:lnTo>
                    <a:pt x="55" y="8"/>
                  </a:lnTo>
                  <a:lnTo>
                    <a:pt x="57" y="14"/>
                  </a:lnTo>
                  <a:lnTo>
                    <a:pt x="57" y="22"/>
                  </a:lnTo>
                  <a:lnTo>
                    <a:pt x="57" y="24"/>
                  </a:lnTo>
                  <a:lnTo>
                    <a:pt x="57" y="30"/>
                  </a:lnTo>
                  <a:lnTo>
                    <a:pt x="63" y="33"/>
                  </a:lnTo>
                  <a:lnTo>
                    <a:pt x="55" y="33"/>
                  </a:lnTo>
                  <a:lnTo>
                    <a:pt x="53" y="41"/>
                  </a:lnTo>
                  <a:lnTo>
                    <a:pt x="51" y="47"/>
                  </a:lnTo>
                  <a:lnTo>
                    <a:pt x="45" y="41"/>
                  </a:lnTo>
                  <a:lnTo>
                    <a:pt x="37" y="43"/>
                  </a:lnTo>
                  <a:lnTo>
                    <a:pt x="33" y="47"/>
                  </a:lnTo>
                  <a:lnTo>
                    <a:pt x="33" y="49"/>
                  </a:lnTo>
                  <a:lnTo>
                    <a:pt x="37" y="57"/>
                  </a:lnTo>
                  <a:lnTo>
                    <a:pt x="35" y="57"/>
                  </a:lnTo>
                  <a:lnTo>
                    <a:pt x="35" y="65"/>
                  </a:lnTo>
                  <a:lnTo>
                    <a:pt x="33" y="67"/>
                  </a:lnTo>
                  <a:lnTo>
                    <a:pt x="29" y="69"/>
                  </a:lnTo>
                  <a:lnTo>
                    <a:pt x="27" y="69"/>
                  </a:lnTo>
                  <a:lnTo>
                    <a:pt x="29" y="75"/>
                  </a:lnTo>
                  <a:lnTo>
                    <a:pt x="29" y="77"/>
                  </a:lnTo>
                  <a:lnTo>
                    <a:pt x="27" y="77"/>
                  </a:lnTo>
                  <a:lnTo>
                    <a:pt x="24" y="79"/>
                  </a:lnTo>
                  <a:lnTo>
                    <a:pt x="24" y="81"/>
                  </a:lnTo>
                  <a:lnTo>
                    <a:pt x="20" y="85"/>
                  </a:lnTo>
                  <a:lnTo>
                    <a:pt x="16" y="81"/>
                  </a:lnTo>
                  <a:lnTo>
                    <a:pt x="10" y="81"/>
                  </a:lnTo>
                  <a:lnTo>
                    <a:pt x="8" y="81"/>
                  </a:lnTo>
                  <a:lnTo>
                    <a:pt x="6" y="87"/>
                  </a:lnTo>
                  <a:lnTo>
                    <a:pt x="0" y="104"/>
                  </a:lnTo>
                  <a:lnTo>
                    <a:pt x="2" y="106"/>
                  </a:lnTo>
                  <a:lnTo>
                    <a:pt x="8" y="108"/>
                  </a:lnTo>
                  <a:lnTo>
                    <a:pt x="6" y="108"/>
                  </a:lnTo>
                  <a:lnTo>
                    <a:pt x="6" y="110"/>
                  </a:lnTo>
                  <a:lnTo>
                    <a:pt x="6" y="114"/>
                  </a:lnTo>
                  <a:lnTo>
                    <a:pt x="8" y="116"/>
                  </a:lnTo>
                  <a:lnTo>
                    <a:pt x="8" y="118"/>
                  </a:lnTo>
                  <a:lnTo>
                    <a:pt x="8" y="124"/>
                  </a:lnTo>
                  <a:lnTo>
                    <a:pt x="8" y="126"/>
                  </a:lnTo>
                  <a:lnTo>
                    <a:pt x="10" y="128"/>
                  </a:lnTo>
                  <a:lnTo>
                    <a:pt x="12" y="130"/>
                  </a:lnTo>
                  <a:lnTo>
                    <a:pt x="12" y="136"/>
                  </a:lnTo>
                  <a:lnTo>
                    <a:pt x="10" y="138"/>
                  </a:lnTo>
                  <a:lnTo>
                    <a:pt x="10" y="144"/>
                  </a:lnTo>
                  <a:lnTo>
                    <a:pt x="12" y="146"/>
                  </a:lnTo>
                  <a:lnTo>
                    <a:pt x="18" y="144"/>
                  </a:lnTo>
                  <a:lnTo>
                    <a:pt x="24" y="144"/>
                  </a:lnTo>
                  <a:lnTo>
                    <a:pt x="25" y="146"/>
                  </a:lnTo>
                  <a:lnTo>
                    <a:pt x="27" y="148"/>
                  </a:lnTo>
                  <a:lnTo>
                    <a:pt x="29" y="150"/>
                  </a:lnTo>
                  <a:lnTo>
                    <a:pt x="35" y="148"/>
                  </a:lnTo>
                  <a:lnTo>
                    <a:pt x="43" y="150"/>
                  </a:lnTo>
                  <a:lnTo>
                    <a:pt x="43" y="154"/>
                  </a:lnTo>
                  <a:lnTo>
                    <a:pt x="43" y="160"/>
                  </a:lnTo>
                  <a:lnTo>
                    <a:pt x="39" y="165"/>
                  </a:lnTo>
                  <a:lnTo>
                    <a:pt x="39" y="169"/>
                  </a:lnTo>
                  <a:lnTo>
                    <a:pt x="39" y="177"/>
                  </a:lnTo>
                  <a:lnTo>
                    <a:pt x="39" y="183"/>
                  </a:lnTo>
                  <a:lnTo>
                    <a:pt x="43" y="187"/>
                  </a:lnTo>
                  <a:lnTo>
                    <a:pt x="51" y="183"/>
                  </a:lnTo>
                  <a:lnTo>
                    <a:pt x="53" y="179"/>
                  </a:lnTo>
                  <a:lnTo>
                    <a:pt x="55" y="179"/>
                  </a:lnTo>
                  <a:lnTo>
                    <a:pt x="57" y="179"/>
                  </a:lnTo>
                  <a:lnTo>
                    <a:pt x="63" y="183"/>
                  </a:lnTo>
                  <a:lnTo>
                    <a:pt x="77" y="193"/>
                  </a:lnTo>
                  <a:lnTo>
                    <a:pt x="81" y="187"/>
                  </a:lnTo>
                  <a:lnTo>
                    <a:pt x="85" y="185"/>
                  </a:lnTo>
                  <a:lnTo>
                    <a:pt x="89" y="185"/>
                  </a:lnTo>
                  <a:lnTo>
                    <a:pt x="94" y="185"/>
                  </a:lnTo>
                  <a:lnTo>
                    <a:pt x="98" y="183"/>
                  </a:lnTo>
                  <a:lnTo>
                    <a:pt x="102" y="177"/>
                  </a:lnTo>
                  <a:lnTo>
                    <a:pt x="104" y="177"/>
                  </a:lnTo>
                  <a:lnTo>
                    <a:pt x="106" y="179"/>
                  </a:lnTo>
                  <a:lnTo>
                    <a:pt x="112" y="179"/>
                  </a:lnTo>
                  <a:lnTo>
                    <a:pt x="114" y="179"/>
                  </a:lnTo>
                  <a:lnTo>
                    <a:pt x="116" y="179"/>
                  </a:lnTo>
                  <a:lnTo>
                    <a:pt x="118" y="185"/>
                  </a:lnTo>
                  <a:lnTo>
                    <a:pt x="124" y="185"/>
                  </a:lnTo>
                  <a:lnTo>
                    <a:pt x="124" y="177"/>
                  </a:lnTo>
                  <a:lnTo>
                    <a:pt x="122" y="175"/>
                  </a:lnTo>
                  <a:lnTo>
                    <a:pt x="122" y="173"/>
                  </a:lnTo>
                  <a:lnTo>
                    <a:pt x="118" y="173"/>
                  </a:lnTo>
                  <a:lnTo>
                    <a:pt x="118" y="169"/>
                  </a:lnTo>
                  <a:lnTo>
                    <a:pt x="124" y="167"/>
                  </a:lnTo>
                  <a:lnTo>
                    <a:pt x="128" y="165"/>
                  </a:lnTo>
                  <a:lnTo>
                    <a:pt x="128" y="164"/>
                  </a:lnTo>
                  <a:lnTo>
                    <a:pt x="132" y="158"/>
                  </a:lnTo>
                  <a:lnTo>
                    <a:pt x="134" y="156"/>
                  </a:lnTo>
                  <a:lnTo>
                    <a:pt x="136" y="154"/>
                  </a:lnTo>
                  <a:lnTo>
                    <a:pt x="132" y="148"/>
                  </a:lnTo>
                  <a:lnTo>
                    <a:pt x="128" y="146"/>
                  </a:lnTo>
                  <a:lnTo>
                    <a:pt x="126" y="146"/>
                  </a:lnTo>
                  <a:lnTo>
                    <a:pt x="124" y="146"/>
                  </a:lnTo>
                  <a:lnTo>
                    <a:pt x="122" y="140"/>
                  </a:lnTo>
                  <a:lnTo>
                    <a:pt x="122" y="136"/>
                  </a:lnTo>
                  <a:lnTo>
                    <a:pt x="118" y="130"/>
                  </a:lnTo>
                  <a:lnTo>
                    <a:pt x="116" y="126"/>
                  </a:lnTo>
                  <a:lnTo>
                    <a:pt x="112" y="120"/>
                  </a:lnTo>
                  <a:lnTo>
                    <a:pt x="112" y="116"/>
                  </a:lnTo>
                  <a:lnTo>
                    <a:pt x="114" y="114"/>
                  </a:lnTo>
                  <a:lnTo>
                    <a:pt x="118" y="114"/>
                  </a:lnTo>
                  <a:lnTo>
                    <a:pt x="124" y="110"/>
                  </a:lnTo>
                  <a:lnTo>
                    <a:pt x="126" y="106"/>
                  </a:lnTo>
                  <a:lnTo>
                    <a:pt x="134" y="104"/>
                  </a:lnTo>
                  <a:lnTo>
                    <a:pt x="144" y="97"/>
                  </a:lnTo>
                  <a:lnTo>
                    <a:pt x="152" y="100"/>
                  </a:lnTo>
                  <a:lnTo>
                    <a:pt x="150" y="79"/>
                  </a:lnTo>
                  <a:lnTo>
                    <a:pt x="150" y="75"/>
                  </a:lnTo>
                  <a:lnTo>
                    <a:pt x="146" y="69"/>
                  </a:lnTo>
                  <a:lnTo>
                    <a:pt x="150" y="57"/>
                  </a:lnTo>
                  <a:lnTo>
                    <a:pt x="146" y="53"/>
                  </a:lnTo>
                  <a:lnTo>
                    <a:pt x="144" y="49"/>
                  </a:lnTo>
                  <a:lnTo>
                    <a:pt x="144" y="47"/>
                  </a:lnTo>
                  <a:lnTo>
                    <a:pt x="146" y="33"/>
                  </a:lnTo>
                  <a:lnTo>
                    <a:pt x="146" y="28"/>
                  </a:lnTo>
                  <a:lnTo>
                    <a:pt x="146" y="28"/>
                  </a:lnTo>
                  <a:close/>
                </a:path>
              </a:pathLst>
            </a:custGeom>
            <a:solidFill>
              <a:srgbClr val="646464">
                <a:lumMod val="8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44" name="Freeform 220">
              <a:extLst>
                <a:ext uri="{FF2B5EF4-FFF2-40B4-BE49-F238E27FC236}">
                  <a16:creationId xmlns:a16="http://schemas.microsoft.com/office/drawing/2014/main" id="{2AFA3A6F-05E2-4EF6-A9BD-6F91BACC9416}"/>
                </a:ext>
              </a:extLst>
            </p:cNvPr>
            <p:cNvSpPr>
              <a:spLocks/>
            </p:cNvSpPr>
            <p:nvPr/>
          </p:nvSpPr>
          <p:spPr bwMode="auto">
            <a:xfrm>
              <a:off x="11455383" y="5203746"/>
              <a:ext cx="464980" cy="242489"/>
            </a:xfrm>
            <a:custGeom>
              <a:avLst/>
              <a:gdLst/>
              <a:ahLst/>
              <a:cxnLst>
                <a:cxn ang="0">
                  <a:pos x="0" y="12"/>
                </a:cxn>
                <a:cxn ang="0">
                  <a:pos x="10" y="18"/>
                </a:cxn>
                <a:cxn ang="0">
                  <a:pos x="22" y="27"/>
                </a:cxn>
                <a:cxn ang="0">
                  <a:pos x="28" y="45"/>
                </a:cxn>
                <a:cxn ang="0">
                  <a:pos x="28" y="51"/>
                </a:cxn>
                <a:cxn ang="0">
                  <a:pos x="30" y="55"/>
                </a:cxn>
                <a:cxn ang="0">
                  <a:pos x="38" y="51"/>
                </a:cxn>
                <a:cxn ang="0">
                  <a:pos x="47" y="55"/>
                </a:cxn>
                <a:cxn ang="0">
                  <a:pos x="59" y="55"/>
                </a:cxn>
                <a:cxn ang="0">
                  <a:pos x="63" y="57"/>
                </a:cxn>
                <a:cxn ang="0">
                  <a:pos x="65" y="59"/>
                </a:cxn>
                <a:cxn ang="0">
                  <a:pos x="79" y="59"/>
                </a:cxn>
                <a:cxn ang="0">
                  <a:pos x="93" y="57"/>
                </a:cxn>
                <a:cxn ang="0">
                  <a:pos x="97" y="49"/>
                </a:cxn>
                <a:cxn ang="0">
                  <a:pos x="106" y="51"/>
                </a:cxn>
                <a:cxn ang="0">
                  <a:pos x="112" y="59"/>
                </a:cxn>
                <a:cxn ang="0">
                  <a:pos x="116" y="59"/>
                </a:cxn>
                <a:cxn ang="0">
                  <a:pos x="114" y="51"/>
                </a:cxn>
                <a:cxn ang="0">
                  <a:pos x="116" y="47"/>
                </a:cxn>
                <a:cxn ang="0">
                  <a:pos x="114" y="39"/>
                </a:cxn>
                <a:cxn ang="0">
                  <a:pos x="110" y="37"/>
                </a:cxn>
                <a:cxn ang="0">
                  <a:pos x="105" y="35"/>
                </a:cxn>
                <a:cxn ang="0">
                  <a:pos x="105" y="29"/>
                </a:cxn>
                <a:cxn ang="0">
                  <a:pos x="97" y="25"/>
                </a:cxn>
                <a:cxn ang="0">
                  <a:pos x="93" y="18"/>
                </a:cxn>
                <a:cxn ang="0">
                  <a:pos x="83" y="18"/>
                </a:cxn>
                <a:cxn ang="0">
                  <a:pos x="75" y="20"/>
                </a:cxn>
                <a:cxn ang="0">
                  <a:pos x="69" y="18"/>
                </a:cxn>
                <a:cxn ang="0">
                  <a:pos x="57" y="20"/>
                </a:cxn>
                <a:cxn ang="0">
                  <a:pos x="49" y="10"/>
                </a:cxn>
                <a:cxn ang="0">
                  <a:pos x="39" y="6"/>
                </a:cxn>
                <a:cxn ang="0">
                  <a:pos x="28" y="6"/>
                </a:cxn>
                <a:cxn ang="0">
                  <a:pos x="18" y="0"/>
                </a:cxn>
                <a:cxn ang="0">
                  <a:pos x="10" y="0"/>
                </a:cxn>
                <a:cxn ang="0">
                  <a:pos x="0" y="8"/>
                </a:cxn>
                <a:cxn ang="0">
                  <a:pos x="0" y="12"/>
                </a:cxn>
              </a:cxnLst>
              <a:rect l="0" t="0" r="r" b="b"/>
              <a:pathLst>
                <a:path w="120" h="59">
                  <a:moveTo>
                    <a:pt x="0" y="12"/>
                  </a:moveTo>
                  <a:lnTo>
                    <a:pt x="0" y="12"/>
                  </a:lnTo>
                  <a:lnTo>
                    <a:pt x="4" y="18"/>
                  </a:lnTo>
                  <a:lnTo>
                    <a:pt x="10" y="18"/>
                  </a:lnTo>
                  <a:lnTo>
                    <a:pt x="14" y="21"/>
                  </a:lnTo>
                  <a:lnTo>
                    <a:pt x="22" y="27"/>
                  </a:lnTo>
                  <a:lnTo>
                    <a:pt x="28" y="37"/>
                  </a:lnTo>
                  <a:lnTo>
                    <a:pt x="28" y="45"/>
                  </a:lnTo>
                  <a:lnTo>
                    <a:pt x="28" y="49"/>
                  </a:lnTo>
                  <a:lnTo>
                    <a:pt x="28" y="51"/>
                  </a:lnTo>
                  <a:lnTo>
                    <a:pt x="30" y="51"/>
                  </a:lnTo>
                  <a:lnTo>
                    <a:pt x="30" y="55"/>
                  </a:lnTo>
                  <a:lnTo>
                    <a:pt x="32" y="51"/>
                  </a:lnTo>
                  <a:lnTo>
                    <a:pt x="38" y="51"/>
                  </a:lnTo>
                  <a:lnTo>
                    <a:pt x="41" y="51"/>
                  </a:lnTo>
                  <a:lnTo>
                    <a:pt x="47" y="55"/>
                  </a:lnTo>
                  <a:lnTo>
                    <a:pt x="49" y="57"/>
                  </a:lnTo>
                  <a:lnTo>
                    <a:pt x="59" y="55"/>
                  </a:lnTo>
                  <a:lnTo>
                    <a:pt x="63" y="55"/>
                  </a:lnTo>
                  <a:lnTo>
                    <a:pt x="63" y="57"/>
                  </a:lnTo>
                  <a:lnTo>
                    <a:pt x="63" y="59"/>
                  </a:lnTo>
                  <a:lnTo>
                    <a:pt x="65" y="59"/>
                  </a:lnTo>
                  <a:lnTo>
                    <a:pt x="67" y="59"/>
                  </a:lnTo>
                  <a:lnTo>
                    <a:pt x="79" y="59"/>
                  </a:lnTo>
                  <a:lnTo>
                    <a:pt x="89" y="59"/>
                  </a:lnTo>
                  <a:lnTo>
                    <a:pt x="93" y="57"/>
                  </a:lnTo>
                  <a:lnTo>
                    <a:pt x="95" y="51"/>
                  </a:lnTo>
                  <a:lnTo>
                    <a:pt x="97" y="49"/>
                  </a:lnTo>
                  <a:lnTo>
                    <a:pt x="103" y="49"/>
                  </a:lnTo>
                  <a:lnTo>
                    <a:pt x="106" y="51"/>
                  </a:lnTo>
                  <a:lnTo>
                    <a:pt x="110" y="55"/>
                  </a:lnTo>
                  <a:lnTo>
                    <a:pt x="112" y="59"/>
                  </a:lnTo>
                  <a:lnTo>
                    <a:pt x="114" y="59"/>
                  </a:lnTo>
                  <a:lnTo>
                    <a:pt x="116" y="59"/>
                  </a:lnTo>
                  <a:lnTo>
                    <a:pt x="120" y="55"/>
                  </a:lnTo>
                  <a:lnTo>
                    <a:pt x="114" y="51"/>
                  </a:lnTo>
                  <a:lnTo>
                    <a:pt x="114" y="49"/>
                  </a:lnTo>
                  <a:lnTo>
                    <a:pt x="116" y="47"/>
                  </a:lnTo>
                  <a:lnTo>
                    <a:pt x="120" y="45"/>
                  </a:lnTo>
                  <a:lnTo>
                    <a:pt x="114" y="39"/>
                  </a:lnTo>
                  <a:lnTo>
                    <a:pt x="112" y="37"/>
                  </a:lnTo>
                  <a:lnTo>
                    <a:pt x="110" y="37"/>
                  </a:lnTo>
                  <a:lnTo>
                    <a:pt x="105" y="37"/>
                  </a:lnTo>
                  <a:lnTo>
                    <a:pt x="105" y="35"/>
                  </a:lnTo>
                  <a:lnTo>
                    <a:pt x="105" y="31"/>
                  </a:lnTo>
                  <a:lnTo>
                    <a:pt x="105" y="29"/>
                  </a:lnTo>
                  <a:lnTo>
                    <a:pt x="101" y="27"/>
                  </a:lnTo>
                  <a:lnTo>
                    <a:pt x="97" y="25"/>
                  </a:lnTo>
                  <a:lnTo>
                    <a:pt x="95" y="21"/>
                  </a:lnTo>
                  <a:lnTo>
                    <a:pt x="93" y="18"/>
                  </a:lnTo>
                  <a:lnTo>
                    <a:pt x="87" y="16"/>
                  </a:lnTo>
                  <a:lnTo>
                    <a:pt x="83" y="18"/>
                  </a:lnTo>
                  <a:lnTo>
                    <a:pt x="77" y="20"/>
                  </a:lnTo>
                  <a:lnTo>
                    <a:pt x="75" y="20"/>
                  </a:lnTo>
                  <a:lnTo>
                    <a:pt x="73" y="18"/>
                  </a:lnTo>
                  <a:lnTo>
                    <a:pt x="69" y="18"/>
                  </a:lnTo>
                  <a:lnTo>
                    <a:pt x="63" y="20"/>
                  </a:lnTo>
                  <a:lnTo>
                    <a:pt x="57" y="20"/>
                  </a:lnTo>
                  <a:lnTo>
                    <a:pt x="55" y="18"/>
                  </a:lnTo>
                  <a:lnTo>
                    <a:pt x="49" y="10"/>
                  </a:lnTo>
                  <a:lnTo>
                    <a:pt x="45" y="8"/>
                  </a:lnTo>
                  <a:lnTo>
                    <a:pt x="39" y="6"/>
                  </a:lnTo>
                  <a:lnTo>
                    <a:pt x="36" y="6"/>
                  </a:lnTo>
                  <a:lnTo>
                    <a:pt x="28" y="6"/>
                  </a:lnTo>
                  <a:lnTo>
                    <a:pt x="20" y="6"/>
                  </a:lnTo>
                  <a:lnTo>
                    <a:pt x="18" y="0"/>
                  </a:lnTo>
                  <a:lnTo>
                    <a:pt x="14" y="0"/>
                  </a:lnTo>
                  <a:lnTo>
                    <a:pt x="10" y="0"/>
                  </a:lnTo>
                  <a:lnTo>
                    <a:pt x="4" y="2"/>
                  </a:lnTo>
                  <a:lnTo>
                    <a:pt x="0" y="8"/>
                  </a:lnTo>
                  <a:lnTo>
                    <a:pt x="0" y="12"/>
                  </a:lnTo>
                  <a:lnTo>
                    <a:pt x="0" y="12"/>
                  </a:lnTo>
                  <a:close/>
                </a:path>
              </a:pathLst>
            </a:custGeom>
            <a:solidFill>
              <a:srgbClr val="646464">
                <a:lumMod val="8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45" name="Freeform 221">
              <a:extLst>
                <a:ext uri="{FF2B5EF4-FFF2-40B4-BE49-F238E27FC236}">
                  <a16:creationId xmlns:a16="http://schemas.microsoft.com/office/drawing/2014/main" id="{EF622048-BBF3-45CE-AA94-8A15041AFE3C}"/>
                </a:ext>
              </a:extLst>
            </p:cNvPr>
            <p:cNvSpPr>
              <a:spLocks/>
            </p:cNvSpPr>
            <p:nvPr/>
          </p:nvSpPr>
          <p:spPr bwMode="auto">
            <a:xfrm>
              <a:off x="11455383" y="5203746"/>
              <a:ext cx="464980" cy="242489"/>
            </a:xfrm>
            <a:custGeom>
              <a:avLst/>
              <a:gdLst/>
              <a:ahLst/>
              <a:cxnLst>
                <a:cxn ang="0">
                  <a:pos x="0" y="12"/>
                </a:cxn>
                <a:cxn ang="0">
                  <a:pos x="10" y="18"/>
                </a:cxn>
                <a:cxn ang="0">
                  <a:pos x="22" y="27"/>
                </a:cxn>
                <a:cxn ang="0">
                  <a:pos x="28" y="45"/>
                </a:cxn>
                <a:cxn ang="0">
                  <a:pos x="28" y="51"/>
                </a:cxn>
                <a:cxn ang="0">
                  <a:pos x="30" y="55"/>
                </a:cxn>
                <a:cxn ang="0">
                  <a:pos x="38" y="51"/>
                </a:cxn>
                <a:cxn ang="0">
                  <a:pos x="47" y="55"/>
                </a:cxn>
                <a:cxn ang="0">
                  <a:pos x="59" y="55"/>
                </a:cxn>
                <a:cxn ang="0">
                  <a:pos x="63" y="57"/>
                </a:cxn>
                <a:cxn ang="0">
                  <a:pos x="65" y="59"/>
                </a:cxn>
                <a:cxn ang="0">
                  <a:pos x="79" y="59"/>
                </a:cxn>
                <a:cxn ang="0">
                  <a:pos x="93" y="57"/>
                </a:cxn>
                <a:cxn ang="0">
                  <a:pos x="97" y="49"/>
                </a:cxn>
                <a:cxn ang="0">
                  <a:pos x="106" y="51"/>
                </a:cxn>
                <a:cxn ang="0">
                  <a:pos x="112" y="59"/>
                </a:cxn>
                <a:cxn ang="0">
                  <a:pos x="116" y="59"/>
                </a:cxn>
                <a:cxn ang="0">
                  <a:pos x="114" y="51"/>
                </a:cxn>
                <a:cxn ang="0">
                  <a:pos x="116" y="47"/>
                </a:cxn>
                <a:cxn ang="0">
                  <a:pos x="114" y="39"/>
                </a:cxn>
                <a:cxn ang="0">
                  <a:pos x="110" y="37"/>
                </a:cxn>
                <a:cxn ang="0">
                  <a:pos x="105" y="35"/>
                </a:cxn>
                <a:cxn ang="0">
                  <a:pos x="105" y="29"/>
                </a:cxn>
                <a:cxn ang="0">
                  <a:pos x="97" y="25"/>
                </a:cxn>
                <a:cxn ang="0">
                  <a:pos x="93" y="18"/>
                </a:cxn>
                <a:cxn ang="0">
                  <a:pos x="83" y="18"/>
                </a:cxn>
                <a:cxn ang="0">
                  <a:pos x="75" y="20"/>
                </a:cxn>
                <a:cxn ang="0">
                  <a:pos x="69" y="18"/>
                </a:cxn>
                <a:cxn ang="0">
                  <a:pos x="57" y="20"/>
                </a:cxn>
                <a:cxn ang="0">
                  <a:pos x="49" y="10"/>
                </a:cxn>
                <a:cxn ang="0">
                  <a:pos x="39" y="6"/>
                </a:cxn>
                <a:cxn ang="0">
                  <a:pos x="28" y="6"/>
                </a:cxn>
                <a:cxn ang="0">
                  <a:pos x="18" y="0"/>
                </a:cxn>
                <a:cxn ang="0">
                  <a:pos x="10" y="0"/>
                </a:cxn>
                <a:cxn ang="0">
                  <a:pos x="0" y="8"/>
                </a:cxn>
                <a:cxn ang="0">
                  <a:pos x="0" y="12"/>
                </a:cxn>
              </a:cxnLst>
              <a:rect l="0" t="0" r="r" b="b"/>
              <a:pathLst>
                <a:path w="120" h="59">
                  <a:moveTo>
                    <a:pt x="0" y="12"/>
                  </a:moveTo>
                  <a:lnTo>
                    <a:pt x="0" y="12"/>
                  </a:lnTo>
                  <a:lnTo>
                    <a:pt x="4" y="18"/>
                  </a:lnTo>
                  <a:lnTo>
                    <a:pt x="10" y="18"/>
                  </a:lnTo>
                  <a:lnTo>
                    <a:pt x="14" y="21"/>
                  </a:lnTo>
                  <a:lnTo>
                    <a:pt x="22" y="27"/>
                  </a:lnTo>
                  <a:lnTo>
                    <a:pt x="28" y="37"/>
                  </a:lnTo>
                  <a:lnTo>
                    <a:pt x="28" y="45"/>
                  </a:lnTo>
                  <a:lnTo>
                    <a:pt x="28" y="49"/>
                  </a:lnTo>
                  <a:lnTo>
                    <a:pt x="28" y="51"/>
                  </a:lnTo>
                  <a:lnTo>
                    <a:pt x="30" y="51"/>
                  </a:lnTo>
                  <a:lnTo>
                    <a:pt x="30" y="55"/>
                  </a:lnTo>
                  <a:lnTo>
                    <a:pt x="32" y="51"/>
                  </a:lnTo>
                  <a:lnTo>
                    <a:pt x="38" y="51"/>
                  </a:lnTo>
                  <a:lnTo>
                    <a:pt x="41" y="51"/>
                  </a:lnTo>
                  <a:lnTo>
                    <a:pt x="47" y="55"/>
                  </a:lnTo>
                  <a:lnTo>
                    <a:pt x="49" y="57"/>
                  </a:lnTo>
                  <a:lnTo>
                    <a:pt x="59" y="55"/>
                  </a:lnTo>
                  <a:lnTo>
                    <a:pt x="63" y="55"/>
                  </a:lnTo>
                  <a:lnTo>
                    <a:pt x="63" y="57"/>
                  </a:lnTo>
                  <a:lnTo>
                    <a:pt x="63" y="59"/>
                  </a:lnTo>
                  <a:lnTo>
                    <a:pt x="65" y="59"/>
                  </a:lnTo>
                  <a:lnTo>
                    <a:pt x="67" y="59"/>
                  </a:lnTo>
                  <a:lnTo>
                    <a:pt x="79" y="59"/>
                  </a:lnTo>
                  <a:lnTo>
                    <a:pt x="89" y="59"/>
                  </a:lnTo>
                  <a:lnTo>
                    <a:pt x="93" y="57"/>
                  </a:lnTo>
                  <a:lnTo>
                    <a:pt x="95" y="51"/>
                  </a:lnTo>
                  <a:lnTo>
                    <a:pt x="97" y="49"/>
                  </a:lnTo>
                  <a:lnTo>
                    <a:pt x="103" y="49"/>
                  </a:lnTo>
                  <a:lnTo>
                    <a:pt x="106" y="51"/>
                  </a:lnTo>
                  <a:lnTo>
                    <a:pt x="110" y="55"/>
                  </a:lnTo>
                  <a:lnTo>
                    <a:pt x="112" y="59"/>
                  </a:lnTo>
                  <a:lnTo>
                    <a:pt x="114" y="59"/>
                  </a:lnTo>
                  <a:lnTo>
                    <a:pt x="116" y="59"/>
                  </a:lnTo>
                  <a:lnTo>
                    <a:pt x="120" y="55"/>
                  </a:lnTo>
                  <a:lnTo>
                    <a:pt x="114" y="51"/>
                  </a:lnTo>
                  <a:lnTo>
                    <a:pt x="114" y="49"/>
                  </a:lnTo>
                  <a:lnTo>
                    <a:pt x="116" y="47"/>
                  </a:lnTo>
                  <a:lnTo>
                    <a:pt x="120" y="45"/>
                  </a:lnTo>
                  <a:lnTo>
                    <a:pt x="114" y="39"/>
                  </a:lnTo>
                  <a:lnTo>
                    <a:pt x="112" y="37"/>
                  </a:lnTo>
                  <a:lnTo>
                    <a:pt x="110" y="37"/>
                  </a:lnTo>
                  <a:lnTo>
                    <a:pt x="105" y="37"/>
                  </a:lnTo>
                  <a:lnTo>
                    <a:pt x="105" y="35"/>
                  </a:lnTo>
                  <a:lnTo>
                    <a:pt x="105" y="31"/>
                  </a:lnTo>
                  <a:lnTo>
                    <a:pt x="105" y="29"/>
                  </a:lnTo>
                  <a:lnTo>
                    <a:pt x="101" y="27"/>
                  </a:lnTo>
                  <a:lnTo>
                    <a:pt x="97" y="25"/>
                  </a:lnTo>
                  <a:lnTo>
                    <a:pt x="95" y="21"/>
                  </a:lnTo>
                  <a:lnTo>
                    <a:pt x="93" y="18"/>
                  </a:lnTo>
                  <a:lnTo>
                    <a:pt x="87" y="16"/>
                  </a:lnTo>
                  <a:lnTo>
                    <a:pt x="83" y="18"/>
                  </a:lnTo>
                  <a:lnTo>
                    <a:pt x="77" y="20"/>
                  </a:lnTo>
                  <a:lnTo>
                    <a:pt x="75" y="20"/>
                  </a:lnTo>
                  <a:lnTo>
                    <a:pt x="73" y="18"/>
                  </a:lnTo>
                  <a:lnTo>
                    <a:pt x="69" y="18"/>
                  </a:lnTo>
                  <a:lnTo>
                    <a:pt x="63" y="20"/>
                  </a:lnTo>
                  <a:lnTo>
                    <a:pt x="57" y="20"/>
                  </a:lnTo>
                  <a:lnTo>
                    <a:pt x="55" y="18"/>
                  </a:lnTo>
                  <a:lnTo>
                    <a:pt x="49" y="10"/>
                  </a:lnTo>
                  <a:lnTo>
                    <a:pt x="45" y="8"/>
                  </a:lnTo>
                  <a:lnTo>
                    <a:pt x="39" y="6"/>
                  </a:lnTo>
                  <a:lnTo>
                    <a:pt x="36" y="6"/>
                  </a:lnTo>
                  <a:lnTo>
                    <a:pt x="28" y="6"/>
                  </a:lnTo>
                  <a:lnTo>
                    <a:pt x="20" y="6"/>
                  </a:lnTo>
                  <a:lnTo>
                    <a:pt x="18" y="0"/>
                  </a:lnTo>
                  <a:lnTo>
                    <a:pt x="14" y="0"/>
                  </a:lnTo>
                  <a:lnTo>
                    <a:pt x="10" y="0"/>
                  </a:lnTo>
                  <a:lnTo>
                    <a:pt x="4" y="2"/>
                  </a:lnTo>
                  <a:lnTo>
                    <a:pt x="0" y="8"/>
                  </a:lnTo>
                  <a:lnTo>
                    <a:pt x="0" y="12"/>
                  </a:lnTo>
                  <a:lnTo>
                    <a:pt x="0" y="12"/>
                  </a:lnTo>
                  <a:close/>
                </a:path>
              </a:pathLst>
            </a:custGeom>
            <a:solidFill>
              <a:srgbClr val="646464">
                <a:lumMod val="8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46" name="Freeform 223">
              <a:extLst>
                <a:ext uri="{FF2B5EF4-FFF2-40B4-BE49-F238E27FC236}">
                  <a16:creationId xmlns:a16="http://schemas.microsoft.com/office/drawing/2014/main" id="{73732133-004F-4B15-80E3-FDD9FBA1E442}"/>
                </a:ext>
              </a:extLst>
            </p:cNvPr>
            <p:cNvSpPr>
              <a:spLocks/>
            </p:cNvSpPr>
            <p:nvPr/>
          </p:nvSpPr>
          <p:spPr bwMode="auto">
            <a:xfrm>
              <a:off x="9401722" y="5277726"/>
              <a:ext cx="77497" cy="168509"/>
            </a:xfrm>
            <a:custGeom>
              <a:avLst/>
              <a:gdLst/>
              <a:ahLst/>
              <a:cxnLst>
                <a:cxn ang="0">
                  <a:pos x="16" y="0"/>
                </a:cxn>
                <a:cxn ang="0">
                  <a:pos x="16" y="0"/>
                </a:cxn>
                <a:cxn ang="0">
                  <a:pos x="14" y="5"/>
                </a:cxn>
                <a:cxn ang="0">
                  <a:pos x="10" y="9"/>
                </a:cxn>
                <a:cxn ang="0">
                  <a:pos x="6" y="9"/>
                </a:cxn>
                <a:cxn ang="0">
                  <a:pos x="0" y="11"/>
                </a:cxn>
                <a:cxn ang="0">
                  <a:pos x="0" y="21"/>
                </a:cxn>
                <a:cxn ang="0">
                  <a:pos x="2" y="29"/>
                </a:cxn>
                <a:cxn ang="0">
                  <a:pos x="0" y="29"/>
                </a:cxn>
                <a:cxn ang="0">
                  <a:pos x="0" y="31"/>
                </a:cxn>
                <a:cxn ang="0">
                  <a:pos x="2" y="35"/>
                </a:cxn>
                <a:cxn ang="0">
                  <a:pos x="8" y="37"/>
                </a:cxn>
                <a:cxn ang="0">
                  <a:pos x="16" y="41"/>
                </a:cxn>
                <a:cxn ang="0">
                  <a:pos x="20" y="21"/>
                </a:cxn>
                <a:cxn ang="0">
                  <a:pos x="20" y="11"/>
                </a:cxn>
                <a:cxn ang="0">
                  <a:pos x="18" y="2"/>
                </a:cxn>
                <a:cxn ang="0">
                  <a:pos x="16" y="0"/>
                </a:cxn>
              </a:cxnLst>
              <a:rect l="0" t="0" r="r" b="b"/>
              <a:pathLst>
                <a:path w="20" h="41">
                  <a:moveTo>
                    <a:pt x="16" y="0"/>
                  </a:moveTo>
                  <a:lnTo>
                    <a:pt x="16" y="0"/>
                  </a:lnTo>
                  <a:lnTo>
                    <a:pt x="14" y="5"/>
                  </a:lnTo>
                  <a:lnTo>
                    <a:pt x="10" y="9"/>
                  </a:lnTo>
                  <a:lnTo>
                    <a:pt x="6" y="9"/>
                  </a:lnTo>
                  <a:lnTo>
                    <a:pt x="0" y="11"/>
                  </a:lnTo>
                  <a:lnTo>
                    <a:pt x="0" y="21"/>
                  </a:lnTo>
                  <a:lnTo>
                    <a:pt x="2" y="29"/>
                  </a:lnTo>
                  <a:lnTo>
                    <a:pt x="0" y="29"/>
                  </a:lnTo>
                  <a:lnTo>
                    <a:pt x="0" y="31"/>
                  </a:lnTo>
                  <a:lnTo>
                    <a:pt x="2" y="35"/>
                  </a:lnTo>
                  <a:lnTo>
                    <a:pt x="8" y="37"/>
                  </a:lnTo>
                  <a:lnTo>
                    <a:pt x="16" y="41"/>
                  </a:lnTo>
                  <a:lnTo>
                    <a:pt x="20" y="21"/>
                  </a:lnTo>
                  <a:lnTo>
                    <a:pt x="20" y="11"/>
                  </a:lnTo>
                  <a:lnTo>
                    <a:pt x="18" y="2"/>
                  </a:lnTo>
                  <a:lnTo>
                    <a:pt x="16" y="0"/>
                  </a:lnTo>
                </a:path>
              </a:pathLst>
            </a:custGeom>
            <a:solidFill>
              <a:srgbClr val="646464">
                <a:lumMod val="8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47" name="Freeform 228">
              <a:extLst>
                <a:ext uri="{FF2B5EF4-FFF2-40B4-BE49-F238E27FC236}">
                  <a16:creationId xmlns:a16="http://schemas.microsoft.com/office/drawing/2014/main" id="{B118CD36-75F8-4A7C-9799-239A874F5F2E}"/>
                </a:ext>
              </a:extLst>
            </p:cNvPr>
            <p:cNvSpPr>
              <a:spLocks/>
            </p:cNvSpPr>
            <p:nvPr/>
          </p:nvSpPr>
          <p:spPr bwMode="auto">
            <a:xfrm>
              <a:off x="10409178" y="3543329"/>
              <a:ext cx="298361" cy="250708"/>
            </a:xfrm>
            <a:custGeom>
              <a:avLst/>
              <a:gdLst/>
              <a:ahLst/>
              <a:cxnLst>
                <a:cxn ang="0">
                  <a:pos x="69" y="20"/>
                </a:cxn>
                <a:cxn ang="0">
                  <a:pos x="75" y="18"/>
                </a:cxn>
                <a:cxn ang="0">
                  <a:pos x="75" y="16"/>
                </a:cxn>
                <a:cxn ang="0">
                  <a:pos x="77" y="12"/>
                </a:cxn>
                <a:cxn ang="0">
                  <a:pos x="75" y="8"/>
                </a:cxn>
                <a:cxn ang="0">
                  <a:pos x="71" y="6"/>
                </a:cxn>
                <a:cxn ang="0">
                  <a:pos x="65" y="2"/>
                </a:cxn>
                <a:cxn ang="0">
                  <a:pos x="59" y="0"/>
                </a:cxn>
                <a:cxn ang="0">
                  <a:pos x="55" y="0"/>
                </a:cxn>
                <a:cxn ang="0">
                  <a:pos x="55" y="6"/>
                </a:cxn>
                <a:cxn ang="0">
                  <a:pos x="38" y="6"/>
                </a:cxn>
                <a:cxn ang="0">
                  <a:pos x="38" y="2"/>
                </a:cxn>
                <a:cxn ang="0">
                  <a:pos x="34" y="2"/>
                </a:cxn>
                <a:cxn ang="0">
                  <a:pos x="32" y="2"/>
                </a:cxn>
                <a:cxn ang="0">
                  <a:pos x="30" y="8"/>
                </a:cxn>
                <a:cxn ang="0">
                  <a:pos x="22" y="8"/>
                </a:cxn>
                <a:cxn ang="0">
                  <a:pos x="14" y="8"/>
                </a:cxn>
                <a:cxn ang="0">
                  <a:pos x="0" y="12"/>
                </a:cxn>
                <a:cxn ang="0">
                  <a:pos x="0" y="26"/>
                </a:cxn>
                <a:cxn ang="0">
                  <a:pos x="0" y="35"/>
                </a:cxn>
                <a:cxn ang="0">
                  <a:pos x="6" y="35"/>
                </a:cxn>
                <a:cxn ang="0">
                  <a:pos x="4" y="47"/>
                </a:cxn>
                <a:cxn ang="0">
                  <a:pos x="14" y="47"/>
                </a:cxn>
                <a:cxn ang="0">
                  <a:pos x="20" y="47"/>
                </a:cxn>
                <a:cxn ang="0">
                  <a:pos x="20" y="45"/>
                </a:cxn>
                <a:cxn ang="0">
                  <a:pos x="24" y="45"/>
                </a:cxn>
                <a:cxn ang="0">
                  <a:pos x="32" y="47"/>
                </a:cxn>
                <a:cxn ang="0">
                  <a:pos x="38" y="49"/>
                </a:cxn>
                <a:cxn ang="0">
                  <a:pos x="38" y="51"/>
                </a:cxn>
                <a:cxn ang="0">
                  <a:pos x="42" y="51"/>
                </a:cxn>
                <a:cxn ang="0">
                  <a:pos x="47" y="61"/>
                </a:cxn>
                <a:cxn ang="0">
                  <a:pos x="55" y="59"/>
                </a:cxn>
                <a:cxn ang="0">
                  <a:pos x="57" y="55"/>
                </a:cxn>
                <a:cxn ang="0">
                  <a:pos x="57" y="49"/>
                </a:cxn>
                <a:cxn ang="0">
                  <a:pos x="59" y="49"/>
                </a:cxn>
                <a:cxn ang="0">
                  <a:pos x="65" y="45"/>
                </a:cxn>
                <a:cxn ang="0">
                  <a:pos x="67" y="41"/>
                </a:cxn>
                <a:cxn ang="0">
                  <a:pos x="67" y="37"/>
                </a:cxn>
                <a:cxn ang="0">
                  <a:pos x="61" y="35"/>
                </a:cxn>
                <a:cxn ang="0">
                  <a:pos x="61" y="28"/>
                </a:cxn>
                <a:cxn ang="0">
                  <a:pos x="59" y="20"/>
                </a:cxn>
                <a:cxn ang="0">
                  <a:pos x="65" y="18"/>
                </a:cxn>
                <a:cxn ang="0">
                  <a:pos x="69" y="18"/>
                </a:cxn>
                <a:cxn ang="0">
                  <a:pos x="69" y="20"/>
                </a:cxn>
                <a:cxn ang="0">
                  <a:pos x="69" y="20"/>
                </a:cxn>
              </a:cxnLst>
              <a:rect l="0" t="0" r="r" b="b"/>
              <a:pathLst>
                <a:path w="77" h="61">
                  <a:moveTo>
                    <a:pt x="69" y="20"/>
                  </a:moveTo>
                  <a:lnTo>
                    <a:pt x="75" y="18"/>
                  </a:lnTo>
                  <a:lnTo>
                    <a:pt x="75" y="16"/>
                  </a:lnTo>
                  <a:lnTo>
                    <a:pt x="77" y="12"/>
                  </a:lnTo>
                  <a:lnTo>
                    <a:pt x="75" y="8"/>
                  </a:lnTo>
                  <a:lnTo>
                    <a:pt x="71" y="6"/>
                  </a:lnTo>
                  <a:lnTo>
                    <a:pt x="65" y="2"/>
                  </a:lnTo>
                  <a:lnTo>
                    <a:pt x="59" y="0"/>
                  </a:lnTo>
                  <a:lnTo>
                    <a:pt x="55" y="0"/>
                  </a:lnTo>
                  <a:lnTo>
                    <a:pt x="55" y="6"/>
                  </a:lnTo>
                  <a:lnTo>
                    <a:pt x="38" y="6"/>
                  </a:lnTo>
                  <a:lnTo>
                    <a:pt x="38" y="2"/>
                  </a:lnTo>
                  <a:lnTo>
                    <a:pt x="34" y="2"/>
                  </a:lnTo>
                  <a:lnTo>
                    <a:pt x="32" y="2"/>
                  </a:lnTo>
                  <a:lnTo>
                    <a:pt x="30" y="8"/>
                  </a:lnTo>
                  <a:lnTo>
                    <a:pt x="22" y="8"/>
                  </a:lnTo>
                  <a:lnTo>
                    <a:pt x="14" y="8"/>
                  </a:lnTo>
                  <a:lnTo>
                    <a:pt x="0" y="12"/>
                  </a:lnTo>
                  <a:lnTo>
                    <a:pt x="0" y="26"/>
                  </a:lnTo>
                  <a:lnTo>
                    <a:pt x="0" y="35"/>
                  </a:lnTo>
                  <a:lnTo>
                    <a:pt x="6" y="35"/>
                  </a:lnTo>
                  <a:lnTo>
                    <a:pt x="4" y="47"/>
                  </a:lnTo>
                  <a:lnTo>
                    <a:pt x="14" y="47"/>
                  </a:lnTo>
                  <a:lnTo>
                    <a:pt x="20" y="47"/>
                  </a:lnTo>
                  <a:lnTo>
                    <a:pt x="20" y="45"/>
                  </a:lnTo>
                  <a:lnTo>
                    <a:pt x="24" y="45"/>
                  </a:lnTo>
                  <a:lnTo>
                    <a:pt x="32" y="47"/>
                  </a:lnTo>
                  <a:lnTo>
                    <a:pt x="38" y="49"/>
                  </a:lnTo>
                  <a:lnTo>
                    <a:pt x="38" y="51"/>
                  </a:lnTo>
                  <a:lnTo>
                    <a:pt x="42" y="51"/>
                  </a:lnTo>
                  <a:lnTo>
                    <a:pt x="47" y="61"/>
                  </a:lnTo>
                  <a:lnTo>
                    <a:pt x="55" y="59"/>
                  </a:lnTo>
                  <a:lnTo>
                    <a:pt x="57" y="55"/>
                  </a:lnTo>
                  <a:lnTo>
                    <a:pt x="57" y="49"/>
                  </a:lnTo>
                  <a:lnTo>
                    <a:pt x="59" y="49"/>
                  </a:lnTo>
                  <a:lnTo>
                    <a:pt x="65" y="45"/>
                  </a:lnTo>
                  <a:lnTo>
                    <a:pt x="67" y="41"/>
                  </a:lnTo>
                  <a:lnTo>
                    <a:pt x="67" y="37"/>
                  </a:lnTo>
                  <a:lnTo>
                    <a:pt x="61" y="35"/>
                  </a:lnTo>
                  <a:lnTo>
                    <a:pt x="61" y="28"/>
                  </a:lnTo>
                  <a:lnTo>
                    <a:pt x="59" y="20"/>
                  </a:lnTo>
                  <a:lnTo>
                    <a:pt x="65" y="18"/>
                  </a:lnTo>
                  <a:lnTo>
                    <a:pt x="69" y="18"/>
                  </a:lnTo>
                  <a:lnTo>
                    <a:pt x="69" y="20"/>
                  </a:lnTo>
                  <a:lnTo>
                    <a:pt x="69" y="20"/>
                  </a:lnTo>
                  <a:close/>
                </a:path>
              </a:pathLst>
            </a:custGeom>
            <a:solidFill>
              <a:srgbClr val="646464">
                <a:lumMod val="8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48" name="Freeform 229">
              <a:extLst>
                <a:ext uri="{FF2B5EF4-FFF2-40B4-BE49-F238E27FC236}">
                  <a16:creationId xmlns:a16="http://schemas.microsoft.com/office/drawing/2014/main" id="{5A227F78-1B4A-4A03-82FB-B39D24EBDEB3}"/>
                </a:ext>
              </a:extLst>
            </p:cNvPr>
            <p:cNvSpPr>
              <a:spLocks/>
            </p:cNvSpPr>
            <p:nvPr/>
          </p:nvSpPr>
          <p:spPr bwMode="auto">
            <a:xfrm>
              <a:off x="10409178" y="3543329"/>
              <a:ext cx="298361" cy="250708"/>
            </a:xfrm>
            <a:custGeom>
              <a:avLst/>
              <a:gdLst/>
              <a:ahLst/>
              <a:cxnLst>
                <a:cxn ang="0">
                  <a:pos x="69" y="20"/>
                </a:cxn>
                <a:cxn ang="0">
                  <a:pos x="75" y="18"/>
                </a:cxn>
                <a:cxn ang="0">
                  <a:pos x="75" y="16"/>
                </a:cxn>
                <a:cxn ang="0">
                  <a:pos x="77" y="12"/>
                </a:cxn>
                <a:cxn ang="0">
                  <a:pos x="75" y="8"/>
                </a:cxn>
                <a:cxn ang="0">
                  <a:pos x="71" y="6"/>
                </a:cxn>
                <a:cxn ang="0">
                  <a:pos x="65" y="2"/>
                </a:cxn>
                <a:cxn ang="0">
                  <a:pos x="59" y="0"/>
                </a:cxn>
                <a:cxn ang="0">
                  <a:pos x="55" y="0"/>
                </a:cxn>
                <a:cxn ang="0">
                  <a:pos x="55" y="6"/>
                </a:cxn>
                <a:cxn ang="0">
                  <a:pos x="38" y="6"/>
                </a:cxn>
                <a:cxn ang="0">
                  <a:pos x="38" y="2"/>
                </a:cxn>
                <a:cxn ang="0">
                  <a:pos x="34" y="2"/>
                </a:cxn>
                <a:cxn ang="0">
                  <a:pos x="32" y="2"/>
                </a:cxn>
                <a:cxn ang="0">
                  <a:pos x="30" y="8"/>
                </a:cxn>
                <a:cxn ang="0">
                  <a:pos x="22" y="8"/>
                </a:cxn>
                <a:cxn ang="0">
                  <a:pos x="14" y="8"/>
                </a:cxn>
                <a:cxn ang="0">
                  <a:pos x="0" y="12"/>
                </a:cxn>
                <a:cxn ang="0">
                  <a:pos x="0" y="26"/>
                </a:cxn>
                <a:cxn ang="0">
                  <a:pos x="0" y="35"/>
                </a:cxn>
                <a:cxn ang="0">
                  <a:pos x="6" y="35"/>
                </a:cxn>
                <a:cxn ang="0">
                  <a:pos x="4" y="47"/>
                </a:cxn>
                <a:cxn ang="0">
                  <a:pos x="14" y="47"/>
                </a:cxn>
                <a:cxn ang="0">
                  <a:pos x="20" y="47"/>
                </a:cxn>
                <a:cxn ang="0">
                  <a:pos x="20" y="45"/>
                </a:cxn>
                <a:cxn ang="0">
                  <a:pos x="24" y="45"/>
                </a:cxn>
                <a:cxn ang="0">
                  <a:pos x="32" y="47"/>
                </a:cxn>
                <a:cxn ang="0">
                  <a:pos x="38" y="49"/>
                </a:cxn>
                <a:cxn ang="0">
                  <a:pos x="38" y="51"/>
                </a:cxn>
                <a:cxn ang="0">
                  <a:pos x="42" y="51"/>
                </a:cxn>
                <a:cxn ang="0">
                  <a:pos x="47" y="61"/>
                </a:cxn>
                <a:cxn ang="0">
                  <a:pos x="55" y="59"/>
                </a:cxn>
                <a:cxn ang="0">
                  <a:pos x="57" y="55"/>
                </a:cxn>
                <a:cxn ang="0">
                  <a:pos x="57" y="49"/>
                </a:cxn>
                <a:cxn ang="0">
                  <a:pos x="59" y="49"/>
                </a:cxn>
                <a:cxn ang="0">
                  <a:pos x="65" y="45"/>
                </a:cxn>
                <a:cxn ang="0">
                  <a:pos x="67" y="41"/>
                </a:cxn>
                <a:cxn ang="0">
                  <a:pos x="67" y="37"/>
                </a:cxn>
                <a:cxn ang="0">
                  <a:pos x="61" y="35"/>
                </a:cxn>
                <a:cxn ang="0">
                  <a:pos x="61" y="28"/>
                </a:cxn>
                <a:cxn ang="0">
                  <a:pos x="59" y="20"/>
                </a:cxn>
                <a:cxn ang="0">
                  <a:pos x="65" y="18"/>
                </a:cxn>
                <a:cxn ang="0">
                  <a:pos x="69" y="18"/>
                </a:cxn>
                <a:cxn ang="0">
                  <a:pos x="69" y="20"/>
                </a:cxn>
                <a:cxn ang="0">
                  <a:pos x="69" y="20"/>
                </a:cxn>
              </a:cxnLst>
              <a:rect l="0" t="0" r="r" b="b"/>
              <a:pathLst>
                <a:path w="77" h="61">
                  <a:moveTo>
                    <a:pt x="69" y="20"/>
                  </a:moveTo>
                  <a:lnTo>
                    <a:pt x="75" y="18"/>
                  </a:lnTo>
                  <a:lnTo>
                    <a:pt x="75" y="16"/>
                  </a:lnTo>
                  <a:lnTo>
                    <a:pt x="77" y="12"/>
                  </a:lnTo>
                  <a:lnTo>
                    <a:pt x="75" y="8"/>
                  </a:lnTo>
                  <a:lnTo>
                    <a:pt x="71" y="6"/>
                  </a:lnTo>
                  <a:lnTo>
                    <a:pt x="65" y="2"/>
                  </a:lnTo>
                  <a:lnTo>
                    <a:pt x="59" y="0"/>
                  </a:lnTo>
                  <a:lnTo>
                    <a:pt x="55" y="0"/>
                  </a:lnTo>
                  <a:lnTo>
                    <a:pt x="55" y="6"/>
                  </a:lnTo>
                  <a:lnTo>
                    <a:pt x="38" y="6"/>
                  </a:lnTo>
                  <a:lnTo>
                    <a:pt x="38" y="2"/>
                  </a:lnTo>
                  <a:lnTo>
                    <a:pt x="34" y="2"/>
                  </a:lnTo>
                  <a:lnTo>
                    <a:pt x="32" y="2"/>
                  </a:lnTo>
                  <a:lnTo>
                    <a:pt x="30" y="8"/>
                  </a:lnTo>
                  <a:lnTo>
                    <a:pt x="22" y="8"/>
                  </a:lnTo>
                  <a:lnTo>
                    <a:pt x="14" y="8"/>
                  </a:lnTo>
                  <a:lnTo>
                    <a:pt x="0" y="12"/>
                  </a:lnTo>
                  <a:lnTo>
                    <a:pt x="0" y="26"/>
                  </a:lnTo>
                  <a:lnTo>
                    <a:pt x="0" y="35"/>
                  </a:lnTo>
                  <a:lnTo>
                    <a:pt x="6" y="35"/>
                  </a:lnTo>
                  <a:lnTo>
                    <a:pt x="4" y="47"/>
                  </a:lnTo>
                  <a:lnTo>
                    <a:pt x="14" y="47"/>
                  </a:lnTo>
                  <a:lnTo>
                    <a:pt x="20" y="47"/>
                  </a:lnTo>
                  <a:lnTo>
                    <a:pt x="20" y="45"/>
                  </a:lnTo>
                  <a:lnTo>
                    <a:pt x="24" y="45"/>
                  </a:lnTo>
                  <a:lnTo>
                    <a:pt x="32" y="47"/>
                  </a:lnTo>
                  <a:lnTo>
                    <a:pt x="38" y="49"/>
                  </a:lnTo>
                  <a:lnTo>
                    <a:pt x="38" y="51"/>
                  </a:lnTo>
                  <a:lnTo>
                    <a:pt x="42" y="51"/>
                  </a:lnTo>
                  <a:lnTo>
                    <a:pt x="47" y="61"/>
                  </a:lnTo>
                  <a:lnTo>
                    <a:pt x="55" y="59"/>
                  </a:lnTo>
                  <a:lnTo>
                    <a:pt x="57" y="55"/>
                  </a:lnTo>
                  <a:lnTo>
                    <a:pt x="57" y="49"/>
                  </a:lnTo>
                  <a:lnTo>
                    <a:pt x="59" y="49"/>
                  </a:lnTo>
                  <a:lnTo>
                    <a:pt x="65" y="45"/>
                  </a:lnTo>
                  <a:lnTo>
                    <a:pt x="67" y="41"/>
                  </a:lnTo>
                  <a:lnTo>
                    <a:pt x="67" y="37"/>
                  </a:lnTo>
                  <a:lnTo>
                    <a:pt x="61" y="35"/>
                  </a:lnTo>
                  <a:lnTo>
                    <a:pt x="61" y="28"/>
                  </a:lnTo>
                  <a:lnTo>
                    <a:pt x="59" y="20"/>
                  </a:lnTo>
                  <a:lnTo>
                    <a:pt x="65" y="18"/>
                  </a:lnTo>
                  <a:lnTo>
                    <a:pt x="69" y="18"/>
                  </a:lnTo>
                  <a:lnTo>
                    <a:pt x="69" y="20"/>
                  </a:lnTo>
                  <a:lnTo>
                    <a:pt x="69" y="20"/>
                  </a:lnTo>
                  <a:close/>
                </a:path>
              </a:pathLst>
            </a:custGeom>
            <a:solidFill>
              <a:srgbClr val="646464">
                <a:lumMod val="8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49" name="Freeform 239">
              <a:extLst>
                <a:ext uri="{FF2B5EF4-FFF2-40B4-BE49-F238E27FC236}">
                  <a16:creationId xmlns:a16="http://schemas.microsoft.com/office/drawing/2014/main" id="{150BCC3D-16D2-46DC-A419-9FE543249DE4}"/>
                </a:ext>
              </a:extLst>
            </p:cNvPr>
            <p:cNvSpPr>
              <a:spLocks/>
            </p:cNvSpPr>
            <p:nvPr/>
          </p:nvSpPr>
          <p:spPr bwMode="auto">
            <a:xfrm>
              <a:off x="9645837" y="4468066"/>
              <a:ext cx="391357" cy="258927"/>
            </a:xfrm>
            <a:custGeom>
              <a:avLst/>
              <a:gdLst/>
              <a:ahLst/>
              <a:cxnLst>
                <a:cxn ang="0">
                  <a:pos x="81" y="55"/>
                </a:cxn>
                <a:cxn ang="0">
                  <a:pos x="81" y="55"/>
                </a:cxn>
                <a:cxn ang="0">
                  <a:pos x="81" y="53"/>
                </a:cxn>
                <a:cxn ang="0">
                  <a:pos x="83" y="51"/>
                </a:cxn>
                <a:cxn ang="0">
                  <a:pos x="89" y="49"/>
                </a:cxn>
                <a:cxn ang="0">
                  <a:pos x="91" y="45"/>
                </a:cxn>
                <a:cxn ang="0">
                  <a:pos x="91" y="43"/>
                </a:cxn>
                <a:cxn ang="0">
                  <a:pos x="91" y="41"/>
                </a:cxn>
                <a:cxn ang="0">
                  <a:pos x="101" y="39"/>
                </a:cxn>
                <a:cxn ang="0">
                  <a:pos x="99" y="31"/>
                </a:cxn>
                <a:cxn ang="0">
                  <a:pos x="97" y="29"/>
                </a:cxn>
                <a:cxn ang="0">
                  <a:pos x="93" y="29"/>
                </a:cxn>
                <a:cxn ang="0">
                  <a:pos x="93" y="27"/>
                </a:cxn>
                <a:cxn ang="0">
                  <a:pos x="91" y="23"/>
                </a:cxn>
                <a:cxn ang="0">
                  <a:pos x="89" y="21"/>
                </a:cxn>
                <a:cxn ang="0">
                  <a:pos x="87" y="21"/>
                </a:cxn>
                <a:cxn ang="0">
                  <a:pos x="81" y="21"/>
                </a:cxn>
                <a:cxn ang="0">
                  <a:pos x="73" y="19"/>
                </a:cxn>
                <a:cxn ang="0">
                  <a:pos x="69" y="13"/>
                </a:cxn>
                <a:cxn ang="0">
                  <a:pos x="67" y="11"/>
                </a:cxn>
                <a:cxn ang="0">
                  <a:pos x="63" y="11"/>
                </a:cxn>
                <a:cxn ang="0">
                  <a:pos x="61" y="11"/>
                </a:cxn>
                <a:cxn ang="0">
                  <a:pos x="59" y="11"/>
                </a:cxn>
                <a:cxn ang="0">
                  <a:pos x="59" y="9"/>
                </a:cxn>
                <a:cxn ang="0">
                  <a:pos x="55" y="7"/>
                </a:cxn>
                <a:cxn ang="0">
                  <a:pos x="45" y="7"/>
                </a:cxn>
                <a:cxn ang="0">
                  <a:pos x="42" y="3"/>
                </a:cxn>
                <a:cxn ang="0">
                  <a:pos x="34" y="0"/>
                </a:cxn>
                <a:cxn ang="0">
                  <a:pos x="24" y="7"/>
                </a:cxn>
                <a:cxn ang="0">
                  <a:pos x="16" y="9"/>
                </a:cxn>
                <a:cxn ang="0">
                  <a:pos x="14" y="13"/>
                </a:cxn>
                <a:cxn ang="0">
                  <a:pos x="8" y="17"/>
                </a:cxn>
                <a:cxn ang="0">
                  <a:pos x="4" y="17"/>
                </a:cxn>
                <a:cxn ang="0">
                  <a:pos x="0" y="19"/>
                </a:cxn>
                <a:cxn ang="0">
                  <a:pos x="0" y="23"/>
                </a:cxn>
                <a:cxn ang="0">
                  <a:pos x="6" y="29"/>
                </a:cxn>
                <a:cxn ang="0">
                  <a:pos x="8" y="33"/>
                </a:cxn>
                <a:cxn ang="0">
                  <a:pos x="10" y="39"/>
                </a:cxn>
                <a:cxn ang="0">
                  <a:pos x="10" y="43"/>
                </a:cxn>
                <a:cxn ang="0">
                  <a:pos x="14" y="49"/>
                </a:cxn>
                <a:cxn ang="0">
                  <a:pos x="16" y="49"/>
                </a:cxn>
                <a:cxn ang="0">
                  <a:pos x="18" y="49"/>
                </a:cxn>
                <a:cxn ang="0">
                  <a:pos x="22" y="51"/>
                </a:cxn>
                <a:cxn ang="0">
                  <a:pos x="26" y="55"/>
                </a:cxn>
                <a:cxn ang="0">
                  <a:pos x="32" y="61"/>
                </a:cxn>
                <a:cxn ang="0">
                  <a:pos x="36" y="63"/>
                </a:cxn>
                <a:cxn ang="0">
                  <a:pos x="38" y="61"/>
                </a:cxn>
                <a:cxn ang="0">
                  <a:pos x="44" y="53"/>
                </a:cxn>
                <a:cxn ang="0">
                  <a:pos x="45" y="51"/>
                </a:cxn>
                <a:cxn ang="0">
                  <a:pos x="49" y="51"/>
                </a:cxn>
                <a:cxn ang="0">
                  <a:pos x="53" y="51"/>
                </a:cxn>
                <a:cxn ang="0">
                  <a:pos x="55" y="53"/>
                </a:cxn>
                <a:cxn ang="0">
                  <a:pos x="61" y="55"/>
                </a:cxn>
                <a:cxn ang="0">
                  <a:pos x="69" y="59"/>
                </a:cxn>
                <a:cxn ang="0">
                  <a:pos x="81" y="55"/>
                </a:cxn>
                <a:cxn ang="0">
                  <a:pos x="81" y="55"/>
                </a:cxn>
              </a:cxnLst>
              <a:rect l="0" t="0" r="r" b="b"/>
              <a:pathLst>
                <a:path w="101" h="63">
                  <a:moveTo>
                    <a:pt x="81" y="55"/>
                  </a:moveTo>
                  <a:lnTo>
                    <a:pt x="81" y="55"/>
                  </a:lnTo>
                  <a:lnTo>
                    <a:pt x="81" y="53"/>
                  </a:lnTo>
                  <a:lnTo>
                    <a:pt x="83" y="51"/>
                  </a:lnTo>
                  <a:lnTo>
                    <a:pt x="89" y="49"/>
                  </a:lnTo>
                  <a:lnTo>
                    <a:pt x="91" y="45"/>
                  </a:lnTo>
                  <a:lnTo>
                    <a:pt x="91" y="43"/>
                  </a:lnTo>
                  <a:lnTo>
                    <a:pt x="91" y="41"/>
                  </a:lnTo>
                  <a:lnTo>
                    <a:pt x="101" y="39"/>
                  </a:lnTo>
                  <a:lnTo>
                    <a:pt x="99" y="31"/>
                  </a:lnTo>
                  <a:lnTo>
                    <a:pt x="97" y="29"/>
                  </a:lnTo>
                  <a:lnTo>
                    <a:pt x="93" y="29"/>
                  </a:lnTo>
                  <a:lnTo>
                    <a:pt x="93" y="27"/>
                  </a:lnTo>
                  <a:lnTo>
                    <a:pt x="91" y="23"/>
                  </a:lnTo>
                  <a:lnTo>
                    <a:pt x="89" y="21"/>
                  </a:lnTo>
                  <a:lnTo>
                    <a:pt x="87" y="21"/>
                  </a:lnTo>
                  <a:lnTo>
                    <a:pt x="81" y="21"/>
                  </a:lnTo>
                  <a:lnTo>
                    <a:pt x="73" y="19"/>
                  </a:lnTo>
                  <a:lnTo>
                    <a:pt x="69" y="13"/>
                  </a:lnTo>
                  <a:lnTo>
                    <a:pt x="67" y="11"/>
                  </a:lnTo>
                  <a:lnTo>
                    <a:pt x="63" y="11"/>
                  </a:lnTo>
                  <a:lnTo>
                    <a:pt x="61" y="11"/>
                  </a:lnTo>
                  <a:lnTo>
                    <a:pt x="59" y="11"/>
                  </a:lnTo>
                  <a:lnTo>
                    <a:pt x="59" y="9"/>
                  </a:lnTo>
                  <a:lnTo>
                    <a:pt x="55" y="7"/>
                  </a:lnTo>
                  <a:lnTo>
                    <a:pt x="45" y="7"/>
                  </a:lnTo>
                  <a:lnTo>
                    <a:pt x="42" y="3"/>
                  </a:lnTo>
                  <a:lnTo>
                    <a:pt x="34" y="0"/>
                  </a:lnTo>
                  <a:lnTo>
                    <a:pt x="24" y="7"/>
                  </a:lnTo>
                  <a:lnTo>
                    <a:pt x="16" y="9"/>
                  </a:lnTo>
                  <a:lnTo>
                    <a:pt x="14" y="13"/>
                  </a:lnTo>
                  <a:lnTo>
                    <a:pt x="8" y="17"/>
                  </a:lnTo>
                  <a:lnTo>
                    <a:pt x="4" y="17"/>
                  </a:lnTo>
                  <a:lnTo>
                    <a:pt x="0" y="19"/>
                  </a:lnTo>
                  <a:lnTo>
                    <a:pt x="0" y="23"/>
                  </a:lnTo>
                  <a:lnTo>
                    <a:pt x="6" y="29"/>
                  </a:lnTo>
                  <a:lnTo>
                    <a:pt x="8" y="33"/>
                  </a:lnTo>
                  <a:lnTo>
                    <a:pt x="10" y="39"/>
                  </a:lnTo>
                  <a:lnTo>
                    <a:pt x="10" y="43"/>
                  </a:lnTo>
                  <a:lnTo>
                    <a:pt x="14" y="49"/>
                  </a:lnTo>
                  <a:lnTo>
                    <a:pt x="16" y="49"/>
                  </a:lnTo>
                  <a:lnTo>
                    <a:pt x="18" y="49"/>
                  </a:lnTo>
                  <a:lnTo>
                    <a:pt x="22" y="51"/>
                  </a:lnTo>
                  <a:lnTo>
                    <a:pt x="26" y="55"/>
                  </a:lnTo>
                  <a:lnTo>
                    <a:pt x="32" y="61"/>
                  </a:lnTo>
                  <a:lnTo>
                    <a:pt x="36" y="63"/>
                  </a:lnTo>
                  <a:lnTo>
                    <a:pt x="38" y="61"/>
                  </a:lnTo>
                  <a:lnTo>
                    <a:pt x="44" y="53"/>
                  </a:lnTo>
                  <a:lnTo>
                    <a:pt x="45" y="51"/>
                  </a:lnTo>
                  <a:lnTo>
                    <a:pt x="49" y="51"/>
                  </a:lnTo>
                  <a:lnTo>
                    <a:pt x="53" y="51"/>
                  </a:lnTo>
                  <a:lnTo>
                    <a:pt x="55" y="53"/>
                  </a:lnTo>
                  <a:lnTo>
                    <a:pt x="61" y="55"/>
                  </a:lnTo>
                  <a:lnTo>
                    <a:pt x="69" y="59"/>
                  </a:lnTo>
                  <a:lnTo>
                    <a:pt x="81" y="55"/>
                  </a:lnTo>
                  <a:lnTo>
                    <a:pt x="81" y="55"/>
                  </a:lnTo>
                  <a:close/>
                </a:path>
              </a:pathLst>
            </a:custGeom>
            <a:solidFill>
              <a:srgbClr val="646464">
                <a:lumMod val="8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50" name="Freeform 240">
              <a:extLst>
                <a:ext uri="{FF2B5EF4-FFF2-40B4-BE49-F238E27FC236}">
                  <a16:creationId xmlns:a16="http://schemas.microsoft.com/office/drawing/2014/main" id="{C017F1E3-DB8C-40C1-894A-A8F0AC48446F}"/>
                </a:ext>
              </a:extLst>
            </p:cNvPr>
            <p:cNvSpPr>
              <a:spLocks/>
            </p:cNvSpPr>
            <p:nvPr/>
          </p:nvSpPr>
          <p:spPr bwMode="auto">
            <a:xfrm>
              <a:off x="9645837" y="4468066"/>
              <a:ext cx="391357" cy="258927"/>
            </a:xfrm>
            <a:custGeom>
              <a:avLst/>
              <a:gdLst/>
              <a:ahLst/>
              <a:cxnLst>
                <a:cxn ang="0">
                  <a:pos x="81" y="55"/>
                </a:cxn>
                <a:cxn ang="0">
                  <a:pos x="81" y="55"/>
                </a:cxn>
                <a:cxn ang="0">
                  <a:pos x="81" y="53"/>
                </a:cxn>
                <a:cxn ang="0">
                  <a:pos x="83" y="51"/>
                </a:cxn>
                <a:cxn ang="0">
                  <a:pos x="89" y="49"/>
                </a:cxn>
                <a:cxn ang="0">
                  <a:pos x="91" y="45"/>
                </a:cxn>
                <a:cxn ang="0">
                  <a:pos x="91" y="43"/>
                </a:cxn>
                <a:cxn ang="0">
                  <a:pos x="91" y="41"/>
                </a:cxn>
                <a:cxn ang="0">
                  <a:pos x="101" y="39"/>
                </a:cxn>
                <a:cxn ang="0">
                  <a:pos x="99" y="31"/>
                </a:cxn>
                <a:cxn ang="0">
                  <a:pos x="97" y="29"/>
                </a:cxn>
                <a:cxn ang="0">
                  <a:pos x="93" y="29"/>
                </a:cxn>
                <a:cxn ang="0">
                  <a:pos x="93" y="27"/>
                </a:cxn>
                <a:cxn ang="0">
                  <a:pos x="91" y="23"/>
                </a:cxn>
                <a:cxn ang="0">
                  <a:pos x="89" y="21"/>
                </a:cxn>
                <a:cxn ang="0">
                  <a:pos x="87" y="21"/>
                </a:cxn>
                <a:cxn ang="0">
                  <a:pos x="81" y="21"/>
                </a:cxn>
                <a:cxn ang="0">
                  <a:pos x="73" y="19"/>
                </a:cxn>
                <a:cxn ang="0">
                  <a:pos x="69" y="13"/>
                </a:cxn>
                <a:cxn ang="0">
                  <a:pos x="67" y="11"/>
                </a:cxn>
                <a:cxn ang="0">
                  <a:pos x="63" y="11"/>
                </a:cxn>
                <a:cxn ang="0">
                  <a:pos x="61" y="11"/>
                </a:cxn>
                <a:cxn ang="0">
                  <a:pos x="59" y="11"/>
                </a:cxn>
                <a:cxn ang="0">
                  <a:pos x="59" y="9"/>
                </a:cxn>
                <a:cxn ang="0">
                  <a:pos x="55" y="7"/>
                </a:cxn>
                <a:cxn ang="0">
                  <a:pos x="45" y="7"/>
                </a:cxn>
                <a:cxn ang="0">
                  <a:pos x="42" y="3"/>
                </a:cxn>
                <a:cxn ang="0">
                  <a:pos x="34" y="0"/>
                </a:cxn>
                <a:cxn ang="0">
                  <a:pos x="24" y="7"/>
                </a:cxn>
                <a:cxn ang="0">
                  <a:pos x="16" y="9"/>
                </a:cxn>
                <a:cxn ang="0">
                  <a:pos x="14" y="13"/>
                </a:cxn>
                <a:cxn ang="0">
                  <a:pos x="8" y="17"/>
                </a:cxn>
                <a:cxn ang="0">
                  <a:pos x="4" y="17"/>
                </a:cxn>
                <a:cxn ang="0">
                  <a:pos x="0" y="19"/>
                </a:cxn>
                <a:cxn ang="0">
                  <a:pos x="0" y="23"/>
                </a:cxn>
                <a:cxn ang="0">
                  <a:pos x="6" y="29"/>
                </a:cxn>
                <a:cxn ang="0">
                  <a:pos x="8" y="33"/>
                </a:cxn>
                <a:cxn ang="0">
                  <a:pos x="10" y="39"/>
                </a:cxn>
                <a:cxn ang="0">
                  <a:pos x="10" y="43"/>
                </a:cxn>
                <a:cxn ang="0">
                  <a:pos x="14" y="49"/>
                </a:cxn>
                <a:cxn ang="0">
                  <a:pos x="16" y="49"/>
                </a:cxn>
                <a:cxn ang="0">
                  <a:pos x="18" y="49"/>
                </a:cxn>
                <a:cxn ang="0">
                  <a:pos x="22" y="51"/>
                </a:cxn>
                <a:cxn ang="0">
                  <a:pos x="26" y="55"/>
                </a:cxn>
                <a:cxn ang="0">
                  <a:pos x="32" y="61"/>
                </a:cxn>
                <a:cxn ang="0">
                  <a:pos x="36" y="63"/>
                </a:cxn>
                <a:cxn ang="0">
                  <a:pos x="38" y="61"/>
                </a:cxn>
                <a:cxn ang="0">
                  <a:pos x="44" y="53"/>
                </a:cxn>
                <a:cxn ang="0">
                  <a:pos x="45" y="51"/>
                </a:cxn>
                <a:cxn ang="0">
                  <a:pos x="49" y="51"/>
                </a:cxn>
                <a:cxn ang="0">
                  <a:pos x="53" y="51"/>
                </a:cxn>
                <a:cxn ang="0">
                  <a:pos x="55" y="53"/>
                </a:cxn>
                <a:cxn ang="0">
                  <a:pos x="61" y="55"/>
                </a:cxn>
                <a:cxn ang="0">
                  <a:pos x="69" y="59"/>
                </a:cxn>
                <a:cxn ang="0">
                  <a:pos x="81" y="55"/>
                </a:cxn>
                <a:cxn ang="0">
                  <a:pos x="81" y="55"/>
                </a:cxn>
              </a:cxnLst>
              <a:rect l="0" t="0" r="r" b="b"/>
              <a:pathLst>
                <a:path w="101" h="63">
                  <a:moveTo>
                    <a:pt x="81" y="55"/>
                  </a:moveTo>
                  <a:lnTo>
                    <a:pt x="81" y="55"/>
                  </a:lnTo>
                  <a:lnTo>
                    <a:pt x="81" y="53"/>
                  </a:lnTo>
                  <a:lnTo>
                    <a:pt x="83" y="51"/>
                  </a:lnTo>
                  <a:lnTo>
                    <a:pt x="89" y="49"/>
                  </a:lnTo>
                  <a:lnTo>
                    <a:pt x="91" y="45"/>
                  </a:lnTo>
                  <a:lnTo>
                    <a:pt x="91" y="43"/>
                  </a:lnTo>
                  <a:lnTo>
                    <a:pt x="91" y="41"/>
                  </a:lnTo>
                  <a:lnTo>
                    <a:pt x="101" y="39"/>
                  </a:lnTo>
                  <a:lnTo>
                    <a:pt x="99" y="31"/>
                  </a:lnTo>
                  <a:lnTo>
                    <a:pt x="97" y="29"/>
                  </a:lnTo>
                  <a:lnTo>
                    <a:pt x="93" y="29"/>
                  </a:lnTo>
                  <a:lnTo>
                    <a:pt x="93" y="27"/>
                  </a:lnTo>
                  <a:lnTo>
                    <a:pt x="91" y="23"/>
                  </a:lnTo>
                  <a:lnTo>
                    <a:pt x="89" y="21"/>
                  </a:lnTo>
                  <a:lnTo>
                    <a:pt x="87" y="21"/>
                  </a:lnTo>
                  <a:lnTo>
                    <a:pt x="81" y="21"/>
                  </a:lnTo>
                  <a:lnTo>
                    <a:pt x="73" y="19"/>
                  </a:lnTo>
                  <a:lnTo>
                    <a:pt x="69" y="13"/>
                  </a:lnTo>
                  <a:lnTo>
                    <a:pt x="67" y="11"/>
                  </a:lnTo>
                  <a:lnTo>
                    <a:pt x="63" y="11"/>
                  </a:lnTo>
                  <a:lnTo>
                    <a:pt x="61" y="11"/>
                  </a:lnTo>
                  <a:lnTo>
                    <a:pt x="59" y="11"/>
                  </a:lnTo>
                  <a:lnTo>
                    <a:pt x="59" y="9"/>
                  </a:lnTo>
                  <a:lnTo>
                    <a:pt x="55" y="7"/>
                  </a:lnTo>
                  <a:lnTo>
                    <a:pt x="45" y="7"/>
                  </a:lnTo>
                  <a:lnTo>
                    <a:pt x="42" y="3"/>
                  </a:lnTo>
                  <a:lnTo>
                    <a:pt x="34" y="0"/>
                  </a:lnTo>
                  <a:lnTo>
                    <a:pt x="24" y="7"/>
                  </a:lnTo>
                  <a:lnTo>
                    <a:pt x="16" y="9"/>
                  </a:lnTo>
                  <a:lnTo>
                    <a:pt x="14" y="13"/>
                  </a:lnTo>
                  <a:lnTo>
                    <a:pt x="8" y="17"/>
                  </a:lnTo>
                  <a:lnTo>
                    <a:pt x="4" y="17"/>
                  </a:lnTo>
                  <a:lnTo>
                    <a:pt x="0" y="19"/>
                  </a:lnTo>
                  <a:lnTo>
                    <a:pt x="0" y="23"/>
                  </a:lnTo>
                  <a:lnTo>
                    <a:pt x="6" y="29"/>
                  </a:lnTo>
                  <a:lnTo>
                    <a:pt x="8" y="33"/>
                  </a:lnTo>
                  <a:lnTo>
                    <a:pt x="10" y="39"/>
                  </a:lnTo>
                  <a:lnTo>
                    <a:pt x="10" y="43"/>
                  </a:lnTo>
                  <a:lnTo>
                    <a:pt x="14" y="49"/>
                  </a:lnTo>
                  <a:lnTo>
                    <a:pt x="16" y="49"/>
                  </a:lnTo>
                  <a:lnTo>
                    <a:pt x="18" y="49"/>
                  </a:lnTo>
                  <a:lnTo>
                    <a:pt x="22" y="51"/>
                  </a:lnTo>
                  <a:lnTo>
                    <a:pt x="26" y="55"/>
                  </a:lnTo>
                  <a:lnTo>
                    <a:pt x="32" y="61"/>
                  </a:lnTo>
                  <a:lnTo>
                    <a:pt x="36" y="63"/>
                  </a:lnTo>
                  <a:lnTo>
                    <a:pt x="38" y="61"/>
                  </a:lnTo>
                  <a:lnTo>
                    <a:pt x="44" y="53"/>
                  </a:lnTo>
                  <a:lnTo>
                    <a:pt x="45" y="51"/>
                  </a:lnTo>
                  <a:lnTo>
                    <a:pt x="49" y="51"/>
                  </a:lnTo>
                  <a:lnTo>
                    <a:pt x="53" y="51"/>
                  </a:lnTo>
                  <a:lnTo>
                    <a:pt x="55" y="53"/>
                  </a:lnTo>
                  <a:lnTo>
                    <a:pt x="61" y="55"/>
                  </a:lnTo>
                  <a:lnTo>
                    <a:pt x="69" y="59"/>
                  </a:lnTo>
                  <a:lnTo>
                    <a:pt x="81" y="55"/>
                  </a:lnTo>
                  <a:lnTo>
                    <a:pt x="81" y="55"/>
                  </a:lnTo>
                  <a:close/>
                </a:path>
              </a:pathLst>
            </a:custGeom>
            <a:solidFill>
              <a:srgbClr val="646464">
                <a:lumMod val="8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51" name="Freeform 244">
              <a:extLst>
                <a:ext uri="{FF2B5EF4-FFF2-40B4-BE49-F238E27FC236}">
                  <a16:creationId xmlns:a16="http://schemas.microsoft.com/office/drawing/2014/main" id="{9B24DB1C-63AB-4F82-8F23-984166976856}"/>
                </a:ext>
              </a:extLst>
            </p:cNvPr>
            <p:cNvSpPr>
              <a:spLocks/>
            </p:cNvSpPr>
            <p:nvPr/>
          </p:nvSpPr>
          <p:spPr bwMode="auto">
            <a:xfrm>
              <a:off x="9723334" y="4911939"/>
              <a:ext cx="402982" cy="443874"/>
            </a:xfrm>
            <a:custGeom>
              <a:avLst/>
              <a:gdLst/>
              <a:ahLst/>
              <a:cxnLst>
                <a:cxn ang="0">
                  <a:pos x="89" y="108"/>
                </a:cxn>
                <a:cxn ang="0">
                  <a:pos x="79" y="98"/>
                </a:cxn>
                <a:cxn ang="0">
                  <a:pos x="71" y="94"/>
                </a:cxn>
                <a:cxn ang="0">
                  <a:pos x="59" y="79"/>
                </a:cxn>
                <a:cxn ang="0">
                  <a:pos x="49" y="67"/>
                </a:cxn>
                <a:cxn ang="0">
                  <a:pos x="51" y="65"/>
                </a:cxn>
                <a:cxn ang="0">
                  <a:pos x="41" y="49"/>
                </a:cxn>
                <a:cxn ang="0">
                  <a:pos x="41" y="41"/>
                </a:cxn>
                <a:cxn ang="0">
                  <a:pos x="45" y="41"/>
                </a:cxn>
                <a:cxn ang="0">
                  <a:pos x="51" y="47"/>
                </a:cxn>
                <a:cxn ang="0">
                  <a:pos x="53" y="43"/>
                </a:cxn>
                <a:cxn ang="0">
                  <a:pos x="61" y="49"/>
                </a:cxn>
                <a:cxn ang="0">
                  <a:pos x="67" y="47"/>
                </a:cxn>
                <a:cxn ang="0">
                  <a:pos x="77" y="47"/>
                </a:cxn>
                <a:cxn ang="0">
                  <a:pos x="87" y="51"/>
                </a:cxn>
                <a:cxn ang="0">
                  <a:pos x="94" y="55"/>
                </a:cxn>
                <a:cxn ang="0">
                  <a:pos x="104" y="51"/>
                </a:cxn>
                <a:cxn ang="0">
                  <a:pos x="102" y="43"/>
                </a:cxn>
                <a:cxn ang="0">
                  <a:pos x="102" y="39"/>
                </a:cxn>
                <a:cxn ang="0">
                  <a:pos x="102" y="37"/>
                </a:cxn>
                <a:cxn ang="0">
                  <a:pos x="94" y="37"/>
                </a:cxn>
                <a:cxn ang="0">
                  <a:pos x="85" y="31"/>
                </a:cxn>
                <a:cxn ang="0">
                  <a:pos x="69" y="20"/>
                </a:cxn>
                <a:cxn ang="0">
                  <a:pos x="61" y="8"/>
                </a:cxn>
                <a:cxn ang="0">
                  <a:pos x="53" y="0"/>
                </a:cxn>
                <a:cxn ang="0">
                  <a:pos x="49" y="4"/>
                </a:cxn>
                <a:cxn ang="0">
                  <a:pos x="41" y="10"/>
                </a:cxn>
                <a:cxn ang="0">
                  <a:pos x="35" y="12"/>
                </a:cxn>
                <a:cxn ang="0">
                  <a:pos x="31" y="27"/>
                </a:cxn>
                <a:cxn ang="0">
                  <a:pos x="25" y="27"/>
                </a:cxn>
                <a:cxn ang="0">
                  <a:pos x="24" y="22"/>
                </a:cxn>
                <a:cxn ang="0">
                  <a:pos x="24" y="29"/>
                </a:cxn>
                <a:cxn ang="0">
                  <a:pos x="16" y="37"/>
                </a:cxn>
                <a:cxn ang="0">
                  <a:pos x="0" y="41"/>
                </a:cxn>
                <a:cxn ang="0">
                  <a:pos x="4" y="57"/>
                </a:cxn>
                <a:cxn ang="0">
                  <a:pos x="8" y="51"/>
                </a:cxn>
                <a:cxn ang="0">
                  <a:pos x="14" y="49"/>
                </a:cxn>
                <a:cxn ang="0">
                  <a:pos x="22" y="41"/>
                </a:cxn>
                <a:cxn ang="0">
                  <a:pos x="22" y="57"/>
                </a:cxn>
                <a:cxn ang="0">
                  <a:pos x="33" y="67"/>
                </a:cxn>
                <a:cxn ang="0">
                  <a:pos x="27" y="69"/>
                </a:cxn>
                <a:cxn ang="0">
                  <a:pos x="35" y="79"/>
                </a:cxn>
                <a:cxn ang="0">
                  <a:pos x="43" y="81"/>
                </a:cxn>
                <a:cxn ang="0">
                  <a:pos x="49" y="85"/>
                </a:cxn>
                <a:cxn ang="0">
                  <a:pos x="69" y="98"/>
                </a:cxn>
                <a:cxn ang="0">
                  <a:pos x="77" y="98"/>
                </a:cxn>
                <a:cxn ang="0">
                  <a:pos x="85" y="108"/>
                </a:cxn>
                <a:cxn ang="0">
                  <a:pos x="89" y="108"/>
                </a:cxn>
              </a:cxnLst>
              <a:rect l="0" t="0" r="r" b="b"/>
              <a:pathLst>
                <a:path w="104" h="108">
                  <a:moveTo>
                    <a:pt x="89" y="108"/>
                  </a:moveTo>
                  <a:lnTo>
                    <a:pt x="89" y="108"/>
                  </a:lnTo>
                  <a:lnTo>
                    <a:pt x="85" y="104"/>
                  </a:lnTo>
                  <a:lnTo>
                    <a:pt x="79" y="98"/>
                  </a:lnTo>
                  <a:lnTo>
                    <a:pt x="77" y="96"/>
                  </a:lnTo>
                  <a:lnTo>
                    <a:pt x="71" y="94"/>
                  </a:lnTo>
                  <a:lnTo>
                    <a:pt x="67" y="87"/>
                  </a:lnTo>
                  <a:lnTo>
                    <a:pt x="59" y="79"/>
                  </a:lnTo>
                  <a:lnTo>
                    <a:pt x="51" y="69"/>
                  </a:lnTo>
                  <a:lnTo>
                    <a:pt x="49" y="67"/>
                  </a:lnTo>
                  <a:lnTo>
                    <a:pt x="51" y="67"/>
                  </a:lnTo>
                  <a:lnTo>
                    <a:pt x="51" y="65"/>
                  </a:lnTo>
                  <a:lnTo>
                    <a:pt x="45" y="55"/>
                  </a:lnTo>
                  <a:lnTo>
                    <a:pt x="41" y="49"/>
                  </a:lnTo>
                  <a:lnTo>
                    <a:pt x="41" y="43"/>
                  </a:lnTo>
                  <a:lnTo>
                    <a:pt x="41" y="41"/>
                  </a:lnTo>
                  <a:lnTo>
                    <a:pt x="43" y="41"/>
                  </a:lnTo>
                  <a:lnTo>
                    <a:pt x="45" y="41"/>
                  </a:lnTo>
                  <a:lnTo>
                    <a:pt x="49" y="47"/>
                  </a:lnTo>
                  <a:lnTo>
                    <a:pt x="51" y="47"/>
                  </a:lnTo>
                  <a:lnTo>
                    <a:pt x="53" y="47"/>
                  </a:lnTo>
                  <a:lnTo>
                    <a:pt x="53" y="43"/>
                  </a:lnTo>
                  <a:lnTo>
                    <a:pt x="57" y="47"/>
                  </a:lnTo>
                  <a:lnTo>
                    <a:pt x="61" y="49"/>
                  </a:lnTo>
                  <a:lnTo>
                    <a:pt x="63" y="49"/>
                  </a:lnTo>
                  <a:lnTo>
                    <a:pt x="67" y="47"/>
                  </a:lnTo>
                  <a:lnTo>
                    <a:pt x="71" y="47"/>
                  </a:lnTo>
                  <a:lnTo>
                    <a:pt x="77" y="47"/>
                  </a:lnTo>
                  <a:lnTo>
                    <a:pt x="85" y="49"/>
                  </a:lnTo>
                  <a:lnTo>
                    <a:pt x="87" y="51"/>
                  </a:lnTo>
                  <a:lnTo>
                    <a:pt x="89" y="55"/>
                  </a:lnTo>
                  <a:lnTo>
                    <a:pt x="94" y="55"/>
                  </a:lnTo>
                  <a:lnTo>
                    <a:pt x="102" y="55"/>
                  </a:lnTo>
                  <a:lnTo>
                    <a:pt x="104" y="51"/>
                  </a:lnTo>
                  <a:lnTo>
                    <a:pt x="104" y="49"/>
                  </a:lnTo>
                  <a:lnTo>
                    <a:pt x="102" y="43"/>
                  </a:lnTo>
                  <a:lnTo>
                    <a:pt x="102" y="41"/>
                  </a:lnTo>
                  <a:lnTo>
                    <a:pt x="102" y="39"/>
                  </a:lnTo>
                  <a:lnTo>
                    <a:pt x="104" y="37"/>
                  </a:lnTo>
                  <a:lnTo>
                    <a:pt x="102" y="37"/>
                  </a:lnTo>
                  <a:lnTo>
                    <a:pt x="96" y="37"/>
                  </a:lnTo>
                  <a:lnTo>
                    <a:pt x="94" y="37"/>
                  </a:lnTo>
                  <a:lnTo>
                    <a:pt x="89" y="33"/>
                  </a:lnTo>
                  <a:lnTo>
                    <a:pt x="85" y="31"/>
                  </a:lnTo>
                  <a:lnTo>
                    <a:pt x="77" y="27"/>
                  </a:lnTo>
                  <a:lnTo>
                    <a:pt x="69" y="20"/>
                  </a:lnTo>
                  <a:lnTo>
                    <a:pt x="63" y="12"/>
                  </a:lnTo>
                  <a:lnTo>
                    <a:pt x="61" y="8"/>
                  </a:lnTo>
                  <a:lnTo>
                    <a:pt x="59" y="4"/>
                  </a:lnTo>
                  <a:lnTo>
                    <a:pt x="53" y="0"/>
                  </a:lnTo>
                  <a:lnTo>
                    <a:pt x="51" y="2"/>
                  </a:lnTo>
                  <a:lnTo>
                    <a:pt x="49" y="4"/>
                  </a:lnTo>
                  <a:lnTo>
                    <a:pt x="45" y="10"/>
                  </a:lnTo>
                  <a:lnTo>
                    <a:pt x="41" y="10"/>
                  </a:lnTo>
                  <a:lnTo>
                    <a:pt x="39" y="10"/>
                  </a:lnTo>
                  <a:lnTo>
                    <a:pt x="35" y="12"/>
                  </a:lnTo>
                  <a:lnTo>
                    <a:pt x="33" y="22"/>
                  </a:lnTo>
                  <a:lnTo>
                    <a:pt x="31" y="27"/>
                  </a:lnTo>
                  <a:lnTo>
                    <a:pt x="27" y="27"/>
                  </a:lnTo>
                  <a:lnTo>
                    <a:pt x="25" y="27"/>
                  </a:lnTo>
                  <a:lnTo>
                    <a:pt x="24" y="24"/>
                  </a:lnTo>
                  <a:lnTo>
                    <a:pt x="24" y="22"/>
                  </a:lnTo>
                  <a:lnTo>
                    <a:pt x="22" y="24"/>
                  </a:lnTo>
                  <a:lnTo>
                    <a:pt x="24" y="29"/>
                  </a:lnTo>
                  <a:lnTo>
                    <a:pt x="22" y="33"/>
                  </a:lnTo>
                  <a:lnTo>
                    <a:pt x="16" y="37"/>
                  </a:lnTo>
                  <a:lnTo>
                    <a:pt x="10" y="39"/>
                  </a:lnTo>
                  <a:lnTo>
                    <a:pt x="0" y="41"/>
                  </a:lnTo>
                  <a:lnTo>
                    <a:pt x="4" y="49"/>
                  </a:lnTo>
                  <a:lnTo>
                    <a:pt x="4" y="57"/>
                  </a:lnTo>
                  <a:lnTo>
                    <a:pt x="8" y="55"/>
                  </a:lnTo>
                  <a:lnTo>
                    <a:pt x="8" y="51"/>
                  </a:lnTo>
                  <a:lnTo>
                    <a:pt x="10" y="49"/>
                  </a:lnTo>
                  <a:lnTo>
                    <a:pt x="14" y="49"/>
                  </a:lnTo>
                  <a:lnTo>
                    <a:pt x="18" y="37"/>
                  </a:lnTo>
                  <a:lnTo>
                    <a:pt x="22" y="41"/>
                  </a:lnTo>
                  <a:lnTo>
                    <a:pt x="24" y="47"/>
                  </a:lnTo>
                  <a:lnTo>
                    <a:pt x="22" y="57"/>
                  </a:lnTo>
                  <a:lnTo>
                    <a:pt x="31" y="65"/>
                  </a:lnTo>
                  <a:lnTo>
                    <a:pt x="33" y="67"/>
                  </a:lnTo>
                  <a:lnTo>
                    <a:pt x="31" y="69"/>
                  </a:lnTo>
                  <a:lnTo>
                    <a:pt x="27" y="69"/>
                  </a:lnTo>
                  <a:lnTo>
                    <a:pt x="27" y="75"/>
                  </a:lnTo>
                  <a:lnTo>
                    <a:pt x="35" y="79"/>
                  </a:lnTo>
                  <a:lnTo>
                    <a:pt x="41" y="79"/>
                  </a:lnTo>
                  <a:lnTo>
                    <a:pt x="43" y="81"/>
                  </a:lnTo>
                  <a:lnTo>
                    <a:pt x="43" y="85"/>
                  </a:lnTo>
                  <a:lnTo>
                    <a:pt x="49" y="85"/>
                  </a:lnTo>
                  <a:lnTo>
                    <a:pt x="53" y="81"/>
                  </a:lnTo>
                  <a:lnTo>
                    <a:pt x="69" y="98"/>
                  </a:lnTo>
                  <a:lnTo>
                    <a:pt x="73" y="98"/>
                  </a:lnTo>
                  <a:lnTo>
                    <a:pt x="77" y="98"/>
                  </a:lnTo>
                  <a:lnTo>
                    <a:pt x="79" y="104"/>
                  </a:lnTo>
                  <a:lnTo>
                    <a:pt x="85" y="108"/>
                  </a:lnTo>
                  <a:lnTo>
                    <a:pt x="89" y="108"/>
                  </a:lnTo>
                  <a:lnTo>
                    <a:pt x="89" y="108"/>
                  </a:lnTo>
                  <a:close/>
                </a:path>
              </a:pathLst>
            </a:custGeom>
            <a:solidFill>
              <a:srgbClr val="646464">
                <a:lumMod val="8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52" name="Freeform 280">
              <a:extLst>
                <a:ext uri="{FF2B5EF4-FFF2-40B4-BE49-F238E27FC236}">
                  <a16:creationId xmlns:a16="http://schemas.microsoft.com/office/drawing/2014/main" id="{D7E6F0B3-8CD0-4F6E-B170-EA9A8A528D99}"/>
                </a:ext>
              </a:extLst>
            </p:cNvPr>
            <p:cNvSpPr>
              <a:spLocks/>
            </p:cNvSpPr>
            <p:nvPr/>
          </p:nvSpPr>
          <p:spPr bwMode="auto">
            <a:xfrm>
              <a:off x="10331683" y="5162647"/>
              <a:ext cx="391357" cy="291807"/>
            </a:xfrm>
            <a:custGeom>
              <a:avLst/>
              <a:gdLst/>
              <a:ahLst/>
              <a:cxnLst>
                <a:cxn ang="0">
                  <a:pos x="101" y="6"/>
                </a:cxn>
                <a:cxn ang="0">
                  <a:pos x="89" y="0"/>
                </a:cxn>
                <a:cxn ang="0">
                  <a:pos x="79" y="6"/>
                </a:cxn>
                <a:cxn ang="0">
                  <a:pos x="71" y="0"/>
                </a:cxn>
                <a:cxn ang="0">
                  <a:pos x="62" y="6"/>
                </a:cxn>
                <a:cxn ang="0">
                  <a:pos x="52" y="10"/>
                </a:cxn>
                <a:cxn ang="0">
                  <a:pos x="36" y="10"/>
                </a:cxn>
                <a:cxn ang="0">
                  <a:pos x="30" y="10"/>
                </a:cxn>
                <a:cxn ang="0">
                  <a:pos x="20" y="10"/>
                </a:cxn>
                <a:cxn ang="0">
                  <a:pos x="18" y="8"/>
                </a:cxn>
                <a:cxn ang="0">
                  <a:pos x="20" y="2"/>
                </a:cxn>
                <a:cxn ang="0">
                  <a:pos x="14" y="0"/>
                </a:cxn>
                <a:cxn ang="0">
                  <a:pos x="8" y="10"/>
                </a:cxn>
                <a:cxn ang="0">
                  <a:pos x="2" y="16"/>
                </a:cxn>
                <a:cxn ang="0">
                  <a:pos x="2" y="26"/>
                </a:cxn>
                <a:cxn ang="0">
                  <a:pos x="14" y="30"/>
                </a:cxn>
                <a:cxn ang="0">
                  <a:pos x="8" y="39"/>
                </a:cxn>
                <a:cxn ang="0">
                  <a:pos x="10" y="49"/>
                </a:cxn>
                <a:cxn ang="0">
                  <a:pos x="10" y="55"/>
                </a:cxn>
                <a:cxn ang="0">
                  <a:pos x="16" y="61"/>
                </a:cxn>
                <a:cxn ang="0">
                  <a:pos x="14" y="69"/>
                </a:cxn>
                <a:cxn ang="0">
                  <a:pos x="26" y="71"/>
                </a:cxn>
                <a:cxn ang="0">
                  <a:pos x="34" y="67"/>
                </a:cxn>
                <a:cxn ang="0">
                  <a:pos x="38" y="61"/>
                </a:cxn>
                <a:cxn ang="0">
                  <a:pos x="48" y="65"/>
                </a:cxn>
                <a:cxn ang="0">
                  <a:pos x="52" y="69"/>
                </a:cxn>
                <a:cxn ang="0">
                  <a:pos x="64" y="69"/>
                </a:cxn>
                <a:cxn ang="0">
                  <a:pos x="64" y="67"/>
                </a:cxn>
                <a:cxn ang="0">
                  <a:pos x="66" y="61"/>
                </a:cxn>
                <a:cxn ang="0">
                  <a:pos x="71" y="59"/>
                </a:cxn>
                <a:cxn ang="0">
                  <a:pos x="81" y="59"/>
                </a:cxn>
                <a:cxn ang="0">
                  <a:pos x="91" y="59"/>
                </a:cxn>
                <a:cxn ang="0">
                  <a:pos x="83" y="49"/>
                </a:cxn>
                <a:cxn ang="0">
                  <a:pos x="89" y="35"/>
                </a:cxn>
                <a:cxn ang="0">
                  <a:pos x="101" y="20"/>
                </a:cxn>
                <a:cxn ang="0">
                  <a:pos x="101" y="6"/>
                </a:cxn>
              </a:cxnLst>
              <a:rect l="0" t="0" r="r" b="b"/>
              <a:pathLst>
                <a:path w="101" h="71">
                  <a:moveTo>
                    <a:pt x="101" y="6"/>
                  </a:moveTo>
                  <a:lnTo>
                    <a:pt x="101" y="6"/>
                  </a:lnTo>
                  <a:lnTo>
                    <a:pt x="93" y="0"/>
                  </a:lnTo>
                  <a:lnTo>
                    <a:pt x="89" y="0"/>
                  </a:lnTo>
                  <a:lnTo>
                    <a:pt x="83" y="2"/>
                  </a:lnTo>
                  <a:lnTo>
                    <a:pt x="79" y="6"/>
                  </a:lnTo>
                  <a:lnTo>
                    <a:pt x="75" y="2"/>
                  </a:lnTo>
                  <a:lnTo>
                    <a:pt x="71" y="0"/>
                  </a:lnTo>
                  <a:lnTo>
                    <a:pt x="66" y="0"/>
                  </a:lnTo>
                  <a:lnTo>
                    <a:pt x="62" y="6"/>
                  </a:lnTo>
                  <a:lnTo>
                    <a:pt x="56" y="8"/>
                  </a:lnTo>
                  <a:lnTo>
                    <a:pt x="52" y="10"/>
                  </a:lnTo>
                  <a:lnTo>
                    <a:pt x="44" y="10"/>
                  </a:lnTo>
                  <a:lnTo>
                    <a:pt x="36" y="10"/>
                  </a:lnTo>
                  <a:lnTo>
                    <a:pt x="34" y="8"/>
                  </a:lnTo>
                  <a:lnTo>
                    <a:pt x="30" y="10"/>
                  </a:lnTo>
                  <a:lnTo>
                    <a:pt x="26" y="10"/>
                  </a:lnTo>
                  <a:lnTo>
                    <a:pt x="20" y="10"/>
                  </a:lnTo>
                  <a:lnTo>
                    <a:pt x="18" y="10"/>
                  </a:lnTo>
                  <a:lnTo>
                    <a:pt x="18" y="8"/>
                  </a:lnTo>
                  <a:lnTo>
                    <a:pt x="20" y="6"/>
                  </a:lnTo>
                  <a:lnTo>
                    <a:pt x="20" y="2"/>
                  </a:lnTo>
                  <a:lnTo>
                    <a:pt x="18" y="2"/>
                  </a:lnTo>
                  <a:lnTo>
                    <a:pt x="14" y="0"/>
                  </a:lnTo>
                  <a:lnTo>
                    <a:pt x="14" y="6"/>
                  </a:lnTo>
                  <a:lnTo>
                    <a:pt x="8" y="10"/>
                  </a:lnTo>
                  <a:lnTo>
                    <a:pt x="2" y="12"/>
                  </a:lnTo>
                  <a:lnTo>
                    <a:pt x="2" y="16"/>
                  </a:lnTo>
                  <a:lnTo>
                    <a:pt x="0" y="20"/>
                  </a:lnTo>
                  <a:lnTo>
                    <a:pt x="2" y="26"/>
                  </a:lnTo>
                  <a:lnTo>
                    <a:pt x="6" y="28"/>
                  </a:lnTo>
                  <a:lnTo>
                    <a:pt x="14" y="30"/>
                  </a:lnTo>
                  <a:lnTo>
                    <a:pt x="14" y="31"/>
                  </a:lnTo>
                  <a:lnTo>
                    <a:pt x="8" y="39"/>
                  </a:lnTo>
                  <a:lnTo>
                    <a:pt x="6" y="45"/>
                  </a:lnTo>
                  <a:lnTo>
                    <a:pt x="10" y="49"/>
                  </a:lnTo>
                  <a:lnTo>
                    <a:pt x="10" y="51"/>
                  </a:lnTo>
                  <a:lnTo>
                    <a:pt x="10" y="55"/>
                  </a:lnTo>
                  <a:lnTo>
                    <a:pt x="10" y="57"/>
                  </a:lnTo>
                  <a:lnTo>
                    <a:pt x="16" y="61"/>
                  </a:lnTo>
                  <a:lnTo>
                    <a:pt x="14" y="61"/>
                  </a:lnTo>
                  <a:lnTo>
                    <a:pt x="14" y="69"/>
                  </a:lnTo>
                  <a:lnTo>
                    <a:pt x="18" y="69"/>
                  </a:lnTo>
                  <a:lnTo>
                    <a:pt x="26" y="71"/>
                  </a:lnTo>
                  <a:lnTo>
                    <a:pt x="30" y="71"/>
                  </a:lnTo>
                  <a:lnTo>
                    <a:pt x="34" y="67"/>
                  </a:lnTo>
                  <a:lnTo>
                    <a:pt x="36" y="65"/>
                  </a:lnTo>
                  <a:lnTo>
                    <a:pt x="38" y="61"/>
                  </a:lnTo>
                  <a:lnTo>
                    <a:pt x="46" y="65"/>
                  </a:lnTo>
                  <a:lnTo>
                    <a:pt x="48" y="65"/>
                  </a:lnTo>
                  <a:lnTo>
                    <a:pt x="52" y="67"/>
                  </a:lnTo>
                  <a:lnTo>
                    <a:pt x="52" y="69"/>
                  </a:lnTo>
                  <a:lnTo>
                    <a:pt x="58" y="69"/>
                  </a:lnTo>
                  <a:lnTo>
                    <a:pt x="64" y="69"/>
                  </a:lnTo>
                  <a:lnTo>
                    <a:pt x="66" y="69"/>
                  </a:lnTo>
                  <a:lnTo>
                    <a:pt x="64" y="67"/>
                  </a:lnTo>
                  <a:lnTo>
                    <a:pt x="64" y="65"/>
                  </a:lnTo>
                  <a:lnTo>
                    <a:pt x="66" y="61"/>
                  </a:lnTo>
                  <a:lnTo>
                    <a:pt x="71" y="61"/>
                  </a:lnTo>
                  <a:lnTo>
                    <a:pt x="71" y="59"/>
                  </a:lnTo>
                  <a:lnTo>
                    <a:pt x="75" y="57"/>
                  </a:lnTo>
                  <a:lnTo>
                    <a:pt x="81" y="59"/>
                  </a:lnTo>
                  <a:lnTo>
                    <a:pt x="85" y="59"/>
                  </a:lnTo>
                  <a:lnTo>
                    <a:pt x="91" y="59"/>
                  </a:lnTo>
                  <a:lnTo>
                    <a:pt x="89" y="51"/>
                  </a:lnTo>
                  <a:lnTo>
                    <a:pt x="83" y="49"/>
                  </a:lnTo>
                  <a:lnTo>
                    <a:pt x="89" y="41"/>
                  </a:lnTo>
                  <a:lnTo>
                    <a:pt x="89" y="35"/>
                  </a:lnTo>
                  <a:lnTo>
                    <a:pt x="101" y="26"/>
                  </a:lnTo>
                  <a:lnTo>
                    <a:pt x="101" y="20"/>
                  </a:lnTo>
                  <a:lnTo>
                    <a:pt x="101" y="16"/>
                  </a:lnTo>
                  <a:lnTo>
                    <a:pt x="101" y="6"/>
                  </a:lnTo>
                  <a:lnTo>
                    <a:pt x="101" y="6"/>
                  </a:lnTo>
                  <a:close/>
                </a:path>
              </a:pathLst>
            </a:custGeom>
            <a:solidFill>
              <a:srgbClr val="646464">
                <a:lumMod val="8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53" name="Freeform 283">
              <a:extLst>
                <a:ext uri="{FF2B5EF4-FFF2-40B4-BE49-F238E27FC236}">
                  <a16:creationId xmlns:a16="http://schemas.microsoft.com/office/drawing/2014/main" id="{002B1D61-D04E-479F-8B93-96E79A725F72}"/>
                </a:ext>
              </a:extLst>
            </p:cNvPr>
            <p:cNvSpPr>
              <a:spLocks/>
            </p:cNvSpPr>
            <p:nvPr/>
          </p:nvSpPr>
          <p:spPr bwMode="auto">
            <a:xfrm>
              <a:off x="9882201" y="5080448"/>
              <a:ext cx="251863" cy="275368"/>
            </a:xfrm>
            <a:custGeom>
              <a:avLst/>
              <a:gdLst/>
              <a:ahLst/>
              <a:cxnLst>
                <a:cxn ang="0">
                  <a:pos x="59" y="14"/>
                </a:cxn>
                <a:cxn ang="0">
                  <a:pos x="59" y="14"/>
                </a:cxn>
                <a:cxn ang="0">
                  <a:pos x="53" y="14"/>
                </a:cxn>
                <a:cxn ang="0">
                  <a:pos x="48" y="14"/>
                </a:cxn>
                <a:cxn ang="0">
                  <a:pos x="46" y="10"/>
                </a:cxn>
                <a:cxn ang="0">
                  <a:pos x="42" y="8"/>
                </a:cxn>
                <a:cxn ang="0">
                  <a:pos x="36" y="6"/>
                </a:cxn>
                <a:cxn ang="0">
                  <a:pos x="30" y="6"/>
                </a:cxn>
                <a:cxn ang="0">
                  <a:pos x="26" y="6"/>
                </a:cxn>
                <a:cxn ang="0">
                  <a:pos x="22" y="8"/>
                </a:cxn>
                <a:cxn ang="0">
                  <a:pos x="20" y="8"/>
                </a:cxn>
                <a:cxn ang="0">
                  <a:pos x="14" y="6"/>
                </a:cxn>
                <a:cxn ang="0">
                  <a:pos x="12" y="2"/>
                </a:cxn>
                <a:cxn ang="0">
                  <a:pos x="12" y="6"/>
                </a:cxn>
                <a:cxn ang="0">
                  <a:pos x="10" y="6"/>
                </a:cxn>
                <a:cxn ang="0">
                  <a:pos x="8" y="6"/>
                </a:cxn>
                <a:cxn ang="0">
                  <a:pos x="4" y="0"/>
                </a:cxn>
                <a:cxn ang="0">
                  <a:pos x="2" y="0"/>
                </a:cxn>
                <a:cxn ang="0">
                  <a:pos x="0" y="0"/>
                </a:cxn>
                <a:cxn ang="0">
                  <a:pos x="0" y="2"/>
                </a:cxn>
                <a:cxn ang="0">
                  <a:pos x="0" y="8"/>
                </a:cxn>
                <a:cxn ang="0">
                  <a:pos x="4" y="14"/>
                </a:cxn>
                <a:cxn ang="0">
                  <a:pos x="10" y="24"/>
                </a:cxn>
                <a:cxn ang="0">
                  <a:pos x="10" y="26"/>
                </a:cxn>
                <a:cxn ang="0">
                  <a:pos x="8" y="26"/>
                </a:cxn>
                <a:cxn ang="0">
                  <a:pos x="10" y="28"/>
                </a:cxn>
                <a:cxn ang="0">
                  <a:pos x="18" y="38"/>
                </a:cxn>
                <a:cxn ang="0">
                  <a:pos x="26" y="46"/>
                </a:cxn>
                <a:cxn ang="0">
                  <a:pos x="30" y="53"/>
                </a:cxn>
                <a:cxn ang="0">
                  <a:pos x="36" y="55"/>
                </a:cxn>
                <a:cxn ang="0">
                  <a:pos x="38" y="57"/>
                </a:cxn>
                <a:cxn ang="0">
                  <a:pos x="42" y="63"/>
                </a:cxn>
                <a:cxn ang="0">
                  <a:pos x="48" y="67"/>
                </a:cxn>
                <a:cxn ang="0">
                  <a:pos x="46" y="63"/>
                </a:cxn>
                <a:cxn ang="0">
                  <a:pos x="46" y="57"/>
                </a:cxn>
                <a:cxn ang="0">
                  <a:pos x="46" y="53"/>
                </a:cxn>
                <a:cxn ang="0">
                  <a:pos x="48" y="48"/>
                </a:cxn>
                <a:cxn ang="0">
                  <a:pos x="55" y="46"/>
                </a:cxn>
                <a:cxn ang="0">
                  <a:pos x="57" y="40"/>
                </a:cxn>
                <a:cxn ang="0">
                  <a:pos x="63" y="38"/>
                </a:cxn>
                <a:cxn ang="0">
                  <a:pos x="65" y="36"/>
                </a:cxn>
                <a:cxn ang="0">
                  <a:pos x="65" y="34"/>
                </a:cxn>
                <a:cxn ang="0">
                  <a:pos x="63" y="34"/>
                </a:cxn>
                <a:cxn ang="0">
                  <a:pos x="59" y="30"/>
                </a:cxn>
                <a:cxn ang="0">
                  <a:pos x="57" y="28"/>
                </a:cxn>
                <a:cxn ang="0">
                  <a:pos x="63" y="28"/>
                </a:cxn>
                <a:cxn ang="0">
                  <a:pos x="65" y="26"/>
                </a:cxn>
                <a:cxn ang="0">
                  <a:pos x="65" y="24"/>
                </a:cxn>
                <a:cxn ang="0">
                  <a:pos x="63" y="24"/>
                </a:cxn>
                <a:cxn ang="0">
                  <a:pos x="59" y="18"/>
                </a:cxn>
                <a:cxn ang="0">
                  <a:pos x="59" y="14"/>
                </a:cxn>
                <a:cxn ang="0">
                  <a:pos x="59" y="14"/>
                </a:cxn>
              </a:cxnLst>
              <a:rect l="0" t="0" r="r" b="b"/>
              <a:pathLst>
                <a:path w="65" h="67">
                  <a:moveTo>
                    <a:pt x="59" y="14"/>
                  </a:moveTo>
                  <a:lnTo>
                    <a:pt x="59" y="14"/>
                  </a:lnTo>
                  <a:lnTo>
                    <a:pt x="53" y="14"/>
                  </a:lnTo>
                  <a:lnTo>
                    <a:pt x="48" y="14"/>
                  </a:lnTo>
                  <a:lnTo>
                    <a:pt x="46" y="10"/>
                  </a:lnTo>
                  <a:lnTo>
                    <a:pt x="42" y="8"/>
                  </a:lnTo>
                  <a:lnTo>
                    <a:pt x="36" y="6"/>
                  </a:lnTo>
                  <a:lnTo>
                    <a:pt x="30" y="6"/>
                  </a:lnTo>
                  <a:lnTo>
                    <a:pt x="26" y="6"/>
                  </a:lnTo>
                  <a:lnTo>
                    <a:pt x="22" y="8"/>
                  </a:lnTo>
                  <a:lnTo>
                    <a:pt x="20" y="8"/>
                  </a:lnTo>
                  <a:lnTo>
                    <a:pt x="14" y="6"/>
                  </a:lnTo>
                  <a:lnTo>
                    <a:pt x="12" y="2"/>
                  </a:lnTo>
                  <a:lnTo>
                    <a:pt x="12" y="6"/>
                  </a:lnTo>
                  <a:lnTo>
                    <a:pt x="10" y="6"/>
                  </a:lnTo>
                  <a:lnTo>
                    <a:pt x="8" y="6"/>
                  </a:lnTo>
                  <a:lnTo>
                    <a:pt x="4" y="0"/>
                  </a:lnTo>
                  <a:lnTo>
                    <a:pt x="2" y="0"/>
                  </a:lnTo>
                  <a:lnTo>
                    <a:pt x="0" y="0"/>
                  </a:lnTo>
                  <a:lnTo>
                    <a:pt x="0" y="2"/>
                  </a:lnTo>
                  <a:lnTo>
                    <a:pt x="0" y="8"/>
                  </a:lnTo>
                  <a:lnTo>
                    <a:pt x="4" y="14"/>
                  </a:lnTo>
                  <a:lnTo>
                    <a:pt x="10" y="24"/>
                  </a:lnTo>
                  <a:lnTo>
                    <a:pt x="10" y="26"/>
                  </a:lnTo>
                  <a:lnTo>
                    <a:pt x="8" y="26"/>
                  </a:lnTo>
                  <a:lnTo>
                    <a:pt x="10" y="28"/>
                  </a:lnTo>
                  <a:lnTo>
                    <a:pt x="18" y="38"/>
                  </a:lnTo>
                  <a:lnTo>
                    <a:pt x="26" y="46"/>
                  </a:lnTo>
                  <a:lnTo>
                    <a:pt x="30" y="53"/>
                  </a:lnTo>
                  <a:lnTo>
                    <a:pt x="36" y="55"/>
                  </a:lnTo>
                  <a:lnTo>
                    <a:pt x="38" y="57"/>
                  </a:lnTo>
                  <a:lnTo>
                    <a:pt x="42" y="63"/>
                  </a:lnTo>
                  <a:lnTo>
                    <a:pt x="48" y="67"/>
                  </a:lnTo>
                  <a:lnTo>
                    <a:pt x="46" y="63"/>
                  </a:lnTo>
                  <a:lnTo>
                    <a:pt x="46" y="57"/>
                  </a:lnTo>
                  <a:lnTo>
                    <a:pt x="46" y="53"/>
                  </a:lnTo>
                  <a:lnTo>
                    <a:pt x="48" y="48"/>
                  </a:lnTo>
                  <a:lnTo>
                    <a:pt x="55" y="46"/>
                  </a:lnTo>
                  <a:lnTo>
                    <a:pt x="57" y="40"/>
                  </a:lnTo>
                  <a:lnTo>
                    <a:pt x="63" y="38"/>
                  </a:lnTo>
                  <a:lnTo>
                    <a:pt x="65" y="36"/>
                  </a:lnTo>
                  <a:lnTo>
                    <a:pt x="65" y="34"/>
                  </a:lnTo>
                  <a:lnTo>
                    <a:pt x="63" y="34"/>
                  </a:lnTo>
                  <a:lnTo>
                    <a:pt x="59" y="30"/>
                  </a:lnTo>
                  <a:lnTo>
                    <a:pt x="57" y="28"/>
                  </a:lnTo>
                  <a:lnTo>
                    <a:pt x="63" y="28"/>
                  </a:lnTo>
                  <a:lnTo>
                    <a:pt x="65" y="26"/>
                  </a:lnTo>
                  <a:lnTo>
                    <a:pt x="65" y="24"/>
                  </a:lnTo>
                  <a:lnTo>
                    <a:pt x="63" y="24"/>
                  </a:lnTo>
                  <a:lnTo>
                    <a:pt x="59" y="18"/>
                  </a:lnTo>
                  <a:lnTo>
                    <a:pt x="59" y="14"/>
                  </a:lnTo>
                  <a:lnTo>
                    <a:pt x="59" y="14"/>
                  </a:lnTo>
                  <a:close/>
                </a:path>
              </a:pathLst>
            </a:custGeom>
            <a:solidFill>
              <a:srgbClr val="646464">
                <a:lumMod val="8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54" name="Freeform 286">
              <a:extLst>
                <a:ext uri="{FF2B5EF4-FFF2-40B4-BE49-F238E27FC236}">
                  <a16:creationId xmlns:a16="http://schemas.microsoft.com/office/drawing/2014/main" id="{AD76C40F-5E76-416F-B710-81F9173E95F2}"/>
                </a:ext>
              </a:extLst>
            </p:cNvPr>
            <p:cNvSpPr>
              <a:spLocks/>
            </p:cNvSpPr>
            <p:nvPr/>
          </p:nvSpPr>
          <p:spPr bwMode="auto">
            <a:xfrm>
              <a:off x="8998739" y="4435186"/>
              <a:ext cx="251863" cy="193169"/>
            </a:xfrm>
            <a:custGeom>
              <a:avLst/>
              <a:gdLst/>
              <a:ahLst/>
              <a:cxnLst>
                <a:cxn ang="0">
                  <a:pos x="19" y="0"/>
                </a:cxn>
                <a:cxn ang="0">
                  <a:pos x="19" y="0"/>
                </a:cxn>
                <a:cxn ang="0">
                  <a:pos x="12" y="4"/>
                </a:cxn>
                <a:cxn ang="0">
                  <a:pos x="0" y="8"/>
                </a:cxn>
                <a:cxn ang="0">
                  <a:pos x="4" y="11"/>
                </a:cxn>
                <a:cxn ang="0">
                  <a:pos x="8" y="15"/>
                </a:cxn>
                <a:cxn ang="0">
                  <a:pos x="10" y="21"/>
                </a:cxn>
                <a:cxn ang="0">
                  <a:pos x="12" y="21"/>
                </a:cxn>
                <a:cxn ang="0">
                  <a:pos x="17" y="27"/>
                </a:cxn>
                <a:cxn ang="0">
                  <a:pos x="19" y="29"/>
                </a:cxn>
                <a:cxn ang="0">
                  <a:pos x="21" y="29"/>
                </a:cxn>
                <a:cxn ang="0">
                  <a:pos x="23" y="27"/>
                </a:cxn>
                <a:cxn ang="0">
                  <a:pos x="23" y="29"/>
                </a:cxn>
                <a:cxn ang="0">
                  <a:pos x="27" y="35"/>
                </a:cxn>
                <a:cxn ang="0">
                  <a:pos x="31" y="37"/>
                </a:cxn>
                <a:cxn ang="0">
                  <a:pos x="37" y="39"/>
                </a:cxn>
                <a:cxn ang="0">
                  <a:pos x="39" y="39"/>
                </a:cxn>
                <a:cxn ang="0">
                  <a:pos x="41" y="39"/>
                </a:cxn>
                <a:cxn ang="0">
                  <a:pos x="45" y="37"/>
                </a:cxn>
                <a:cxn ang="0">
                  <a:pos x="45" y="39"/>
                </a:cxn>
                <a:cxn ang="0">
                  <a:pos x="45" y="45"/>
                </a:cxn>
                <a:cxn ang="0">
                  <a:pos x="47" y="47"/>
                </a:cxn>
                <a:cxn ang="0">
                  <a:pos x="51" y="47"/>
                </a:cxn>
                <a:cxn ang="0">
                  <a:pos x="59" y="45"/>
                </a:cxn>
                <a:cxn ang="0">
                  <a:pos x="59" y="43"/>
                </a:cxn>
                <a:cxn ang="0">
                  <a:pos x="59" y="37"/>
                </a:cxn>
                <a:cxn ang="0">
                  <a:pos x="63" y="37"/>
                </a:cxn>
                <a:cxn ang="0">
                  <a:pos x="65" y="35"/>
                </a:cxn>
                <a:cxn ang="0">
                  <a:pos x="65" y="29"/>
                </a:cxn>
                <a:cxn ang="0">
                  <a:pos x="65" y="27"/>
                </a:cxn>
                <a:cxn ang="0">
                  <a:pos x="63" y="25"/>
                </a:cxn>
                <a:cxn ang="0">
                  <a:pos x="63" y="21"/>
                </a:cxn>
                <a:cxn ang="0">
                  <a:pos x="63" y="19"/>
                </a:cxn>
                <a:cxn ang="0">
                  <a:pos x="65" y="19"/>
                </a:cxn>
                <a:cxn ang="0">
                  <a:pos x="59" y="17"/>
                </a:cxn>
                <a:cxn ang="0">
                  <a:pos x="57" y="15"/>
                </a:cxn>
                <a:cxn ang="0">
                  <a:pos x="55" y="15"/>
                </a:cxn>
                <a:cxn ang="0">
                  <a:pos x="51" y="11"/>
                </a:cxn>
                <a:cxn ang="0">
                  <a:pos x="49" y="10"/>
                </a:cxn>
                <a:cxn ang="0">
                  <a:pos x="49" y="8"/>
                </a:cxn>
                <a:cxn ang="0">
                  <a:pos x="47" y="8"/>
                </a:cxn>
                <a:cxn ang="0">
                  <a:pos x="41" y="8"/>
                </a:cxn>
                <a:cxn ang="0">
                  <a:pos x="37" y="10"/>
                </a:cxn>
                <a:cxn ang="0">
                  <a:pos x="35" y="11"/>
                </a:cxn>
                <a:cxn ang="0">
                  <a:pos x="31" y="11"/>
                </a:cxn>
                <a:cxn ang="0">
                  <a:pos x="27" y="10"/>
                </a:cxn>
                <a:cxn ang="0">
                  <a:pos x="21" y="4"/>
                </a:cxn>
                <a:cxn ang="0">
                  <a:pos x="19" y="0"/>
                </a:cxn>
                <a:cxn ang="0">
                  <a:pos x="19" y="0"/>
                </a:cxn>
              </a:cxnLst>
              <a:rect l="0" t="0" r="r" b="b"/>
              <a:pathLst>
                <a:path w="65" h="47">
                  <a:moveTo>
                    <a:pt x="19" y="0"/>
                  </a:moveTo>
                  <a:lnTo>
                    <a:pt x="19" y="0"/>
                  </a:lnTo>
                  <a:lnTo>
                    <a:pt x="12" y="4"/>
                  </a:lnTo>
                  <a:lnTo>
                    <a:pt x="0" y="8"/>
                  </a:lnTo>
                  <a:lnTo>
                    <a:pt x="4" y="11"/>
                  </a:lnTo>
                  <a:lnTo>
                    <a:pt x="8" y="15"/>
                  </a:lnTo>
                  <a:lnTo>
                    <a:pt x="10" y="21"/>
                  </a:lnTo>
                  <a:lnTo>
                    <a:pt x="12" y="21"/>
                  </a:lnTo>
                  <a:lnTo>
                    <a:pt x="17" y="27"/>
                  </a:lnTo>
                  <a:lnTo>
                    <a:pt x="19" y="29"/>
                  </a:lnTo>
                  <a:lnTo>
                    <a:pt x="21" y="29"/>
                  </a:lnTo>
                  <a:lnTo>
                    <a:pt x="23" y="27"/>
                  </a:lnTo>
                  <a:lnTo>
                    <a:pt x="23" y="29"/>
                  </a:lnTo>
                  <a:lnTo>
                    <a:pt x="27" y="35"/>
                  </a:lnTo>
                  <a:lnTo>
                    <a:pt x="31" y="37"/>
                  </a:lnTo>
                  <a:lnTo>
                    <a:pt x="37" y="39"/>
                  </a:lnTo>
                  <a:lnTo>
                    <a:pt x="39" y="39"/>
                  </a:lnTo>
                  <a:lnTo>
                    <a:pt x="41" y="39"/>
                  </a:lnTo>
                  <a:lnTo>
                    <a:pt x="45" y="37"/>
                  </a:lnTo>
                  <a:lnTo>
                    <a:pt x="45" y="39"/>
                  </a:lnTo>
                  <a:lnTo>
                    <a:pt x="45" y="45"/>
                  </a:lnTo>
                  <a:lnTo>
                    <a:pt x="47" y="47"/>
                  </a:lnTo>
                  <a:lnTo>
                    <a:pt x="51" y="47"/>
                  </a:lnTo>
                  <a:lnTo>
                    <a:pt x="59" y="45"/>
                  </a:lnTo>
                  <a:lnTo>
                    <a:pt x="59" y="43"/>
                  </a:lnTo>
                  <a:lnTo>
                    <a:pt x="59" y="37"/>
                  </a:lnTo>
                  <a:lnTo>
                    <a:pt x="63" y="37"/>
                  </a:lnTo>
                  <a:lnTo>
                    <a:pt x="65" y="35"/>
                  </a:lnTo>
                  <a:lnTo>
                    <a:pt x="65" y="29"/>
                  </a:lnTo>
                  <a:lnTo>
                    <a:pt x="65" y="27"/>
                  </a:lnTo>
                  <a:lnTo>
                    <a:pt x="63" y="25"/>
                  </a:lnTo>
                  <a:lnTo>
                    <a:pt x="63" y="21"/>
                  </a:lnTo>
                  <a:lnTo>
                    <a:pt x="63" y="19"/>
                  </a:lnTo>
                  <a:lnTo>
                    <a:pt x="65" y="19"/>
                  </a:lnTo>
                  <a:lnTo>
                    <a:pt x="59" y="17"/>
                  </a:lnTo>
                  <a:lnTo>
                    <a:pt x="57" y="15"/>
                  </a:lnTo>
                  <a:lnTo>
                    <a:pt x="55" y="15"/>
                  </a:lnTo>
                  <a:lnTo>
                    <a:pt x="51" y="11"/>
                  </a:lnTo>
                  <a:lnTo>
                    <a:pt x="49" y="10"/>
                  </a:lnTo>
                  <a:lnTo>
                    <a:pt x="49" y="8"/>
                  </a:lnTo>
                  <a:lnTo>
                    <a:pt x="47" y="8"/>
                  </a:lnTo>
                  <a:lnTo>
                    <a:pt x="41" y="8"/>
                  </a:lnTo>
                  <a:lnTo>
                    <a:pt x="37" y="10"/>
                  </a:lnTo>
                  <a:lnTo>
                    <a:pt x="35" y="11"/>
                  </a:lnTo>
                  <a:lnTo>
                    <a:pt x="31" y="11"/>
                  </a:lnTo>
                  <a:lnTo>
                    <a:pt x="27" y="10"/>
                  </a:lnTo>
                  <a:lnTo>
                    <a:pt x="21" y="4"/>
                  </a:lnTo>
                  <a:lnTo>
                    <a:pt x="19" y="0"/>
                  </a:lnTo>
                  <a:lnTo>
                    <a:pt x="19" y="0"/>
                  </a:lnTo>
                  <a:close/>
                </a:path>
              </a:pathLst>
            </a:custGeom>
            <a:solidFill>
              <a:srgbClr val="646464">
                <a:lumMod val="8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55" name="Freeform 287">
              <a:extLst>
                <a:ext uri="{FF2B5EF4-FFF2-40B4-BE49-F238E27FC236}">
                  <a16:creationId xmlns:a16="http://schemas.microsoft.com/office/drawing/2014/main" id="{0D0FECEB-B675-45A9-B4DF-E4C621481188}"/>
                </a:ext>
              </a:extLst>
            </p:cNvPr>
            <p:cNvSpPr>
              <a:spLocks/>
            </p:cNvSpPr>
            <p:nvPr/>
          </p:nvSpPr>
          <p:spPr bwMode="auto">
            <a:xfrm>
              <a:off x="10447927" y="3937884"/>
              <a:ext cx="488230" cy="464425"/>
            </a:xfrm>
            <a:custGeom>
              <a:avLst/>
              <a:gdLst/>
              <a:ahLst/>
              <a:cxnLst>
                <a:cxn ang="0">
                  <a:pos x="36" y="22"/>
                </a:cxn>
                <a:cxn ang="0">
                  <a:pos x="43" y="14"/>
                </a:cxn>
                <a:cxn ang="0">
                  <a:pos x="53" y="18"/>
                </a:cxn>
                <a:cxn ang="0">
                  <a:pos x="57" y="2"/>
                </a:cxn>
                <a:cxn ang="0">
                  <a:pos x="63" y="2"/>
                </a:cxn>
                <a:cxn ang="0">
                  <a:pos x="71" y="0"/>
                </a:cxn>
                <a:cxn ang="0">
                  <a:pos x="75" y="4"/>
                </a:cxn>
                <a:cxn ang="0">
                  <a:pos x="81" y="2"/>
                </a:cxn>
                <a:cxn ang="0">
                  <a:pos x="93" y="4"/>
                </a:cxn>
                <a:cxn ang="0">
                  <a:pos x="99" y="8"/>
                </a:cxn>
                <a:cxn ang="0">
                  <a:pos x="102" y="12"/>
                </a:cxn>
                <a:cxn ang="0">
                  <a:pos x="106" y="14"/>
                </a:cxn>
                <a:cxn ang="0">
                  <a:pos x="108" y="24"/>
                </a:cxn>
                <a:cxn ang="0">
                  <a:pos x="112" y="42"/>
                </a:cxn>
                <a:cxn ang="0">
                  <a:pos x="114" y="48"/>
                </a:cxn>
                <a:cxn ang="0">
                  <a:pos x="124" y="58"/>
                </a:cxn>
                <a:cxn ang="0">
                  <a:pos x="126" y="65"/>
                </a:cxn>
                <a:cxn ang="0">
                  <a:pos x="122" y="69"/>
                </a:cxn>
                <a:cxn ang="0">
                  <a:pos x="114" y="65"/>
                </a:cxn>
                <a:cxn ang="0">
                  <a:pos x="112" y="73"/>
                </a:cxn>
                <a:cxn ang="0">
                  <a:pos x="116" y="75"/>
                </a:cxn>
                <a:cxn ang="0">
                  <a:pos x="120" y="99"/>
                </a:cxn>
                <a:cxn ang="0">
                  <a:pos x="108" y="101"/>
                </a:cxn>
                <a:cxn ang="0">
                  <a:pos x="106" y="111"/>
                </a:cxn>
                <a:cxn ang="0">
                  <a:pos x="97" y="111"/>
                </a:cxn>
                <a:cxn ang="0">
                  <a:pos x="85" y="109"/>
                </a:cxn>
                <a:cxn ang="0">
                  <a:pos x="79" y="111"/>
                </a:cxn>
                <a:cxn ang="0">
                  <a:pos x="75" y="109"/>
                </a:cxn>
                <a:cxn ang="0">
                  <a:pos x="69" y="109"/>
                </a:cxn>
                <a:cxn ang="0">
                  <a:pos x="57" y="111"/>
                </a:cxn>
                <a:cxn ang="0">
                  <a:pos x="32" y="105"/>
                </a:cxn>
                <a:cxn ang="0">
                  <a:pos x="16" y="111"/>
                </a:cxn>
                <a:cxn ang="0">
                  <a:pos x="12" y="111"/>
                </a:cxn>
                <a:cxn ang="0">
                  <a:pos x="6" y="105"/>
                </a:cxn>
                <a:cxn ang="0">
                  <a:pos x="0" y="95"/>
                </a:cxn>
                <a:cxn ang="0">
                  <a:pos x="6" y="83"/>
                </a:cxn>
                <a:cxn ang="0">
                  <a:pos x="4" y="75"/>
                </a:cxn>
                <a:cxn ang="0">
                  <a:pos x="0" y="65"/>
                </a:cxn>
                <a:cxn ang="0">
                  <a:pos x="18" y="64"/>
                </a:cxn>
                <a:cxn ang="0">
                  <a:pos x="22" y="60"/>
                </a:cxn>
                <a:cxn ang="0">
                  <a:pos x="28" y="48"/>
                </a:cxn>
                <a:cxn ang="0">
                  <a:pos x="34" y="32"/>
                </a:cxn>
                <a:cxn ang="0">
                  <a:pos x="39" y="28"/>
                </a:cxn>
                <a:cxn ang="0">
                  <a:pos x="36" y="22"/>
                </a:cxn>
              </a:cxnLst>
              <a:rect l="0" t="0" r="r" b="b"/>
              <a:pathLst>
                <a:path w="126" h="113">
                  <a:moveTo>
                    <a:pt x="36" y="22"/>
                  </a:moveTo>
                  <a:lnTo>
                    <a:pt x="36" y="22"/>
                  </a:lnTo>
                  <a:lnTo>
                    <a:pt x="41" y="18"/>
                  </a:lnTo>
                  <a:lnTo>
                    <a:pt x="43" y="14"/>
                  </a:lnTo>
                  <a:lnTo>
                    <a:pt x="49" y="14"/>
                  </a:lnTo>
                  <a:lnTo>
                    <a:pt x="53" y="18"/>
                  </a:lnTo>
                  <a:lnTo>
                    <a:pt x="57" y="10"/>
                  </a:lnTo>
                  <a:lnTo>
                    <a:pt x="57" y="2"/>
                  </a:lnTo>
                  <a:lnTo>
                    <a:pt x="59" y="0"/>
                  </a:lnTo>
                  <a:lnTo>
                    <a:pt x="63" y="2"/>
                  </a:lnTo>
                  <a:lnTo>
                    <a:pt x="69" y="2"/>
                  </a:lnTo>
                  <a:lnTo>
                    <a:pt x="71" y="0"/>
                  </a:lnTo>
                  <a:lnTo>
                    <a:pt x="75" y="2"/>
                  </a:lnTo>
                  <a:lnTo>
                    <a:pt x="75" y="4"/>
                  </a:lnTo>
                  <a:lnTo>
                    <a:pt x="77" y="4"/>
                  </a:lnTo>
                  <a:lnTo>
                    <a:pt x="81" y="2"/>
                  </a:lnTo>
                  <a:lnTo>
                    <a:pt x="85" y="2"/>
                  </a:lnTo>
                  <a:lnTo>
                    <a:pt x="93" y="4"/>
                  </a:lnTo>
                  <a:lnTo>
                    <a:pt x="97" y="8"/>
                  </a:lnTo>
                  <a:lnTo>
                    <a:pt x="99" y="8"/>
                  </a:lnTo>
                  <a:lnTo>
                    <a:pt x="102" y="10"/>
                  </a:lnTo>
                  <a:lnTo>
                    <a:pt x="102" y="12"/>
                  </a:lnTo>
                  <a:lnTo>
                    <a:pt x="104" y="14"/>
                  </a:lnTo>
                  <a:lnTo>
                    <a:pt x="106" y="14"/>
                  </a:lnTo>
                  <a:lnTo>
                    <a:pt x="106" y="20"/>
                  </a:lnTo>
                  <a:lnTo>
                    <a:pt x="108" y="24"/>
                  </a:lnTo>
                  <a:lnTo>
                    <a:pt x="112" y="32"/>
                  </a:lnTo>
                  <a:lnTo>
                    <a:pt x="112" y="42"/>
                  </a:lnTo>
                  <a:lnTo>
                    <a:pt x="112" y="44"/>
                  </a:lnTo>
                  <a:lnTo>
                    <a:pt x="114" y="48"/>
                  </a:lnTo>
                  <a:lnTo>
                    <a:pt x="120" y="52"/>
                  </a:lnTo>
                  <a:lnTo>
                    <a:pt x="124" y="58"/>
                  </a:lnTo>
                  <a:lnTo>
                    <a:pt x="126" y="64"/>
                  </a:lnTo>
                  <a:lnTo>
                    <a:pt x="126" y="65"/>
                  </a:lnTo>
                  <a:lnTo>
                    <a:pt x="124" y="69"/>
                  </a:lnTo>
                  <a:lnTo>
                    <a:pt x="122" y="69"/>
                  </a:lnTo>
                  <a:lnTo>
                    <a:pt x="116" y="65"/>
                  </a:lnTo>
                  <a:lnTo>
                    <a:pt x="114" y="65"/>
                  </a:lnTo>
                  <a:lnTo>
                    <a:pt x="112" y="69"/>
                  </a:lnTo>
                  <a:lnTo>
                    <a:pt x="112" y="73"/>
                  </a:lnTo>
                  <a:lnTo>
                    <a:pt x="114" y="73"/>
                  </a:lnTo>
                  <a:lnTo>
                    <a:pt x="116" y="75"/>
                  </a:lnTo>
                  <a:lnTo>
                    <a:pt x="120" y="79"/>
                  </a:lnTo>
                  <a:lnTo>
                    <a:pt x="120" y="99"/>
                  </a:lnTo>
                  <a:lnTo>
                    <a:pt x="112" y="99"/>
                  </a:lnTo>
                  <a:lnTo>
                    <a:pt x="108" y="101"/>
                  </a:lnTo>
                  <a:lnTo>
                    <a:pt x="108" y="105"/>
                  </a:lnTo>
                  <a:lnTo>
                    <a:pt x="106" y="111"/>
                  </a:lnTo>
                  <a:lnTo>
                    <a:pt x="104" y="111"/>
                  </a:lnTo>
                  <a:lnTo>
                    <a:pt x="97" y="111"/>
                  </a:lnTo>
                  <a:lnTo>
                    <a:pt x="89" y="111"/>
                  </a:lnTo>
                  <a:lnTo>
                    <a:pt x="85" y="109"/>
                  </a:lnTo>
                  <a:lnTo>
                    <a:pt x="81" y="111"/>
                  </a:lnTo>
                  <a:lnTo>
                    <a:pt x="79" y="111"/>
                  </a:lnTo>
                  <a:lnTo>
                    <a:pt x="77" y="111"/>
                  </a:lnTo>
                  <a:lnTo>
                    <a:pt x="75" y="109"/>
                  </a:lnTo>
                  <a:lnTo>
                    <a:pt x="71" y="113"/>
                  </a:lnTo>
                  <a:lnTo>
                    <a:pt x="69" y="109"/>
                  </a:lnTo>
                  <a:lnTo>
                    <a:pt x="63" y="109"/>
                  </a:lnTo>
                  <a:lnTo>
                    <a:pt x="57" y="111"/>
                  </a:lnTo>
                  <a:lnTo>
                    <a:pt x="49" y="109"/>
                  </a:lnTo>
                  <a:lnTo>
                    <a:pt x="32" y="105"/>
                  </a:lnTo>
                  <a:lnTo>
                    <a:pt x="18" y="105"/>
                  </a:lnTo>
                  <a:lnTo>
                    <a:pt x="16" y="111"/>
                  </a:lnTo>
                  <a:lnTo>
                    <a:pt x="14" y="113"/>
                  </a:lnTo>
                  <a:lnTo>
                    <a:pt x="12" y="111"/>
                  </a:lnTo>
                  <a:lnTo>
                    <a:pt x="8" y="105"/>
                  </a:lnTo>
                  <a:lnTo>
                    <a:pt x="6" y="105"/>
                  </a:lnTo>
                  <a:lnTo>
                    <a:pt x="4" y="109"/>
                  </a:lnTo>
                  <a:lnTo>
                    <a:pt x="0" y="95"/>
                  </a:lnTo>
                  <a:lnTo>
                    <a:pt x="6" y="89"/>
                  </a:lnTo>
                  <a:lnTo>
                    <a:pt x="6" y="83"/>
                  </a:lnTo>
                  <a:lnTo>
                    <a:pt x="6" y="81"/>
                  </a:lnTo>
                  <a:lnTo>
                    <a:pt x="4" y="75"/>
                  </a:lnTo>
                  <a:lnTo>
                    <a:pt x="0" y="71"/>
                  </a:lnTo>
                  <a:lnTo>
                    <a:pt x="0" y="65"/>
                  </a:lnTo>
                  <a:lnTo>
                    <a:pt x="8" y="64"/>
                  </a:lnTo>
                  <a:lnTo>
                    <a:pt x="18" y="64"/>
                  </a:lnTo>
                  <a:lnTo>
                    <a:pt x="22" y="62"/>
                  </a:lnTo>
                  <a:lnTo>
                    <a:pt x="22" y="60"/>
                  </a:lnTo>
                  <a:lnTo>
                    <a:pt x="28" y="58"/>
                  </a:lnTo>
                  <a:lnTo>
                    <a:pt x="28" y="48"/>
                  </a:lnTo>
                  <a:lnTo>
                    <a:pt x="28" y="40"/>
                  </a:lnTo>
                  <a:lnTo>
                    <a:pt x="34" y="32"/>
                  </a:lnTo>
                  <a:lnTo>
                    <a:pt x="36" y="30"/>
                  </a:lnTo>
                  <a:lnTo>
                    <a:pt x="39" y="28"/>
                  </a:lnTo>
                  <a:lnTo>
                    <a:pt x="36" y="22"/>
                  </a:lnTo>
                  <a:lnTo>
                    <a:pt x="36" y="22"/>
                  </a:lnTo>
                  <a:close/>
                </a:path>
              </a:pathLst>
            </a:custGeom>
            <a:solidFill>
              <a:srgbClr val="737373"/>
            </a:solidFill>
            <a:ln w="2" cap="flat">
              <a:solidFill>
                <a:srgbClr val="E1E9F2"/>
              </a:solid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56" name="Freeform 290">
              <a:extLst>
                <a:ext uri="{FF2B5EF4-FFF2-40B4-BE49-F238E27FC236}">
                  <a16:creationId xmlns:a16="http://schemas.microsoft.com/office/drawing/2014/main" id="{C83FE792-8466-487F-9586-A2C6B81622B2}"/>
                </a:ext>
              </a:extLst>
            </p:cNvPr>
            <p:cNvSpPr>
              <a:spLocks noEditPoints="1"/>
            </p:cNvSpPr>
            <p:nvPr/>
          </p:nvSpPr>
          <p:spPr bwMode="auto">
            <a:xfrm>
              <a:off x="11784746" y="5388692"/>
              <a:ext cx="329360" cy="316467"/>
            </a:xfrm>
            <a:custGeom>
              <a:avLst/>
              <a:gdLst/>
              <a:ahLst/>
              <a:cxnLst>
                <a:cxn ang="0">
                  <a:pos x="65" y="10"/>
                </a:cxn>
                <a:cxn ang="0">
                  <a:pos x="53" y="22"/>
                </a:cxn>
                <a:cxn ang="0">
                  <a:pos x="49" y="14"/>
                </a:cxn>
                <a:cxn ang="0">
                  <a:pos x="41" y="6"/>
                </a:cxn>
                <a:cxn ang="0">
                  <a:pos x="31" y="2"/>
                </a:cxn>
                <a:cxn ang="0">
                  <a:pos x="27" y="6"/>
                </a:cxn>
                <a:cxn ang="0">
                  <a:pos x="31" y="14"/>
                </a:cxn>
                <a:cxn ang="0">
                  <a:pos x="25" y="14"/>
                </a:cxn>
                <a:cxn ang="0">
                  <a:pos x="21" y="6"/>
                </a:cxn>
                <a:cxn ang="0">
                  <a:pos x="12" y="4"/>
                </a:cxn>
                <a:cxn ang="0">
                  <a:pos x="6" y="12"/>
                </a:cxn>
                <a:cxn ang="0">
                  <a:pos x="4" y="20"/>
                </a:cxn>
                <a:cxn ang="0">
                  <a:pos x="8" y="22"/>
                </a:cxn>
                <a:cxn ang="0">
                  <a:pos x="12" y="20"/>
                </a:cxn>
                <a:cxn ang="0">
                  <a:pos x="16" y="24"/>
                </a:cxn>
                <a:cxn ang="0">
                  <a:pos x="16" y="30"/>
                </a:cxn>
                <a:cxn ang="0">
                  <a:pos x="21" y="38"/>
                </a:cxn>
                <a:cxn ang="0">
                  <a:pos x="21" y="43"/>
                </a:cxn>
                <a:cxn ang="0">
                  <a:pos x="25" y="51"/>
                </a:cxn>
                <a:cxn ang="0">
                  <a:pos x="33" y="59"/>
                </a:cxn>
                <a:cxn ang="0">
                  <a:pos x="35" y="59"/>
                </a:cxn>
                <a:cxn ang="0">
                  <a:pos x="43" y="53"/>
                </a:cxn>
                <a:cxn ang="0">
                  <a:pos x="51" y="57"/>
                </a:cxn>
                <a:cxn ang="0">
                  <a:pos x="49" y="61"/>
                </a:cxn>
                <a:cxn ang="0">
                  <a:pos x="49" y="67"/>
                </a:cxn>
                <a:cxn ang="0">
                  <a:pos x="53" y="71"/>
                </a:cxn>
                <a:cxn ang="0">
                  <a:pos x="59" y="67"/>
                </a:cxn>
                <a:cxn ang="0">
                  <a:pos x="67" y="59"/>
                </a:cxn>
                <a:cxn ang="0">
                  <a:pos x="69" y="49"/>
                </a:cxn>
                <a:cxn ang="0">
                  <a:pos x="69" y="40"/>
                </a:cxn>
                <a:cxn ang="0">
                  <a:pos x="75" y="34"/>
                </a:cxn>
                <a:cxn ang="0">
                  <a:pos x="83" y="28"/>
                </a:cxn>
                <a:cxn ang="0">
                  <a:pos x="71" y="24"/>
                </a:cxn>
                <a:cxn ang="0">
                  <a:pos x="65" y="10"/>
                </a:cxn>
                <a:cxn ang="0">
                  <a:pos x="0" y="53"/>
                </a:cxn>
                <a:cxn ang="0">
                  <a:pos x="0" y="57"/>
                </a:cxn>
                <a:cxn ang="0">
                  <a:pos x="6" y="63"/>
                </a:cxn>
                <a:cxn ang="0">
                  <a:pos x="14" y="69"/>
                </a:cxn>
                <a:cxn ang="0">
                  <a:pos x="23" y="69"/>
                </a:cxn>
                <a:cxn ang="0">
                  <a:pos x="18" y="61"/>
                </a:cxn>
                <a:cxn ang="0">
                  <a:pos x="12" y="53"/>
                </a:cxn>
                <a:cxn ang="0">
                  <a:pos x="0" y="53"/>
                </a:cxn>
              </a:cxnLst>
              <a:rect l="0" t="0" r="r" b="b"/>
              <a:pathLst>
                <a:path w="85" h="77">
                  <a:moveTo>
                    <a:pt x="65" y="10"/>
                  </a:moveTo>
                  <a:lnTo>
                    <a:pt x="65" y="10"/>
                  </a:lnTo>
                  <a:lnTo>
                    <a:pt x="61" y="16"/>
                  </a:lnTo>
                  <a:lnTo>
                    <a:pt x="53" y="22"/>
                  </a:lnTo>
                  <a:lnTo>
                    <a:pt x="51" y="20"/>
                  </a:lnTo>
                  <a:lnTo>
                    <a:pt x="49" y="14"/>
                  </a:lnTo>
                  <a:lnTo>
                    <a:pt x="47" y="10"/>
                  </a:lnTo>
                  <a:lnTo>
                    <a:pt x="41" y="6"/>
                  </a:lnTo>
                  <a:lnTo>
                    <a:pt x="33" y="0"/>
                  </a:lnTo>
                  <a:lnTo>
                    <a:pt x="31" y="2"/>
                  </a:lnTo>
                  <a:lnTo>
                    <a:pt x="27" y="4"/>
                  </a:lnTo>
                  <a:lnTo>
                    <a:pt x="27" y="6"/>
                  </a:lnTo>
                  <a:lnTo>
                    <a:pt x="33" y="10"/>
                  </a:lnTo>
                  <a:lnTo>
                    <a:pt x="31" y="14"/>
                  </a:lnTo>
                  <a:lnTo>
                    <a:pt x="27" y="14"/>
                  </a:lnTo>
                  <a:lnTo>
                    <a:pt x="25" y="14"/>
                  </a:lnTo>
                  <a:lnTo>
                    <a:pt x="23" y="10"/>
                  </a:lnTo>
                  <a:lnTo>
                    <a:pt x="21" y="6"/>
                  </a:lnTo>
                  <a:lnTo>
                    <a:pt x="16" y="4"/>
                  </a:lnTo>
                  <a:lnTo>
                    <a:pt x="12" y="4"/>
                  </a:lnTo>
                  <a:lnTo>
                    <a:pt x="8" y="6"/>
                  </a:lnTo>
                  <a:lnTo>
                    <a:pt x="6" y="12"/>
                  </a:lnTo>
                  <a:lnTo>
                    <a:pt x="4" y="14"/>
                  </a:lnTo>
                  <a:lnTo>
                    <a:pt x="4" y="20"/>
                  </a:lnTo>
                  <a:lnTo>
                    <a:pt x="6" y="22"/>
                  </a:lnTo>
                  <a:lnTo>
                    <a:pt x="8" y="22"/>
                  </a:lnTo>
                  <a:lnTo>
                    <a:pt x="8" y="20"/>
                  </a:lnTo>
                  <a:lnTo>
                    <a:pt x="12" y="20"/>
                  </a:lnTo>
                  <a:lnTo>
                    <a:pt x="12" y="22"/>
                  </a:lnTo>
                  <a:lnTo>
                    <a:pt x="16" y="24"/>
                  </a:lnTo>
                  <a:lnTo>
                    <a:pt x="16" y="28"/>
                  </a:lnTo>
                  <a:lnTo>
                    <a:pt x="16" y="30"/>
                  </a:lnTo>
                  <a:lnTo>
                    <a:pt x="12" y="32"/>
                  </a:lnTo>
                  <a:lnTo>
                    <a:pt x="21" y="38"/>
                  </a:lnTo>
                  <a:lnTo>
                    <a:pt x="23" y="42"/>
                  </a:lnTo>
                  <a:lnTo>
                    <a:pt x="21" y="43"/>
                  </a:lnTo>
                  <a:lnTo>
                    <a:pt x="21" y="47"/>
                  </a:lnTo>
                  <a:lnTo>
                    <a:pt x="25" y="51"/>
                  </a:lnTo>
                  <a:lnTo>
                    <a:pt x="31" y="51"/>
                  </a:lnTo>
                  <a:lnTo>
                    <a:pt x="33" y="59"/>
                  </a:lnTo>
                  <a:lnTo>
                    <a:pt x="33" y="61"/>
                  </a:lnTo>
                  <a:lnTo>
                    <a:pt x="35" y="59"/>
                  </a:lnTo>
                  <a:lnTo>
                    <a:pt x="41" y="53"/>
                  </a:lnTo>
                  <a:lnTo>
                    <a:pt x="43" y="53"/>
                  </a:lnTo>
                  <a:lnTo>
                    <a:pt x="47" y="51"/>
                  </a:lnTo>
                  <a:lnTo>
                    <a:pt x="51" y="57"/>
                  </a:lnTo>
                  <a:lnTo>
                    <a:pt x="51" y="59"/>
                  </a:lnTo>
                  <a:lnTo>
                    <a:pt x="49" y="61"/>
                  </a:lnTo>
                  <a:lnTo>
                    <a:pt x="49" y="63"/>
                  </a:lnTo>
                  <a:lnTo>
                    <a:pt x="49" y="67"/>
                  </a:lnTo>
                  <a:lnTo>
                    <a:pt x="51" y="69"/>
                  </a:lnTo>
                  <a:lnTo>
                    <a:pt x="53" y="71"/>
                  </a:lnTo>
                  <a:lnTo>
                    <a:pt x="59" y="77"/>
                  </a:lnTo>
                  <a:lnTo>
                    <a:pt x="59" y="67"/>
                  </a:lnTo>
                  <a:lnTo>
                    <a:pt x="67" y="63"/>
                  </a:lnTo>
                  <a:lnTo>
                    <a:pt x="67" y="59"/>
                  </a:lnTo>
                  <a:lnTo>
                    <a:pt x="65" y="59"/>
                  </a:lnTo>
                  <a:lnTo>
                    <a:pt x="69" y="49"/>
                  </a:lnTo>
                  <a:lnTo>
                    <a:pt x="69" y="43"/>
                  </a:lnTo>
                  <a:lnTo>
                    <a:pt x="69" y="40"/>
                  </a:lnTo>
                  <a:lnTo>
                    <a:pt x="71" y="38"/>
                  </a:lnTo>
                  <a:lnTo>
                    <a:pt x="75" y="34"/>
                  </a:lnTo>
                  <a:lnTo>
                    <a:pt x="85" y="32"/>
                  </a:lnTo>
                  <a:lnTo>
                    <a:pt x="83" y="28"/>
                  </a:lnTo>
                  <a:lnTo>
                    <a:pt x="79" y="28"/>
                  </a:lnTo>
                  <a:lnTo>
                    <a:pt x="71" y="24"/>
                  </a:lnTo>
                  <a:lnTo>
                    <a:pt x="67" y="20"/>
                  </a:lnTo>
                  <a:lnTo>
                    <a:pt x="65" y="10"/>
                  </a:lnTo>
                  <a:lnTo>
                    <a:pt x="65" y="10"/>
                  </a:lnTo>
                  <a:close/>
                  <a:moveTo>
                    <a:pt x="0" y="53"/>
                  </a:moveTo>
                  <a:lnTo>
                    <a:pt x="0" y="53"/>
                  </a:lnTo>
                  <a:lnTo>
                    <a:pt x="0" y="57"/>
                  </a:lnTo>
                  <a:lnTo>
                    <a:pt x="4" y="59"/>
                  </a:lnTo>
                  <a:lnTo>
                    <a:pt x="6" y="63"/>
                  </a:lnTo>
                  <a:lnTo>
                    <a:pt x="12" y="67"/>
                  </a:lnTo>
                  <a:lnTo>
                    <a:pt x="14" y="69"/>
                  </a:lnTo>
                  <a:lnTo>
                    <a:pt x="16" y="71"/>
                  </a:lnTo>
                  <a:lnTo>
                    <a:pt x="23" y="69"/>
                  </a:lnTo>
                  <a:lnTo>
                    <a:pt x="23" y="67"/>
                  </a:lnTo>
                  <a:lnTo>
                    <a:pt x="18" y="61"/>
                  </a:lnTo>
                  <a:lnTo>
                    <a:pt x="14" y="53"/>
                  </a:lnTo>
                  <a:lnTo>
                    <a:pt x="12" y="53"/>
                  </a:lnTo>
                  <a:lnTo>
                    <a:pt x="6" y="53"/>
                  </a:lnTo>
                  <a:lnTo>
                    <a:pt x="0" y="53"/>
                  </a:lnTo>
                  <a:lnTo>
                    <a:pt x="0" y="53"/>
                  </a:lnTo>
                  <a:close/>
                </a:path>
              </a:pathLst>
            </a:custGeom>
            <a:solidFill>
              <a:srgbClr val="646464">
                <a:lumMod val="8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57" name="Freeform 291">
              <a:extLst>
                <a:ext uri="{FF2B5EF4-FFF2-40B4-BE49-F238E27FC236}">
                  <a16:creationId xmlns:a16="http://schemas.microsoft.com/office/drawing/2014/main" id="{F4CD609D-F425-4A21-B67E-5E4AAACBC050}"/>
                </a:ext>
              </a:extLst>
            </p:cNvPr>
            <p:cNvSpPr>
              <a:spLocks/>
            </p:cNvSpPr>
            <p:nvPr/>
          </p:nvSpPr>
          <p:spPr bwMode="auto">
            <a:xfrm>
              <a:off x="11800246" y="5388692"/>
              <a:ext cx="313860" cy="316467"/>
            </a:xfrm>
            <a:custGeom>
              <a:avLst/>
              <a:gdLst/>
              <a:ahLst/>
              <a:cxnLst>
                <a:cxn ang="0">
                  <a:pos x="61" y="10"/>
                </a:cxn>
                <a:cxn ang="0">
                  <a:pos x="49" y="22"/>
                </a:cxn>
                <a:cxn ang="0">
                  <a:pos x="45" y="14"/>
                </a:cxn>
                <a:cxn ang="0">
                  <a:pos x="37" y="6"/>
                </a:cxn>
                <a:cxn ang="0">
                  <a:pos x="27" y="2"/>
                </a:cxn>
                <a:cxn ang="0">
                  <a:pos x="23" y="6"/>
                </a:cxn>
                <a:cxn ang="0">
                  <a:pos x="27" y="14"/>
                </a:cxn>
                <a:cxn ang="0">
                  <a:pos x="21" y="14"/>
                </a:cxn>
                <a:cxn ang="0">
                  <a:pos x="17" y="6"/>
                </a:cxn>
                <a:cxn ang="0">
                  <a:pos x="8" y="4"/>
                </a:cxn>
                <a:cxn ang="0">
                  <a:pos x="2" y="12"/>
                </a:cxn>
                <a:cxn ang="0">
                  <a:pos x="0" y="20"/>
                </a:cxn>
                <a:cxn ang="0">
                  <a:pos x="4" y="22"/>
                </a:cxn>
                <a:cxn ang="0">
                  <a:pos x="8" y="20"/>
                </a:cxn>
                <a:cxn ang="0">
                  <a:pos x="12" y="24"/>
                </a:cxn>
                <a:cxn ang="0">
                  <a:pos x="12" y="30"/>
                </a:cxn>
                <a:cxn ang="0">
                  <a:pos x="17" y="38"/>
                </a:cxn>
                <a:cxn ang="0">
                  <a:pos x="17" y="43"/>
                </a:cxn>
                <a:cxn ang="0">
                  <a:pos x="21" y="51"/>
                </a:cxn>
                <a:cxn ang="0">
                  <a:pos x="29" y="59"/>
                </a:cxn>
                <a:cxn ang="0">
                  <a:pos x="31" y="59"/>
                </a:cxn>
                <a:cxn ang="0">
                  <a:pos x="39" y="53"/>
                </a:cxn>
                <a:cxn ang="0">
                  <a:pos x="47" y="57"/>
                </a:cxn>
                <a:cxn ang="0">
                  <a:pos x="45" y="61"/>
                </a:cxn>
                <a:cxn ang="0">
                  <a:pos x="45" y="67"/>
                </a:cxn>
                <a:cxn ang="0">
                  <a:pos x="49" y="71"/>
                </a:cxn>
                <a:cxn ang="0">
                  <a:pos x="55" y="67"/>
                </a:cxn>
                <a:cxn ang="0">
                  <a:pos x="63" y="59"/>
                </a:cxn>
                <a:cxn ang="0">
                  <a:pos x="65" y="49"/>
                </a:cxn>
                <a:cxn ang="0">
                  <a:pos x="65" y="40"/>
                </a:cxn>
                <a:cxn ang="0">
                  <a:pos x="71" y="34"/>
                </a:cxn>
                <a:cxn ang="0">
                  <a:pos x="79" y="28"/>
                </a:cxn>
                <a:cxn ang="0">
                  <a:pos x="67" y="24"/>
                </a:cxn>
                <a:cxn ang="0">
                  <a:pos x="61" y="10"/>
                </a:cxn>
              </a:cxnLst>
              <a:rect l="0" t="0" r="r" b="b"/>
              <a:pathLst>
                <a:path w="81" h="77">
                  <a:moveTo>
                    <a:pt x="61" y="10"/>
                  </a:moveTo>
                  <a:lnTo>
                    <a:pt x="61" y="10"/>
                  </a:lnTo>
                  <a:lnTo>
                    <a:pt x="57" y="16"/>
                  </a:lnTo>
                  <a:lnTo>
                    <a:pt x="49" y="22"/>
                  </a:lnTo>
                  <a:lnTo>
                    <a:pt x="47" y="20"/>
                  </a:lnTo>
                  <a:lnTo>
                    <a:pt x="45" y="14"/>
                  </a:lnTo>
                  <a:lnTo>
                    <a:pt x="43" y="10"/>
                  </a:lnTo>
                  <a:lnTo>
                    <a:pt x="37" y="6"/>
                  </a:lnTo>
                  <a:lnTo>
                    <a:pt x="29" y="0"/>
                  </a:lnTo>
                  <a:lnTo>
                    <a:pt x="27" y="2"/>
                  </a:lnTo>
                  <a:lnTo>
                    <a:pt x="23" y="4"/>
                  </a:lnTo>
                  <a:lnTo>
                    <a:pt x="23" y="6"/>
                  </a:lnTo>
                  <a:lnTo>
                    <a:pt x="29" y="10"/>
                  </a:lnTo>
                  <a:lnTo>
                    <a:pt x="27" y="14"/>
                  </a:lnTo>
                  <a:lnTo>
                    <a:pt x="23" y="14"/>
                  </a:lnTo>
                  <a:lnTo>
                    <a:pt x="21" y="14"/>
                  </a:lnTo>
                  <a:lnTo>
                    <a:pt x="19" y="10"/>
                  </a:lnTo>
                  <a:lnTo>
                    <a:pt x="17" y="6"/>
                  </a:lnTo>
                  <a:lnTo>
                    <a:pt x="12" y="4"/>
                  </a:lnTo>
                  <a:lnTo>
                    <a:pt x="8" y="4"/>
                  </a:lnTo>
                  <a:lnTo>
                    <a:pt x="4" y="6"/>
                  </a:lnTo>
                  <a:lnTo>
                    <a:pt x="2" y="12"/>
                  </a:lnTo>
                  <a:lnTo>
                    <a:pt x="0" y="14"/>
                  </a:lnTo>
                  <a:lnTo>
                    <a:pt x="0" y="20"/>
                  </a:lnTo>
                  <a:lnTo>
                    <a:pt x="2" y="22"/>
                  </a:lnTo>
                  <a:lnTo>
                    <a:pt x="4" y="22"/>
                  </a:lnTo>
                  <a:lnTo>
                    <a:pt x="4" y="20"/>
                  </a:lnTo>
                  <a:lnTo>
                    <a:pt x="8" y="20"/>
                  </a:lnTo>
                  <a:lnTo>
                    <a:pt x="8" y="22"/>
                  </a:lnTo>
                  <a:lnTo>
                    <a:pt x="12" y="24"/>
                  </a:lnTo>
                  <a:lnTo>
                    <a:pt x="12" y="28"/>
                  </a:lnTo>
                  <a:lnTo>
                    <a:pt x="12" y="30"/>
                  </a:lnTo>
                  <a:lnTo>
                    <a:pt x="8" y="32"/>
                  </a:lnTo>
                  <a:lnTo>
                    <a:pt x="17" y="38"/>
                  </a:lnTo>
                  <a:lnTo>
                    <a:pt x="19" y="42"/>
                  </a:lnTo>
                  <a:lnTo>
                    <a:pt x="17" y="43"/>
                  </a:lnTo>
                  <a:lnTo>
                    <a:pt x="17" y="47"/>
                  </a:lnTo>
                  <a:lnTo>
                    <a:pt x="21" y="51"/>
                  </a:lnTo>
                  <a:lnTo>
                    <a:pt x="27" y="51"/>
                  </a:lnTo>
                  <a:lnTo>
                    <a:pt x="29" y="59"/>
                  </a:lnTo>
                  <a:lnTo>
                    <a:pt x="29" y="61"/>
                  </a:lnTo>
                  <a:lnTo>
                    <a:pt x="31" y="59"/>
                  </a:lnTo>
                  <a:lnTo>
                    <a:pt x="37" y="53"/>
                  </a:lnTo>
                  <a:lnTo>
                    <a:pt x="39" y="53"/>
                  </a:lnTo>
                  <a:lnTo>
                    <a:pt x="43" y="51"/>
                  </a:lnTo>
                  <a:lnTo>
                    <a:pt x="47" y="57"/>
                  </a:lnTo>
                  <a:lnTo>
                    <a:pt x="47" y="59"/>
                  </a:lnTo>
                  <a:lnTo>
                    <a:pt x="45" y="61"/>
                  </a:lnTo>
                  <a:lnTo>
                    <a:pt x="45" y="63"/>
                  </a:lnTo>
                  <a:lnTo>
                    <a:pt x="45" y="67"/>
                  </a:lnTo>
                  <a:lnTo>
                    <a:pt x="47" y="69"/>
                  </a:lnTo>
                  <a:lnTo>
                    <a:pt x="49" y="71"/>
                  </a:lnTo>
                  <a:lnTo>
                    <a:pt x="55" y="77"/>
                  </a:lnTo>
                  <a:lnTo>
                    <a:pt x="55" y="67"/>
                  </a:lnTo>
                  <a:lnTo>
                    <a:pt x="63" y="63"/>
                  </a:lnTo>
                  <a:lnTo>
                    <a:pt x="63" y="59"/>
                  </a:lnTo>
                  <a:lnTo>
                    <a:pt x="61" y="59"/>
                  </a:lnTo>
                  <a:lnTo>
                    <a:pt x="65" y="49"/>
                  </a:lnTo>
                  <a:lnTo>
                    <a:pt x="65" y="43"/>
                  </a:lnTo>
                  <a:lnTo>
                    <a:pt x="65" y="40"/>
                  </a:lnTo>
                  <a:lnTo>
                    <a:pt x="67" y="38"/>
                  </a:lnTo>
                  <a:lnTo>
                    <a:pt x="71" y="34"/>
                  </a:lnTo>
                  <a:lnTo>
                    <a:pt x="81" y="32"/>
                  </a:lnTo>
                  <a:lnTo>
                    <a:pt x="79" y="28"/>
                  </a:lnTo>
                  <a:lnTo>
                    <a:pt x="75" y="28"/>
                  </a:lnTo>
                  <a:lnTo>
                    <a:pt x="67" y="24"/>
                  </a:lnTo>
                  <a:lnTo>
                    <a:pt x="63" y="20"/>
                  </a:lnTo>
                  <a:lnTo>
                    <a:pt x="61" y="10"/>
                  </a:lnTo>
                  <a:lnTo>
                    <a:pt x="61" y="10"/>
                  </a:lnTo>
                  <a:close/>
                </a:path>
              </a:pathLst>
            </a:custGeom>
            <a:solidFill>
              <a:srgbClr val="646464">
                <a:lumMod val="8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58" name="Freeform 292">
              <a:extLst>
                <a:ext uri="{FF2B5EF4-FFF2-40B4-BE49-F238E27FC236}">
                  <a16:creationId xmlns:a16="http://schemas.microsoft.com/office/drawing/2014/main" id="{AF164075-386F-4109-9046-1A65528E2E4F}"/>
                </a:ext>
              </a:extLst>
            </p:cNvPr>
            <p:cNvSpPr>
              <a:spLocks/>
            </p:cNvSpPr>
            <p:nvPr/>
          </p:nvSpPr>
          <p:spPr bwMode="auto">
            <a:xfrm>
              <a:off x="11784746" y="5606521"/>
              <a:ext cx="89120" cy="73980"/>
            </a:xfrm>
            <a:custGeom>
              <a:avLst/>
              <a:gdLst/>
              <a:ahLst/>
              <a:cxnLst>
                <a:cxn ang="0">
                  <a:pos x="0" y="0"/>
                </a:cxn>
                <a:cxn ang="0">
                  <a:pos x="0" y="0"/>
                </a:cxn>
                <a:cxn ang="0">
                  <a:pos x="0" y="4"/>
                </a:cxn>
                <a:cxn ang="0">
                  <a:pos x="4" y="6"/>
                </a:cxn>
                <a:cxn ang="0">
                  <a:pos x="6" y="10"/>
                </a:cxn>
                <a:cxn ang="0">
                  <a:pos x="12" y="14"/>
                </a:cxn>
                <a:cxn ang="0">
                  <a:pos x="14" y="16"/>
                </a:cxn>
                <a:cxn ang="0">
                  <a:pos x="16" y="18"/>
                </a:cxn>
                <a:cxn ang="0">
                  <a:pos x="23" y="16"/>
                </a:cxn>
                <a:cxn ang="0">
                  <a:pos x="23" y="14"/>
                </a:cxn>
                <a:cxn ang="0">
                  <a:pos x="18" y="8"/>
                </a:cxn>
                <a:cxn ang="0">
                  <a:pos x="14" y="0"/>
                </a:cxn>
                <a:cxn ang="0">
                  <a:pos x="12" y="0"/>
                </a:cxn>
                <a:cxn ang="0">
                  <a:pos x="6" y="0"/>
                </a:cxn>
                <a:cxn ang="0">
                  <a:pos x="0" y="0"/>
                </a:cxn>
              </a:cxnLst>
              <a:rect l="0" t="0" r="r" b="b"/>
              <a:pathLst>
                <a:path w="23" h="18">
                  <a:moveTo>
                    <a:pt x="0" y="0"/>
                  </a:moveTo>
                  <a:lnTo>
                    <a:pt x="0" y="0"/>
                  </a:lnTo>
                  <a:lnTo>
                    <a:pt x="0" y="4"/>
                  </a:lnTo>
                  <a:lnTo>
                    <a:pt x="4" y="6"/>
                  </a:lnTo>
                  <a:lnTo>
                    <a:pt x="6" y="10"/>
                  </a:lnTo>
                  <a:lnTo>
                    <a:pt x="12" y="14"/>
                  </a:lnTo>
                  <a:lnTo>
                    <a:pt x="14" y="16"/>
                  </a:lnTo>
                  <a:lnTo>
                    <a:pt x="16" y="18"/>
                  </a:lnTo>
                  <a:lnTo>
                    <a:pt x="23" y="16"/>
                  </a:lnTo>
                  <a:lnTo>
                    <a:pt x="23" y="14"/>
                  </a:lnTo>
                  <a:lnTo>
                    <a:pt x="18" y="8"/>
                  </a:lnTo>
                  <a:lnTo>
                    <a:pt x="14" y="0"/>
                  </a:lnTo>
                  <a:lnTo>
                    <a:pt x="12" y="0"/>
                  </a:lnTo>
                  <a:lnTo>
                    <a:pt x="6" y="0"/>
                  </a:lnTo>
                  <a:lnTo>
                    <a:pt x="0" y="0"/>
                  </a:lnTo>
                  <a:close/>
                </a:path>
              </a:pathLst>
            </a:custGeom>
            <a:solidFill>
              <a:srgbClr val="646464">
                <a:lumMod val="85000"/>
              </a:srgbClr>
            </a:solidFill>
            <a:ln w="9525">
              <a:noFill/>
              <a:round/>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59" name="Freeform 293">
              <a:extLst>
                <a:ext uri="{FF2B5EF4-FFF2-40B4-BE49-F238E27FC236}">
                  <a16:creationId xmlns:a16="http://schemas.microsoft.com/office/drawing/2014/main" id="{241CFCB9-28E6-41F9-A0E1-96384CD7C321}"/>
                </a:ext>
              </a:extLst>
            </p:cNvPr>
            <p:cNvSpPr>
              <a:spLocks/>
            </p:cNvSpPr>
            <p:nvPr/>
          </p:nvSpPr>
          <p:spPr bwMode="auto">
            <a:xfrm>
              <a:off x="11784746" y="5606521"/>
              <a:ext cx="89120" cy="73980"/>
            </a:xfrm>
            <a:custGeom>
              <a:avLst/>
              <a:gdLst/>
              <a:ahLst/>
              <a:cxnLst>
                <a:cxn ang="0">
                  <a:pos x="0" y="0"/>
                </a:cxn>
                <a:cxn ang="0">
                  <a:pos x="0" y="0"/>
                </a:cxn>
                <a:cxn ang="0">
                  <a:pos x="0" y="4"/>
                </a:cxn>
                <a:cxn ang="0">
                  <a:pos x="4" y="6"/>
                </a:cxn>
                <a:cxn ang="0">
                  <a:pos x="6" y="10"/>
                </a:cxn>
                <a:cxn ang="0">
                  <a:pos x="12" y="14"/>
                </a:cxn>
                <a:cxn ang="0">
                  <a:pos x="14" y="16"/>
                </a:cxn>
                <a:cxn ang="0">
                  <a:pos x="16" y="18"/>
                </a:cxn>
                <a:cxn ang="0">
                  <a:pos x="23" y="16"/>
                </a:cxn>
                <a:cxn ang="0">
                  <a:pos x="23" y="14"/>
                </a:cxn>
                <a:cxn ang="0">
                  <a:pos x="18" y="8"/>
                </a:cxn>
                <a:cxn ang="0">
                  <a:pos x="14" y="0"/>
                </a:cxn>
                <a:cxn ang="0">
                  <a:pos x="12" y="0"/>
                </a:cxn>
                <a:cxn ang="0">
                  <a:pos x="6" y="0"/>
                </a:cxn>
                <a:cxn ang="0">
                  <a:pos x="0" y="0"/>
                </a:cxn>
              </a:cxnLst>
              <a:rect l="0" t="0" r="r" b="b"/>
              <a:pathLst>
                <a:path w="23" h="18">
                  <a:moveTo>
                    <a:pt x="0" y="0"/>
                  </a:moveTo>
                  <a:lnTo>
                    <a:pt x="0" y="0"/>
                  </a:lnTo>
                  <a:lnTo>
                    <a:pt x="0" y="4"/>
                  </a:lnTo>
                  <a:lnTo>
                    <a:pt x="4" y="6"/>
                  </a:lnTo>
                  <a:lnTo>
                    <a:pt x="6" y="10"/>
                  </a:lnTo>
                  <a:lnTo>
                    <a:pt x="12" y="14"/>
                  </a:lnTo>
                  <a:lnTo>
                    <a:pt x="14" y="16"/>
                  </a:lnTo>
                  <a:lnTo>
                    <a:pt x="16" y="18"/>
                  </a:lnTo>
                  <a:lnTo>
                    <a:pt x="23" y="16"/>
                  </a:lnTo>
                  <a:lnTo>
                    <a:pt x="23" y="14"/>
                  </a:lnTo>
                  <a:lnTo>
                    <a:pt x="18" y="8"/>
                  </a:lnTo>
                  <a:lnTo>
                    <a:pt x="14" y="0"/>
                  </a:lnTo>
                  <a:lnTo>
                    <a:pt x="12" y="0"/>
                  </a:lnTo>
                  <a:lnTo>
                    <a:pt x="6" y="0"/>
                  </a:lnTo>
                  <a:lnTo>
                    <a:pt x="0" y="0"/>
                  </a:lnTo>
                </a:path>
              </a:pathLst>
            </a:custGeom>
            <a:solidFill>
              <a:srgbClr val="646464">
                <a:lumMod val="8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60" name="Freeform 294">
              <a:extLst>
                <a:ext uri="{FF2B5EF4-FFF2-40B4-BE49-F238E27FC236}">
                  <a16:creationId xmlns:a16="http://schemas.microsoft.com/office/drawing/2014/main" id="{4DF20A7C-C776-446D-B297-F5FDF4FE2C14}"/>
                </a:ext>
              </a:extLst>
            </p:cNvPr>
            <p:cNvSpPr>
              <a:spLocks/>
            </p:cNvSpPr>
            <p:nvPr/>
          </p:nvSpPr>
          <p:spPr bwMode="auto">
            <a:xfrm>
              <a:off x="9510217" y="4677673"/>
              <a:ext cx="457231" cy="258927"/>
            </a:xfrm>
            <a:custGeom>
              <a:avLst/>
              <a:gdLst/>
              <a:ahLst/>
              <a:cxnLst>
                <a:cxn ang="0">
                  <a:pos x="0" y="45"/>
                </a:cxn>
                <a:cxn ang="0">
                  <a:pos x="6" y="47"/>
                </a:cxn>
                <a:cxn ang="0">
                  <a:pos x="10" y="57"/>
                </a:cxn>
                <a:cxn ang="0">
                  <a:pos x="15" y="55"/>
                </a:cxn>
                <a:cxn ang="0">
                  <a:pos x="23" y="57"/>
                </a:cxn>
                <a:cxn ang="0">
                  <a:pos x="31" y="57"/>
                </a:cxn>
                <a:cxn ang="0">
                  <a:pos x="35" y="63"/>
                </a:cxn>
                <a:cxn ang="0">
                  <a:pos x="43" y="59"/>
                </a:cxn>
                <a:cxn ang="0">
                  <a:pos x="59" y="59"/>
                </a:cxn>
                <a:cxn ang="0">
                  <a:pos x="61" y="55"/>
                </a:cxn>
                <a:cxn ang="0">
                  <a:pos x="77" y="57"/>
                </a:cxn>
                <a:cxn ang="0">
                  <a:pos x="84" y="49"/>
                </a:cxn>
                <a:cxn ang="0">
                  <a:pos x="94" y="49"/>
                </a:cxn>
                <a:cxn ang="0">
                  <a:pos x="106" y="45"/>
                </a:cxn>
                <a:cxn ang="0">
                  <a:pos x="108" y="39"/>
                </a:cxn>
                <a:cxn ang="0">
                  <a:pos x="114" y="39"/>
                </a:cxn>
                <a:cxn ang="0">
                  <a:pos x="116" y="29"/>
                </a:cxn>
                <a:cxn ang="0">
                  <a:pos x="116" y="21"/>
                </a:cxn>
                <a:cxn ang="0">
                  <a:pos x="116" y="16"/>
                </a:cxn>
                <a:cxn ang="0">
                  <a:pos x="112" y="10"/>
                </a:cxn>
                <a:cxn ang="0">
                  <a:pos x="104" y="8"/>
                </a:cxn>
                <a:cxn ang="0">
                  <a:pos x="90" y="2"/>
                </a:cxn>
                <a:cxn ang="0">
                  <a:pos x="84" y="0"/>
                </a:cxn>
                <a:cxn ang="0">
                  <a:pos x="79" y="2"/>
                </a:cxn>
                <a:cxn ang="0">
                  <a:pos x="71" y="12"/>
                </a:cxn>
                <a:cxn ang="0">
                  <a:pos x="61" y="6"/>
                </a:cxn>
                <a:cxn ang="0">
                  <a:pos x="57" y="10"/>
                </a:cxn>
                <a:cxn ang="0">
                  <a:pos x="53" y="17"/>
                </a:cxn>
                <a:cxn ang="0">
                  <a:pos x="43" y="21"/>
                </a:cxn>
                <a:cxn ang="0">
                  <a:pos x="47" y="25"/>
                </a:cxn>
                <a:cxn ang="0">
                  <a:pos x="49" y="29"/>
                </a:cxn>
                <a:cxn ang="0">
                  <a:pos x="43" y="37"/>
                </a:cxn>
                <a:cxn ang="0">
                  <a:pos x="39" y="31"/>
                </a:cxn>
                <a:cxn ang="0">
                  <a:pos x="31" y="31"/>
                </a:cxn>
                <a:cxn ang="0">
                  <a:pos x="25" y="29"/>
                </a:cxn>
                <a:cxn ang="0">
                  <a:pos x="19" y="37"/>
                </a:cxn>
                <a:cxn ang="0">
                  <a:pos x="10" y="37"/>
                </a:cxn>
                <a:cxn ang="0">
                  <a:pos x="0" y="45"/>
                </a:cxn>
              </a:cxnLst>
              <a:rect l="0" t="0" r="r" b="b"/>
              <a:pathLst>
                <a:path w="118" h="63">
                  <a:moveTo>
                    <a:pt x="0" y="45"/>
                  </a:moveTo>
                  <a:lnTo>
                    <a:pt x="0" y="45"/>
                  </a:lnTo>
                  <a:lnTo>
                    <a:pt x="6" y="45"/>
                  </a:lnTo>
                  <a:lnTo>
                    <a:pt x="6" y="47"/>
                  </a:lnTo>
                  <a:lnTo>
                    <a:pt x="6" y="55"/>
                  </a:lnTo>
                  <a:lnTo>
                    <a:pt x="10" y="57"/>
                  </a:lnTo>
                  <a:lnTo>
                    <a:pt x="15" y="57"/>
                  </a:lnTo>
                  <a:lnTo>
                    <a:pt x="15" y="55"/>
                  </a:lnTo>
                  <a:lnTo>
                    <a:pt x="21" y="55"/>
                  </a:lnTo>
                  <a:lnTo>
                    <a:pt x="23" y="57"/>
                  </a:lnTo>
                  <a:lnTo>
                    <a:pt x="29" y="57"/>
                  </a:lnTo>
                  <a:lnTo>
                    <a:pt x="31" y="57"/>
                  </a:lnTo>
                  <a:lnTo>
                    <a:pt x="33" y="59"/>
                  </a:lnTo>
                  <a:lnTo>
                    <a:pt x="35" y="63"/>
                  </a:lnTo>
                  <a:lnTo>
                    <a:pt x="39" y="63"/>
                  </a:lnTo>
                  <a:lnTo>
                    <a:pt x="43" y="59"/>
                  </a:lnTo>
                  <a:lnTo>
                    <a:pt x="53" y="59"/>
                  </a:lnTo>
                  <a:lnTo>
                    <a:pt x="59" y="59"/>
                  </a:lnTo>
                  <a:lnTo>
                    <a:pt x="61" y="57"/>
                  </a:lnTo>
                  <a:lnTo>
                    <a:pt x="61" y="55"/>
                  </a:lnTo>
                  <a:lnTo>
                    <a:pt x="69" y="55"/>
                  </a:lnTo>
                  <a:lnTo>
                    <a:pt x="77" y="57"/>
                  </a:lnTo>
                  <a:lnTo>
                    <a:pt x="79" y="53"/>
                  </a:lnTo>
                  <a:lnTo>
                    <a:pt x="84" y="49"/>
                  </a:lnTo>
                  <a:lnTo>
                    <a:pt x="88" y="47"/>
                  </a:lnTo>
                  <a:lnTo>
                    <a:pt x="94" y="49"/>
                  </a:lnTo>
                  <a:lnTo>
                    <a:pt x="98" y="49"/>
                  </a:lnTo>
                  <a:lnTo>
                    <a:pt x="106" y="45"/>
                  </a:lnTo>
                  <a:lnTo>
                    <a:pt x="106" y="41"/>
                  </a:lnTo>
                  <a:lnTo>
                    <a:pt x="108" y="39"/>
                  </a:lnTo>
                  <a:lnTo>
                    <a:pt x="112" y="39"/>
                  </a:lnTo>
                  <a:lnTo>
                    <a:pt x="114" y="39"/>
                  </a:lnTo>
                  <a:lnTo>
                    <a:pt x="114" y="35"/>
                  </a:lnTo>
                  <a:lnTo>
                    <a:pt x="116" y="29"/>
                  </a:lnTo>
                  <a:lnTo>
                    <a:pt x="114" y="25"/>
                  </a:lnTo>
                  <a:lnTo>
                    <a:pt x="116" y="21"/>
                  </a:lnTo>
                  <a:lnTo>
                    <a:pt x="118" y="21"/>
                  </a:lnTo>
                  <a:lnTo>
                    <a:pt x="116" y="16"/>
                  </a:lnTo>
                  <a:lnTo>
                    <a:pt x="112" y="12"/>
                  </a:lnTo>
                  <a:lnTo>
                    <a:pt x="112" y="10"/>
                  </a:lnTo>
                  <a:lnTo>
                    <a:pt x="116" y="6"/>
                  </a:lnTo>
                  <a:lnTo>
                    <a:pt x="104" y="8"/>
                  </a:lnTo>
                  <a:lnTo>
                    <a:pt x="96" y="6"/>
                  </a:lnTo>
                  <a:lnTo>
                    <a:pt x="90" y="2"/>
                  </a:lnTo>
                  <a:lnTo>
                    <a:pt x="88" y="0"/>
                  </a:lnTo>
                  <a:lnTo>
                    <a:pt x="84" y="0"/>
                  </a:lnTo>
                  <a:lnTo>
                    <a:pt x="80" y="0"/>
                  </a:lnTo>
                  <a:lnTo>
                    <a:pt x="79" y="2"/>
                  </a:lnTo>
                  <a:lnTo>
                    <a:pt x="75" y="10"/>
                  </a:lnTo>
                  <a:lnTo>
                    <a:pt x="71" y="12"/>
                  </a:lnTo>
                  <a:lnTo>
                    <a:pt x="67" y="10"/>
                  </a:lnTo>
                  <a:lnTo>
                    <a:pt x="61" y="6"/>
                  </a:lnTo>
                  <a:lnTo>
                    <a:pt x="59" y="8"/>
                  </a:lnTo>
                  <a:lnTo>
                    <a:pt x="57" y="10"/>
                  </a:lnTo>
                  <a:lnTo>
                    <a:pt x="53" y="16"/>
                  </a:lnTo>
                  <a:lnTo>
                    <a:pt x="53" y="17"/>
                  </a:lnTo>
                  <a:lnTo>
                    <a:pt x="49" y="19"/>
                  </a:lnTo>
                  <a:lnTo>
                    <a:pt x="43" y="21"/>
                  </a:lnTo>
                  <a:lnTo>
                    <a:pt x="43" y="25"/>
                  </a:lnTo>
                  <a:lnTo>
                    <a:pt x="47" y="25"/>
                  </a:lnTo>
                  <a:lnTo>
                    <a:pt x="47" y="27"/>
                  </a:lnTo>
                  <a:lnTo>
                    <a:pt x="49" y="29"/>
                  </a:lnTo>
                  <a:lnTo>
                    <a:pt x="49" y="37"/>
                  </a:lnTo>
                  <a:lnTo>
                    <a:pt x="43" y="37"/>
                  </a:lnTo>
                  <a:lnTo>
                    <a:pt x="41" y="31"/>
                  </a:lnTo>
                  <a:lnTo>
                    <a:pt x="39" y="31"/>
                  </a:lnTo>
                  <a:lnTo>
                    <a:pt x="35" y="31"/>
                  </a:lnTo>
                  <a:lnTo>
                    <a:pt x="31" y="31"/>
                  </a:lnTo>
                  <a:lnTo>
                    <a:pt x="29" y="29"/>
                  </a:lnTo>
                  <a:lnTo>
                    <a:pt x="25" y="29"/>
                  </a:lnTo>
                  <a:lnTo>
                    <a:pt x="23" y="35"/>
                  </a:lnTo>
                  <a:lnTo>
                    <a:pt x="19" y="37"/>
                  </a:lnTo>
                  <a:lnTo>
                    <a:pt x="14" y="37"/>
                  </a:lnTo>
                  <a:lnTo>
                    <a:pt x="10" y="37"/>
                  </a:lnTo>
                  <a:lnTo>
                    <a:pt x="6" y="41"/>
                  </a:lnTo>
                  <a:lnTo>
                    <a:pt x="0" y="45"/>
                  </a:lnTo>
                  <a:lnTo>
                    <a:pt x="0" y="45"/>
                  </a:lnTo>
                  <a:close/>
                </a:path>
              </a:pathLst>
            </a:custGeom>
            <a:solidFill>
              <a:srgbClr val="646464">
                <a:lumMod val="8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61" name="Freeform 295">
              <a:extLst>
                <a:ext uri="{FF2B5EF4-FFF2-40B4-BE49-F238E27FC236}">
                  <a16:creationId xmlns:a16="http://schemas.microsoft.com/office/drawing/2014/main" id="{17328A4D-F11F-4C48-8C7F-4EA85575DAA5}"/>
                </a:ext>
              </a:extLst>
            </p:cNvPr>
            <p:cNvSpPr>
              <a:spLocks/>
            </p:cNvSpPr>
            <p:nvPr/>
          </p:nvSpPr>
          <p:spPr bwMode="auto">
            <a:xfrm>
              <a:off x="11691750" y="5446232"/>
              <a:ext cx="228615" cy="226048"/>
            </a:xfrm>
            <a:custGeom>
              <a:avLst/>
              <a:gdLst/>
              <a:ahLst/>
              <a:cxnLst>
                <a:cxn ang="0">
                  <a:pos x="6" y="0"/>
                </a:cxn>
                <a:cxn ang="0">
                  <a:pos x="6" y="0"/>
                </a:cxn>
                <a:cxn ang="0">
                  <a:pos x="6" y="6"/>
                </a:cxn>
                <a:cxn ang="0">
                  <a:pos x="8" y="10"/>
                </a:cxn>
                <a:cxn ang="0">
                  <a:pos x="6" y="14"/>
                </a:cxn>
                <a:cxn ang="0">
                  <a:pos x="4" y="16"/>
                </a:cxn>
                <a:cxn ang="0">
                  <a:pos x="0" y="20"/>
                </a:cxn>
                <a:cxn ang="0">
                  <a:pos x="0" y="24"/>
                </a:cxn>
                <a:cxn ang="0">
                  <a:pos x="4" y="26"/>
                </a:cxn>
                <a:cxn ang="0">
                  <a:pos x="8" y="28"/>
                </a:cxn>
                <a:cxn ang="0">
                  <a:pos x="18" y="29"/>
                </a:cxn>
                <a:cxn ang="0">
                  <a:pos x="24" y="33"/>
                </a:cxn>
                <a:cxn ang="0">
                  <a:pos x="26" y="37"/>
                </a:cxn>
                <a:cxn ang="0">
                  <a:pos x="26" y="39"/>
                </a:cxn>
                <a:cxn ang="0">
                  <a:pos x="32" y="39"/>
                </a:cxn>
                <a:cxn ang="0">
                  <a:pos x="36" y="39"/>
                </a:cxn>
                <a:cxn ang="0">
                  <a:pos x="38" y="39"/>
                </a:cxn>
                <a:cxn ang="0">
                  <a:pos x="44" y="47"/>
                </a:cxn>
                <a:cxn ang="0">
                  <a:pos x="49" y="53"/>
                </a:cxn>
                <a:cxn ang="0">
                  <a:pos x="49" y="55"/>
                </a:cxn>
                <a:cxn ang="0">
                  <a:pos x="53" y="53"/>
                </a:cxn>
                <a:cxn ang="0">
                  <a:pos x="59" y="47"/>
                </a:cxn>
                <a:cxn ang="0">
                  <a:pos x="59" y="45"/>
                </a:cxn>
                <a:cxn ang="0">
                  <a:pos x="55" y="37"/>
                </a:cxn>
                <a:cxn ang="0">
                  <a:pos x="51" y="37"/>
                </a:cxn>
                <a:cxn ang="0">
                  <a:pos x="45" y="33"/>
                </a:cxn>
                <a:cxn ang="0">
                  <a:pos x="45" y="29"/>
                </a:cxn>
                <a:cxn ang="0">
                  <a:pos x="49" y="28"/>
                </a:cxn>
                <a:cxn ang="0">
                  <a:pos x="45" y="24"/>
                </a:cxn>
                <a:cxn ang="0">
                  <a:pos x="36" y="18"/>
                </a:cxn>
                <a:cxn ang="0">
                  <a:pos x="42" y="16"/>
                </a:cxn>
                <a:cxn ang="0">
                  <a:pos x="42" y="14"/>
                </a:cxn>
                <a:cxn ang="0">
                  <a:pos x="42" y="10"/>
                </a:cxn>
                <a:cxn ang="0">
                  <a:pos x="36" y="8"/>
                </a:cxn>
                <a:cxn ang="0">
                  <a:pos x="36" y="6"/>
                </a:cxn>
                <a:cxn ang="0">
                  <a:pos x="34" y="6"/>
                </a:cxn>
                <a:cxn ang="0">
                  <a:pos x="34" y="8"/>
                </a:cxn>
                <a:cxn ang="0">
                  <a:pos x="32" y="8"/>
                </a:cxn>
                <a:cxn ang="0">
                  <a:pos x="28" y="6"/>
                </a:cxn>
                <a:cxn ang="0">
                  <a:pos x="28" y="0"/>
                </a:cxn>
                <a:cxn ang="0">
                  <a:pos x="18" y="0"/>
                </a:cxn>
                <a:cxn ang="0">
                  <a:pos x="6" y="0"/>
                </a:cxn>
                <a:cxn ang="0">
                  <a:pos x="6" y="0"/>
                </a:cxn>
              </a:cxnLst>
              <a:rect l="0" t="0" r="r" b="b"/>
              <a:pathLst>
                <a:path w="59" h="55">
                  <a:moveTo>
                    <a:pt x="6" y="0"/>
                  </a:moveTo>
                  <a:lnTo>
                    <a:pt x="6" y="0"/>
                  </a:lnTo>
                  <a:lnTo>
                    <a:pt x="6" y="6"/>
                  </a:lnTo>
                  <a:lnTo>
                    <a:pt x="8" y="10"/>
                  </a:lnTo>
                  <a:lnTo>
                    <a:pt x="6" y="14"/>
                  </a:lnTo>
                  <a:lnTo>
                    <a:pt x="4" y="16"/>
                  </a:lnTo>
                  <a:lnTo>
                    <a:pt x="0" y="20"/>
                  </a:lnTo>
                  <a:lnTo>
                    <a:pt x="0" y="24"/>
                  </a:lnTo>
                  <a:lnTo>
                    <a:pt x="4" y="26"/>
                  </a:lnTo>
                  <a:lnTo>
                    <a:pt x="8" y="28"/>
                  </a:lnTo>
                  <a:lnTo>
                    <a:pt x="18" y="29"/>
                  </a:lnTo>
                  <a:lnTo>
                    <a:pt x="24" y="33"/>
                  </a:lnTo>
                  <a:lnTo>
                    <a:pt x="26" y="37"/>
                  </a:lnTo>
                  <a:lnTo>
                    <a:pt x="26" y="39"/>
                  </a:lnTo>
                  <a:lnTo>
                    <a:pt x="32" y="39"/>
                  </a:lnTo>
                  <a:lnTo>
                    <a:pt x="36" y="39"/>
                  </a:lnTo>
                  <a:lnTo>
                    <a:pt x="38" y="39"/>
                  </a:lnTo>
                  <a:lnTo>
                    <a:pt x="44" y="47"/>
                  </a:lnTo>
                  <a:lnTo>
                    <a:pt x="49" y="53"/>
                  </a:lnTo>
                  <a:lnTo>
                    <a:pt x="49" y="55"/>
                  </a:lnTo>
                  <a:lnTo>
                    <a:pt x="53" y="53"/>
                  </a:lnTo>
                  <a:lnTo>
                    <a:pt x="59" y="47"/>
                  </a:lnTo>
                  <a:lnTo>
                    <a:pt x="59" y="45"/>
                  </a:lnTo>
                  <a:lnTo>
                    <a:pt x="55" y="37"/>
                  </a:lnTo>
                  <a:lnTo>
                    <a:pt x="51" y="37"/>
                  </a:lnTo>
                  <a:lnTo>
                    <a:pt x="45" y="33"/>
                  </a:lnTo>
                  <a:lnTo>
                    <a:pt x="45" y="29"/>
                  </a:lnTo>
                  <a:lnTo>
                    <a:pt x="49" y="28"/>
                  </a:lnTo>
                  <a:lnTo>
                    <a:pt x="45" y="24"/>
                  </a:lnTo>
                  <a:lnTo>
                    <a:pt x="36" y="18"/>
                  </a:lnTo>
                  <a:lnTo>
                    <a:pt x="42" y="16"/>
                  </a:lnTo>
                  <a:lnTo>
                    <a:pt x="42" y="14"/>
                  </a:lnTo>
                  <a:lnTo>
                    <a:pt x="42" y="10"/>
                  </a:lnTo>
                  <a:lnTo>
                    <a:pt x="36" y="8"/>
                  </a:lnTo>
                  <a:lnTo>
                    <a:pt x="36" y="6"/>
                  </a:lnTo>
                  <a:lnTo>
                    <a:pt x="34" y="6"/>
                  </a:lnTo>
                  <a:lnTo>
                    <a:pt x="34" y="8"/>
                  </a:lnTo>
                  <a:lnTo>
                    <a:pt x="32" y="8"/>
                  </a:lnTo>
                  <a:lnTo>
                    <a:pt x="28" y="6"/>
                  </a:lnTo>
                  <a:lnTo>
                    <a:pt x="28" y="0"/>
                  </a:lnTo>
                  <a:lnTo>
                    <a:pt x="18" y="0"/>
                  </a:lnTo>
                  <a:lnTo>
                    <a:pt x="6" y="0"/>
                  </a:lnTo>
                  <a:lnTo>
                    <a:pt x="6" y="0"/>
                  </a:lnTo>
                  <a:close/>
                </a:path>
              </a:pathLst>
            </a:custGeom>
            <a:solidFill>
              <a:srgbClr val="646464">
                <a:lumMod val="8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62" name="Freeform 296">
              <a:extLst>
                <a:ext uri="{FF2B5EF4-FFF2-40B4-BE49-F238E27FC236}">
                  <a16:creationId xmlns:a16="http://schemas.microsoft.com/office/drawing/2014/main" id="{89C6DCFA-FBF7-4882-AAD2-F11F4EBE9C43}"/>
                </a:ext>
              </a:extLst>
            </p:cNvPr>
            <p:cNvSpPr>
              <a:spLocks/>
            </p:cNvSpPr>
            <p:nvPr/>
          </p:nvSpPr>
          <p:spPr bwMode="auto">
            <a:xfrm>
              <a:off x="11691750" y="5446232"/>
              <a:ext cx="228615" cy="226048"/>
            </a:xfrm>
            <a:custGeom>
              <a:avLst/>
              <a:gdLst/>
              <a:ahLst/>
              <a:cxnLst>
                <a:cxn ang="0">
                  <a:pos x="6" y="0"/>
                </a:cxn>
                <a:cxn ang="0">
                  <a:pos x="6" y="0"/>
                </a:cxn>
                <a:cxn ang="0">
                  <a:pos x="6" y="6"/>
                </a:cxn>
                <a:cxn ang="0">
                  <a:pos x="8" y="10"/>
                </a:cxn>
                <a:cxn ang="0">
                  <a:pos x="6" y="14"/>
                </a:cxn>
                <a:cxn ang="0">
                  <a:pos x="4" y="16"/>
                </a:cxn>
                <a:cxn ang="0">
                  <a:pos x="0" y="20"/>
                </a:cxn>
                <a:cxn ang="0">
                  <a:pos x="0" y="24"/>
                </a:cxn>
                <a:cxn ang="0">
                  <a:pos x="4" y="26"/>
                </a:cxn>
                <a:cxn ang="0">
                  <a:pos x="8" y="28"/>
                </a:cxn>
                <a:cxn ang="0">
                  <a:pos x="18" y="29"/>
                </a:cxn>
                <a:cxn ang="0">
                  <a:pos x="24" y="33"/>
                </a:cxn>
                <a:cxn ang="0">
                  <a:pos x="26" y="37"/>
                </a:cxn>
                <a:cxn ang="0">
                  <a:pos x="26" y="39"/>
                </a:cxn>
                <a:cxn ang="0">
                  <a:pos x="32" y="39"/>
                </a:cxn>
                <a:cxn ang="0">
                  <a:pos x="36" y="39"/>
                </a:cxn>
                <a:cxn ang="0">
                  <a:pos x="38" y="39"/>
                </a:cxn>
                <a:cxn ang="0">
                  <a:pos x="44" y="47"/>
                </a:cxn>
                <a:cxn ang="0">
                  <a:pos x="49" y="53"/>
                </a:cxn>
                <a:cxn ang="0">
                  <a:pos x="49" y="55"/>
                </a:cxn>
                <a:cxn ang="0">
                  <a:pos x="53" y="53"/>
                </a:cxn>
                <a:cxn ang="0">
                  <a:pos x="59" y="47"/>
                </a:cxn>
                <a:cxn ang="0">
                  <a:pos x="59" y="45"/>
                </a:cxn>
                <a:cxn ang="0">
                  <a:pos x="55" y="37"/>
                </a:cxn>
                <a:cxn ang="0">
                  <a:pos x="51" y="37"/>
                </a:cxn>
                <a:cxn ang="0">
                  <a:pos x="45" y="33"/>
                </a:cxn>
                <a:cxn ang="0">
                  <a:pos x="45" y="29"/>
                </a:cxn>
                <a:cxn ang="0">
                  <a:pos x="49" y="28"/>
                </a:cxn>
                <a:cxn ang="0">
                  <a:pos x="45" y="24"/>
                </a:cxn>
                <a:cxn ang="0">
                  <a:pos x="36" y="18"/>
                </a:cxn>
                <a:cxn ang="0">
                  <a:pos x="42" y="16"/>
                </a:cxn>
                <a:cxn ang="0">
                  <a:pos x="42" y="14"/>
                </a:cxn>
                <a:cxn ang="0">
                  <a:pos x="42" y="10"/>
                </a:cxn>
                <a:cxn ang="0">
                  <a:pos x="36" y="8"/>
                </a:cxn>
                <a:cxn ang="0">
                  <a:pos x="36" y="6"/>
                </a:cxn>
                <a:cxn ang="0">
                  <a:pos x="34" y="6"/>
                </a:cxn>
                <a:cxn ang="0">
                  <a:pos x="34" y="8"/>
                </a:cxn>
                <a:cxn ang="0">
                  <a:pos x="32" y="8"/>
                </a:cxn>
                <a:cxn ang="0">
                  <a:pos x="28" y="6"/>
                </a:cxn>
                <a:cxn ang="0">
                  <a:pos x="28" y="0"/>
                </a:cxn>
                <a:cxn ang="0">
                  <a:pos x="18" y="0"/>
                </a:cxn>
                <a:cxn ang="0">
                  <a:pos x="6" y="0"/>
                </a:cxn>
                <a:cxn ang="0">
                  <a:pos x="6" y="0"/>
                </a:cxn>
              </a:cxnLst>
              <a:rect l="0" t="0" r="r" b="b"/>
              <a:pathLst>
                <a:path w="59" h="55">
                  <a:moveTo>
                    <a:pt x="6" y="0"/>
                  </a:moveTo>
                  <a:lnTo>
                    <a:pt x="6" y="0"/>
                  </a:lnTo>
                  <a:lnTo>
                    <a:pt x="6" y="6"/>
                  </a:lnTo>
                  <a:lnTo>
                    <a:pt x="8" y="10"/>
                  </a:lnTo>
                  <a:lnTo>
                    <a:pt x="6" y="14"/>
                  </a:lnTo>
                  <a:lnTo>
                    <a:pt x="4" y="16"/>
                  </a:lnTo>
                  <a:lnTo>
                    <a:pt x="0" y="20"/>
                  </a:lnTo>
                  <a:lnTo>
                    <a:pt x="0" y="24"/>
                  </a:lnTo>
                  <a:lnTo>
                    <a:pt x="4" y="26"/>
                  </a:lnTo>
                  <a:lnTo>
                    <a:pt x="8" y="28"/>
                  </a:lnTo>
                  <a:lnTo>
                    <a:pt x="18" y="29"/>
                  </a:lnTo>
                  <a:lnTo>
                    <a:pt x="24" y="33"/>
                  </a:lnTo>
                  <a:lnTo>
                    <a:pt x="26" y="37"/>
                  </a:lnTo>
                  <a:lnTo>
                    <a:pt x="26" y="39"/>
                  </a:lnTo>
                  <a:lnTo>
                    <a:pt x="32" y="39"/>
                  </a:lnTo>
                  <a:lnTo>
                    <a:pt x="36" y="39"/>
                  </a:lnTo>
                  <a:lnTo>
                    <a:pt x="38" y="39"/>
                  </a:lnTo>
                  <a:lnTo>
                    <a:pt x="44" y="47"/>
                  </a:lnTo>
                  <a:lnTo>
                    <a:pt x="49" y="53"/>
                  </a:lnTo>
                  <a:lnTo>
                    <a:pt x="49" y="55"/>
                  </a:lnTo>
                  <a:lnTo>
                    <a:pt x="53" y="53"/>
                  </a:lnTo>
                  <a:lnTo>
                    <a:pt x="59" y="47"/>
                  </a:lnTo>
                  <a:lnTo>
                    <a:pt x="59" y="45"/>
                  </a:lnTo>
                  <a:lnTo>
                    <a:pt x="55" y="37"/>
                  </a:lnTo>
                  <a:lnTo>
                    <a:pt x="51" y="37"/>
                  </a:lnTo>
                  <a:lnTo>
                    <a:pt x="45" y="33"/>
                  </a:lnTo>
                  <a:lnTo>
                    <a:pt x="45" y="29"/>
                  </a:lnTo>
                  <a:lnTo>
                    <a:pt x="49" y="28"/>
                  </a:lnTo>
                  <a:lnTo>
                    <a:pt x="45" y="24"/>
                  </a:lnTo>
                  <a:lnTo>
                    <a:pt x="36" y="18"/>
                  </a:lnTo>
                  <a:lnTo>
                    <a:pt x="42" y="16"/>
                  </a:lnTo>
                  <a:lnTo>
                    <a:pt x="42" y="14"/>
                  </a:lnTo>
                  <a:lnTo>
                    <a:pt x="42" y="10"/>
                  </a:lnTo>
                  <a:lnTo>
                    <a:pt x="36" y="8"/>
                  </a:lnTo>
                  <a:lnTo>
                    <a:pt x="36" y="6"/>
                  </a:lnTo>
                  <a:lnTo>
                    <a:pt x="34" y="6"/>
                  </a:lnTo>
                  <a:lnTo>
                    <a:pt x="34" y="8"/>
                  </a:lnTo>
                  <a:lnTo>
                    <a:pt x="32" y="8"/>
                  </a:lnTo>
                  <a:lnTo>
                    <a:pt x="28" y="6"/>
                  </a:lnTo>
                  <a:lnTo>
                    <a:pt x="28" y="0"/>
                  </a:lnTo>
                  <a:lnTo>
                    <a:pt x="18" y="0"/>
                  </a:lnTo>
                  <a:lnTo>
                    <a:pt x="6" y="0"/>
                  </a:lnTo>
                  <a:lnTo>
                    <a:pt x="6" y="0"/>
                  </a:lnTo>
                  <a:close/>
                </a:path>
              </a:pathLst>
            </a:custGeom>
            <a:solidFill>
              <a:srgbClr val="646464">
                <a:lumMod val="8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63" name="Freeform 297">
              <a:extLst>
                <a:ext uri="{FF2B5EF4-FFF2-40B4-BE49-F238E27FC236}">
                  <a16:creationId xmlns:a16="http://schemas.microsoft.com/office/drawing/2014/main" id="{D5492948-1C27-4FF0-8C60-3E0287E89B65}"/>
                </a:ext>
              </a:extLst>
            </p:cNvPr>
            <p:cNvSpPr>
              <a:spLocks/>
            </p:cNvSpPr>
            <p:nvPr/>
          </p:nvSpPr>
          <p:spPr bwMode="auto">
            <a:xfrm>
              <a:off x="8959990" y="5339372"/>
              <a:ext cx="23248" cy="16440"/>
            </a:xfrm>
            <a:custGeom>
              <a:avLst/>
              <a:gdLst/>
              <a:ahLst/>
              <a:cxnLst>
                <a:cxn ang="0">
                  <a:pos x="6" y="2"/>
                </a:cxn>
                <a:cxn ang="0">
                  <a:pos x="2" y="4"/>
                </a:cxn>
                <a:cxn ang="0">
                  <a:pos x="0" y="0"/>
                </a:cxn>
                <a:cxn ang="0">
                  <a:pos x="2" y="0"/>
                </a:cxn>
                <a:cxn ang="0">
                  <a:pos x="4" y="0"/>
                </a:cxn>
                <a:cxn ang="0">
                  <a:pos x="6" y="2"/>
                </a:cxn>
                <a:cxn ang="0">
                  <a:pos x="6" y="2"/>
                </a:cxn>
              </a:cxnLst>
              <a:rect l="0" t="0" r="r" b="b"/>
              <a:pathLst>
                <a:path w="6" h="4">
                  <a:moveTo>
                    <a:pt x="6" y="2"/>
                  </a:moveTo>
                  <a:lnTo>
                    <a:pt x="2" y="4"/>
                  </a:lnTo>
                  <a:lnTo>
                    <a:pt x="0" y="0"/>
                  </a:lnTo>
                  <a:lnTo>
                    <a:pt x="2" y="0"/>
                  </a:lnTo>
                  <a:lnTo>
                    <a:pt x="4" y="0"/>
                  </a:lnTo>
                  <a:lnTo>
                    <a:pt x="6" y="2"/>
                  </a:lnTo>
                  <a:lnTo>
                    <a:pt x="6" y="2"/>
                  </a:lnTo>
                  <a:close/>
                </a:path>
              </a:pathLst>
            </a:custGeom>
            <a:solidFill>
              <a:srgbClr val="646464">
                <a:lumMod val="8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64" name="Freeform 298">
              <a:extLst>
                <a:ext uri="{FF2B5EF4-FFF2-40B4-BE49-F238E27FC236}">
                  <a16:creationId xmlns:a16="http://schemas.microsoft.com/office/drawing/2014/main" id="{EA7FFFE1-B27D-474D-AA67-8C6EAB70DBE8}"/>
                </a:ext>
              </a:extLst>
            </p:cNvPr>
            <p:cNvSpPr>
              <a:spLocks/>
            </p:cNvSpPr>
            <p:nvPr/>
          </p:nvSpPr>
          <p:spPr bwMode="auto">
            <a:xfrm>
              <a:off x="8959990" y="5339372"/>
              <a:ext cx="23248" cy="16440"/>
            </a:xfrm>
            <a:custGeom>
              <a:avLst/>
              <a:gdLst/>
              <a:ahLst/>
              <a:cxnLst>
                <a:cxn ang="0">
                  <a:pos x="6" y="2"/>
                </a:cxn>
                <a:cxn ang="0">
                  <a:pos x="2" y="4"/>
                </a:cxn>
                <a:cxn ang="0">
                  <a:pos x="0" y="0"/>
                </a:cxn>
                <a:cxn ang="0">
                  <a:pos x="2" y="0"/>
                </a:cxn>
                <a:cxn ang="0">
                  <a:pos x="4" y="0"/>
                </a:cxn>
                <a:cxn ang="0">
                  <a:pos x="6" y="2"/>
                </a:cxn>
                <a:cxn ang="0">
                  <a:pos x="6" y="2"/>
                </a:cxn>
              </a:cxnLst>
              <a:rect l="0" t="0" r="r" b="b"/>
              <a:pathLst>
                <a:path w="6" h="4">
                  <a:moveTo>
                    <a:pt x="6" y="2"/>
                  </a:moveTo>
                  <a:lnTo>
                    <a:pt x="2" y="4"/>
                  </a:lnTo>
                  <a:lnTo>
                    <a:pt x="0" y="0"/>
                  </a:lnTo>
                  <a:lnTo>
                    <a:pt x="2" y="0"/>
                  </a:lnTo>
                  <a:lnTo>
                    <a:pt x="4" y="0"/>
                  </a:lnTo>
                  <a:lnTo>
                    <a:pt x="6" y="2"/>
                  </a:lnTo>
                  <a:lnTo>
                    <a:pt x="6" y="2"/>
                  </a:lnTo>
                  <a:close/>
                </a:path>
              </a:pathLst>
            </a:custGeom>
            <a:solidFill>
              <a:srgbClr val="646464">
                <a:lumMod val="8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65" name="Freeform 299">
              <a:extLst>
                <a:ext uri="{FF2B5EF4-FFF2-40B4-BE49-F238E27FC236}">
                  <a16:creationId xmlns:a16="http://schemas.microsoft.com/office/drawing/2014/main" id="{A7D12ADF-6E9E-4AEF-B5D2-22CA26BA3BA5}"/>
                </a:ext>
              </a:extLst>
            </p:cNvPr>
            <p:cNvSpPr>
              <a:spLocks/>
            </p:cNvSpPr>
            <p:nvPr/>
          </p:nvSpPr>
          <p:spPr bwMode="auto">
            <a:xfrm>
              <a:off x="10103068" y="5339372"/>
              <a:ext cx="123995" cy="258927"/>
            </a:xfrm>
            <a:custGeom>
              <a:avLst/>
              <a:gdLst/>
              <a:ahLst/>
              <a:cxnLst>
                <a:cxn ang="0">
                  <a:pos x="0" y="12"/>
                </a:cxn>
                <a:cxn ang="0">
                  <a:pos x="0" y="12"/>
                </a:cxn>
                <a:cxn ang="0">
                  <a:pos x="2" y="14"/>
                </a:cxn>
                <a:cxn ang="0">
                  <a:pos x="8" y="14"/>
                </a:cxn>
                <a:cxn ang="0">
                  <a:pos x="4" y="24"/>
                </a:cxn>
                <a:cxn ang="0">
                  <a:pos x="8" y="26"/>
                </a:cxn>
                <a:cxn ang="0">
                  <a:pos x="8" y="28"/>
                </a:cxn>
                <a:cxn ang="0">
                  <a:pos x="4" y="36"/>
                </a:cxn>
                <a:cxn ang="0">
                  <a:pos x="4" y="46"/>
                </a:cxn>
                <a:cxn ang="0">
                  <a:pos x="4" y="52"/>
                </a:cxn>
                <a:cxn ang="0">
                  <a:pos x="10" y="54"/>
                </a:cxn>
                <a:cxn ang="0">
                  <a:pos x="18" y="57"/>
                </a:cxn>
                <a:cxn ang="0">
                  <a:pos x="18" y="63"/>
                </a:cxn>
                <a:cxn ang="0">
                  <a:pos x="22" y="63"/>
                </a:cxn>
                <a:cxn ang="0">
                  <a:pos x="26" y="63"/>
                </a:cxn>
                <a:cxn ang="0">
                  <a:pos x="26" y="61"/>
                </a:cxn>
                <a:cxn ang="0">
                  <a:pos x="30" y="57"/>
                </a:cxn>
                <a:cxn ang="0">
                  <a:pos x="32" y="52"/>
                </a:cxn>
                <a:cxn ang="0">
                  <a:pos x="32" y="44"/>
                </a:cxn>
                <a:cxn ang="0">
                  <a:pos x="30" y="42"/>
                </a:cxn>
                <a:cxn ang="0">
                  <a:pos x="28" y="36"/>
                </a:cxn>
                <a:cxn ang="0">
                  <a:pos x="26" y="32"/>
                </a:cxn>
                <a:cxn ang="0">
                  <a:pos x="28" y="28"/>
                </a:cxn>
                <a:cxn ang="0">
                  <a:pos x="28" y="22"/>
                </a:cxn>
                <a:cxn ang="0">
                  <a:pos x="28" y="18"/>
                </a:cxn>
                <a:cxn ang="0">
                  <a:pos x="26" y="10"/>
                </a:cxn>
                <a:cxn ang="0">
                  <a:pos x="18" y="2"/>
                </a:cxn>
                <a:cxn ang="0">
                  <a:pos x="14" y="6"/>
                </a:cxn>
                <a:cxn ang="0">
                  <a:pos x="12" y="0"/>
                </a:cxn>
                <a:cxn ang="0">
                  <a:pos x="2" y="4"/>
                </a:cxn>
                <a:cxn ang="0">
                  <a:pos x="0" y="12"/>
                </a:cxn>
                <a:cxn ang="0">
                  <a:pos x="0" y="12"/>
                </a:cxn>
              </a:cxnLst>
              <a:rect l="0" t="0" r="r" b="b"/>
              <a:pathLst>
                <a:path w="32" h="63">
                  <a:moveTo>
                    <a:pt x="0" y="12"/>
                  </a:moveTo>
                  <a:lnTo>
                    <a:pt x="0" y="12"/>
                  </a:lnTo>
                  <a:lnTo>
                    <a:pt x="2" y="14"/>
                  </a:lnTo>
                  <a:lnTo>
                    <a:pt x="8" y="14"/>
                  </a:lnTo>
                  <a:lnTo>
                    <a:pt x="4" y="24"/>
                  </a:lnTo>
                  <a:lnTo>
                    <a:pt x="8" y="26"/>
                  </a:lnTo>
                  <a:lnTo>
                    <a:pt x="8" y="28"/>
                  </a:lnTo>
                  <a:lnTo>
                    <a:pt x="4" y="36"/>
                  </a:lnTo>
                  <a:lnTo>
                    <a:pt x="4" y="46"/>
                  </a:lnTo>
                  <a:lnTo>
                    <a:pt x="4" y="52"/>
                  </a:lnTo>
                  <a:lnTo>
                    <a:pt x="10" y="54"/>
                  </a:lnTo>
                  <a:lnTo>
                    <a:pt x="18" y="57"/>
                  </a:lnTo>
                  <a:lnTo>
                    <a:pt x="18" y="63"/>
                  </a:lnTo>
                  <a:lnTo>
                    <a:pt x="22" y="63"/>
                  </a:lnTo>
                  <a:lnTo>
                    <a:pt x="26" y="63"/>
                  </a:lnTo>
                  <a:lnTo>
                    <a:pt x="26" y="61"/>
                  </a:lnTo>
                  <a:lnTo>
                    <a:pt x="30" y="57"/>
                  </a:lnTo>
                  <a:lnTo>
                    <a:pt x="32" y="52"/>
                  </a:lnTo>
                  <a:lnTo>
                    <a:pt x="32" y="44"/>
                  </a:lnTo>
                  <a:lnTo>
                    <a:pt x="30" y="42"/>
                  </a:lnTo>
                  <a:lnTo>
                    <a:pt x="28" y="36"/>
                  </a:lnTo>
                  <a:lnTo>
                    <a:pt x="26" y="32"/>
                  </a:lnTo>
                  <a:lnTo>
                    <a:pt x="28" y="28"/>
                  </a:lnTo>
                  <a:lnTo>
                    <a:pt x="28" y="22"/>
                  </a:lnTo>
                  <a:lnTo>
                    <a:pt x="28" y="18"/>
                  </a:lnTo>
                  <a:lnTo>
                    <a:pt x="26" y="10"/>
                  </a:lnTo>
                  <a:lnTo>
                    <a:pt x="18" y="2"/>
                  </a:lnTo>
                  <a:lnTo>
                    <a:pt x="14" y="6"/>
                  </a:lnTo>
                  <a:lnTo>
                    <a:pt x="12" y="0"/>
                  </a:lnTo>
                  <a:lnTo>
                    <a:pt x="2" y="4"/>
                  </a:lnTo>
                  <a:lnTo>
                    <a:pt x="0" y="12"/>
                  </a:lnTo>
                  <a:lnTo>
                    <a:pt x="0" y="12"/>
                  </a:lnTo>
                  <a:close/>
                </a:path>
              </a:pathLst>
            </a:custGeom>
            <a:solidFill>
              <a:srgbClr val="646464">
                <a:lumMod val="8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66" name="Freeform 363">
              <a:extLst>
                <a:ext uri="{FF2B5EF4-FFF2-40B4-BE49-F238E27FC236}">
                  <a16:creationId xmlns:a16="http://schemas.microsoft.com/office/drawing/2014/main" id="{5801298B-4037-4646-ABB2-A3136D1CAC9C}"/>
                </a:ext>
              </a:extLst>
            </p:cNvPr>
            <p:cNvSpPr>
              <a:spLocks/>
            </p:cNvSpPr>
            <p:nvPr/>
          </p:nvSpPr>
          <p:spPr bwMode="auto">
            <a:xfrm>
              <a:off x="9417221" y="3152884"/>
              <a:ext cx="23248" cy="8219"/>
            </a:xfrm>
            <a:custGeom>
              <a:avLst/>
              <a:gdLst/>
              <a:ahLst/>
              <a:cxnLst>
                <a:cxn ang="0">
                  <a:pos x="4" y="0"/>
                </a:cxn>
                <a:cxn ang="0">
                  <a:pos x="4" y="0"/>
                </a:cxn>
                <a:cxn ang="0">
                  <a:pos x="6" y="2"/>
                </a:cxn>
                <a:cxn ang="0">
                  <a:pos x="4" y="2"/>
                </a:cxn>
                <a:cxn ang="0">
                  <a:pos x="4" y="0"/>
                </a:cxn>
                <a:cxn ang="0">
                  <a:pos x="0" y="0"/>
                </a:cxn>
                <a:cxn ang="0">
                  <a:pos x="4" y="0"/>
                </a:cxn>
                <a:cxn ang="0">
                  <a:pos x="4" y="0"/>
                </a:cxn>
              </a:cxnLst>
              <a:rect l="0" t="0" r="r" b="b"/>
              <a:pathLst>
                <a:path w="6" h="2">
                  <a:moveTo>
                    <a:pt x="4" y="0"/>
                  </a:moveTo>
                  <a:lnTo>
                    <a:pt x="4" y="0"/>
                  </a:lnTo>
                  <a:lnTo>
                    <a:pt x="6" y="2"/>
                  </a:lnTo>
                  <a:lnTo>
                    <a:pt x="4" y="2"/>
                  </a:lnTo>
                  <a:lnTo>
                    <a:pt x="4" y="0"/>
                  </a:lnTo>
                  <a:lnTo>
                    <a:pt x="0" y="0"/>
                  </a:lnTo>
                  <a:lnTo>
                    <a:pt x="4" y="0"/>
                  </a:lnTo>
                  <a:lnTo>
                    <a:pt x="4" y="0"/>
                  </a:lnTo>
                  <a:close/>
                </a:path>
              </a:pathLst>
            </a:custGeom>
            <a:solidFill>
              <a:srgbClr val="646464">
                <a:lumMod val="8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67" name="Freeform 364">
              <a:extLst>
                <a:ext uri="{FF2B5EF4-FFF2-40B4-BE49-F238E27FC236}">
                  <a16:creationId xmlns:a16="http://schemas.microsoft.com/office/drawing/2014/main" id="{30467CA5-4ACA-4542-86FC-E49C8E42EDD9}"/>
                </a:ext>
              </a:extLst>
            </p:cNvPr>
            <p:cNvSpPr>
              <a:spLocks/>
            </p:cNvSpPr>
            <p:nvPr/>
          </p:nvSpPr>
          <p:spPr bwMode="auto">
            <a:xfrm>
              <a:off x="9417221" y="3152884"/>
              <a:ext cx="23248" cy="8219"/>
            </a:xfrm>
            <a:custGeom>
              <a:avLst/>
              <a:gdLst/>
              <a:ahLst/>
              <a:cxnLst>
                <a:cxn ang="0">
                  <a:pos x="4" y="0"/>
                </a:cxn>
                <a:cxn ang="0">
                  <a:pos x="4" y="0"/>
                </a:cxn>
                <a:cxn ang="0">
                  <a:pos x="6" y="2"/>
                </a:cxn>
                <a:cxn ang="0">
                  <a:pos x="4" y="2"/>
                </a:cxn>
                <a:cxn ang="0">
                  <a:pos x="4" y="0"/>
                </a:cxn>
                <a:cxn ang="0">
                  <a:pos x="0" y="0"/>
                </a:cxn>
                <a:cxn ang="0">
                  <a:pos x="4" y="0"/>
                </a:cxn>
                <a:cxn ang="0">
                  <a:pos x="4" y="0"/>
                </a:cxn>
              </a:cxnLst>
              <a:rect l="0" t="0" r="r" b="b"/>
              <a:pathLst>
                <a:path w="6" h="2">
                  <a:moveTo>
                    <a:pt x="4" y="0"/>
                  </a:moveTo>
                  <a:lnTo>
                    <a:pt x="4" y="0"/>
                  </a:lnTo>
                  <a:lnTo>
                    <a:pt x="6" y="2"/>
                  </a:lnTo>
                  <a:lnTo>
                    <a:pt x="4" y="2"/>
                  </a:lnTo>
                  <a:lnTo>
                    <a:pt x="4" y="0"/>
                  </a:lnTo>
                  <a:lnTo>
                    <a:pt x="0" y="0"/>
                  </a:lnTo>
                  <a:lnTo>
                    <a:pt x="4" y="0"/>
                  </a:lnTo>
                  <a:lnTo>
                    <a:pt x="4" y="0"/>
                  </a:lnTo>
                  <a:close/>
                </a:path>
              </a:pathLst>
            </a:custGeom>
            <a:solidFill>
              <a:srgbClr val="646464">
                <a:lumMod val="8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68" name="Freeform 365">
              <a:extLst>
                <a:ext uri="{FF2B5EF4-FFF2-40B4-BE49-F238E27FC236}">
                  <a16:creationId xmlns:a16="http://schemas.microsoft.com/office/drawing/2014/main" id="{97531799-9D01-4248-AB9B-211BC1972B95}"/>
                </a:ext>
              </a:extLst>
            </p:cNvPr>
            <p:cNvSpPr>
              <a:spLocks/>
            </p:cNvSpPr>
            <p:nvPr/>
          </p:nvSpPr>
          <p:spPr bwMode="auto">
            <a:xfrm>
              <a:off x="9324225" y="3259743"/>
              <a:ext cx="15499" cy="32879"/>
            </a:xfrm>
            <a:custGeom>
              <a:avLst/>
              <a:gdLst/>
              <a:ahLst/>
              <a:cxnLst>
                <a:cxn ang="0">
                  <a:pos x="2" y="0"/>
                </a:cxn>
                <a:cxn ang="0">
                  <a:pos x="2" y="0"/>
                </a:cxn>
                <a:cxn ang="0">
                  <a:pos x="2" y="2"/>
                </a:cxn>
                <a:cxn ang="0">
                  <a:pos x="4" y="2"/>
                </a:cxn>
                <a:cxn ang="0">
                  <a:pos x="2" y="2"/>
                </a:cxn>
                <a:cxn ang="0">
                  <a:pos x="2" y="4"/>
                </a:cxn>
                <a:cxn ang="0">
                  <a:pos x="0" y="8"/>
                </a:cxn>
                <a:cxn ang="0">
                  <a:pos x="0" y="2"/>
                </a:cxn>
                <a:cxn ang="0">
                  <a:pos x="0" y="0"/>
                </a:cxn>
                <a:cxn ang="0">
                  <a:pos x="2" y="0"/>
                </a:cxn>
                <a:cxn ang="0">
                  <a:pos x="2" y="0"/>
                </a:cxn>
              </a:cxnLst>
              <a:rect l="0" t="0" r="r" b="b"/>
              <a:pathLst>
                <a:path w="4" h="8">
                  <a:moveTo>
                    <a:pt x="2" y="0"/>
                  </a:moveTo>
                  <a:lnTo>
                    <a:pt x="2" y="0"/>
                  </a:lnTo>
                  <a:lnTo>
                    <a:pt x="2" y="2"/>
                  </a:lnTo>
                  <a:lnTo>
                    <a:pt x="4" y="2"/>
                  </a:lnTo>
                  <a:lnTo>
                    <a:pt x="2" y="2"/>
                  </a:lnTo>
                  <a:lnTo>
                    <a:pt x="2" y="4"/>
                  </a:lnTo>
                  <a:lnTo>
                    <a:pt x="0" y="8"/>
                  </a:lnTo>
                  <a:lnTo>
                    <a:pt x="0" y="2"/>
                  </a:lnTo>
                  <a:lnTo>
                    <a:pt x="0" y="0"/>
                  </a:lnTo>
                  <a:lnTo>
                    <a:pt x="2" y="0"/>
                  </a:lnTo>
                  <a:lnTo>
                    <a:pt x="2" y="0"/>
                  </a:lnTo>
                  <a:close/>
                </a:path>
              </a:pathLst>
            </a:custGeom>
            <a:solidFill>
              <a:srgbClr val="646464">
                <a:lumMod val="8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69" name="Freeform 366">
              <a:extLst>
                <a:ext uri="{FF2B5EF4-FFF2-40B4-BE49-F238E27FC236}">
                  <a16:creationId xmlns:a16="http://schemas.microsoft.com/office/drawing/2014/main" id="{239B30AD-5D50-462F-9147-99D24679A91A}"/>
                </a:ext>
              </a:extLst>
            </p:cNvPr>
            <p:cNvSpPr>
              <a:spLocks/>
            </p:cNvSpPr>
            <p:nvPr/>
          </p:nvSpPr>
          <p:spPr bwMode="auto">
            <a:xfrm>
              <a:off x="9324225" y="3259743"/>
              <a:ext cx="15499" cy="32879"/>
            </a:xfrm>
            <a:custGeom>
              <a:avLst/>
              <a:gdLst/>
              <a:ahLst/>
              <a:cxnLst>
                <a:cxn ang="0">
                  <a:pos x="2" y="0"/>
                </a:cxn>
                <a:cxn ang="0">
                  <a:pos x="2" y="0"/>
                </a:cxn>
                <a:cxn ang="0">
                  <a:pos x="2" y="2"/>
                </a:cxn>
                <a:cxn ang="0">
                  <a:pos x="4" y="2"/>
                </a:cxn>
                <a:cxn ang="0">
                  <a:pos x="2" y="2"/>
                </a:cxn>
                <a:cxn ang="0">
                  <a:pos x="2" y="4"/>
                </a:cxn>
                <a:cxn ang="0">
                  <a:pos x="0" y="8"/>
                </a:cxn>
                <a:cxn ang="0">
                  <a:pos x="0" y="2"/>
                </a:cxn>
                <a:cxn ang="0">
                  <a:pos x="0" y="0"/>
                </a:cxn>
                <a:cxn ang="0">
                  <a:pos x="2" y="0"/>
                </a:cxn>
                <a:cxn ang="0">
                  <a:pos x="2" y="0"/>
                </a:cxn>
              </a:cxnLst>
              <a:rect l="0" t="0" r="r" b="b"/>
              <a:pathLst>
                <a:path w="4" h="8">
                  <a:moveTo>
                    <a:pt x="2" y="0"/>
                  </a:moveTo>
                  <a:lnTo>
                    <a:pt x="2" y="0"/>
                  </a:lnTo>
                  <a:lnTo>
                    <a:pt x="2" y="2"/>
                  </a:lnTo>
                  <a:lnTo>
                    <a:pt x="4" y="2"/>
                  </a:lnTo>
                  <a:lnTo>
                    <a:pt x="2" y="2"/>
                  </a:lnTo>
                  <a:lnTo>
                    <a:pt x="2" y="4"/>
                  </a:lnTo>
                  <a:lnTo>
                    <a:pt x="0" y="8"/>
                  </a:lnTo>
                  <a:lnTo>
                    <a:pt x="0" y="2"/>
                  </a:lnTo>
                  <a:lnTo>
                    <a:pt x="0" y="0"/>
                  </a:lnTo>
                  <a:lnTo>
                    <a:pt x="2" y="0"/>
                  </a:lnTo>
                  <a:lnTo>
                    <a:pt x="2" y="0"/>
                  </a:lnTo>
                  <a:close/>
                </a:path>
              </a:pathLst>
            </a:custGeom>
            <a:solidFill>
              <a:srgbClr val="646464">
                <a:lumMod val="8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70" name="Freeform 429">
              <a:extLst>
                <a:ext uri="{FF2B5EF4-FFF2-40B4-BE49-F238E27FC236}">
                  <a16:creationId xmlns:a16="http://schemas.microsoft.com/office/drawing/2014/main" id="{E3DBA3FA-6B4B-4BB0-A32F-888A761904E8}"/>
                </a:ext>
              </a:extLst>
            </p:cNvPr>
            <p:cNvSpPr>
              <a:spLocks/>
            </p:cNvSpPr>
            <p:nvPr/>
          </p:nvSpPr>
          <p:spPr bwMode="auto">
            <a:xfrm>
              <a:off x="11897115" y="5528431"/>
              <a:ext cx="54247" cy="69871"/>
            </a:xfrm>
            <a:custGeom>
              <a:avLst/>
              <a:gdLst/>
              <a:ahLst/>
              <a:cxnLst>
                <a:cxn ang="0">
                  <a:pos x="12" y="17"/>
                </a:cxn>
                <a:cxn ang="0">
                  <a:pos x="12" y="17"/>
                </a:cxn>
                <a:cxn ang="0">
                  <a:pos x="6" y="9"/>
                </a:cxn>
                <a:cxn ang="0">
                  <a:pos x="2" y="8"/>
                </a:cxn>
                <a:cxn ang="0">
                  <a:pos x="0" y="2"/>
                </a:cxn>
                <a:cxn ang="0">
                  <a:pos x="8" y="0"/>
                </a:cxn>
                <a:cxn ang="0">
                  <a:pos x="10" y="6"/>
                </a:cxn>
                <a:cxn ang="0">
                  <a:pos x="8" y="6"/>
                </a:cxn>
                <a:cxn ang="0">
                  <a:pos x="10" y="9"/>
                </a:cxn>
                <a:cxn ang="0">
                  <a:pos x="14" y="13"/>
                </a:cxn>
                <a:cxn ang="0">
                  <a:pos x="14" y="15"/>
                </a:cxn>
                <a:cxn ang="0">
                  <a:pos x="14" y="17"/>
                </a:cxn>
                <a:cxn ang="0">
                  <a:pos x="12" y="17"/>
                </a:cxn>
                <a:cxn ang="0">
                  <a:pos x="12" y="17"/>
                </a:cxn>
              </a:cxnLst>
              <a:rect l="0" t="0" r="r" b="b"/>
              <a:pathLst>
                <a:path w="14" h="17">
                  <a:moveTo>
                    <a:pt x="12" y="17"/>
                  </a:moveTo>
                  <a:lnTo>
                    <a:pt x="12" y="17"/>
                  </a:lnTo>
                  <a:lnTo>
                    <a:pt x="6" y="9"/>
                  </a:lnTo>
                  <a:lnTo>
                    <a:pt x="2" y="8"/>
                  </a:lnTo>
                  <a:lnTo>
                    <a:pt x="0" y="2"/>
                  </a:lnTo>
                  <a:lnTo>
                    <a:pt x="8" y="0"/>
                  </a:lnTo>
                  <a:lnTo>
                    <a:pt x="10" y="6"/>
                  </a:lnTo>
                  <a:lnTo>
                    <a:pt x="8" y="6"/>
                  </a:lnTo>
                  <a:lnTo>
                    <a:pt x="10" y="9"/>
                  </a:lnTo>
                  <a:lnTo>
                    <a:pt x="14" y="13"/>
                  </a:lnTo>
                  <a:lnTo>
                    <a:pt x="14" y="15"/>
                  </a:lnTo>
                  <a:lnTo>
                    <a:pt x="14" y="17"/>
                  </a:lnTo>
                  <a:lnTo>
                    <a:pt x="12" y="17"/>
                  </a:lnTo>
                  <a:lnTo>
                    <a:pt x="12" y="17"/>
                  </a:lnTo>
                  <a:close/>
                </a:path>
              </a:pathLst>
            </a:custGeom>
            <a:solidFill>
              <a:srgbClr val="646464">
                <a:lumMod val="8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71" name="Freeform 430">
              <a:extLst>
                <a:ext uri="{FF2B5EF4-FFF2-40B4-BE49-F238E27FC236}">
                  <a16:creationId xmlns:a16="http://schemas.microsoft.com/office/drawing/2014/main" id="{1D138B99-34AF-41A9-BDDE-4115BB767DF6}"/>
                </a:ext>
              </a:extLst>
            </p:cNvPr>
            <p:cNvSpPr>
              <a:spLocks/>
            </p:cNvSpPr>
            <p:nvPr/>
          </p:nvSpPr>
          <p:spPr bwMode="auto">
            <a:xfrm>
              <a:off x="11897115" y="5528431"/>
              <a:ext cx="54247" cy="69871"/>
            </a:xfrm>
            <a:custGeom>
              <a:avLst/>
              <a:gdLst/>
              <a:ahLst/>
              <a:cxnLst>
                <a:cxn ang="0">
                  <a:pos x="12" y="17"/>
                </a:cxn>
                <a:cxn ang="0">
                  <a:pos x="12" y="17"/>
                </a:cxn>
                <a:cxn ang="0">
                  <a:pos x="6" y="9"/>
                </a:cxn>
                <a:cxn ang="0">
                  <a:pos x="2" y="8"/>
                </a:cxn>
                <a:cxn ang="0">
                  <a:pos x="0" y="2"/>
                </a:cxn>
                <a:cxn ang="0">
                  <a:pos x="8" y="0"/>
                </a:cxn>
                <a:cxn ang="0">
                  <a:pos x="10" y="6"/>
                </a:cxn>
                <a:cxn ang="0">
                  <a:pos x="8" y="6"/>
                </a:cxn>
                <a:cxn ang="0">
                  <a:pos x="10" y="9"/>
                </a:cxn>
                <a:cxn ang="0">
                  <a:pos x="14" y="13"/>
                </a:cxn>
                <a:cxn ang="0">
                  <a:pos x="14" y="15"/>
                </a:cxn>
                <a:cxn ang="0">
                  <a:pos x="14" y="17"/>
                </a:cxn>
                <a:cxn ang="0">
                  <a:pos x="12" y="17"/>
                </a:cxn>
                <a:cxn ang="0">
                  <a:pos x="12" y="17"/>
                </a:cxn>
              </a:cxnLst>
              <a:rect l="0" t="0" r="r" b="b"/>
              <a:pathLst>
                <a:path w="14" h="17">
                  <a:moveTo>
                    <a:pt x="12" y="17"/>
                  </a:moveTo>
                  <a:lnTo>
                    <a:pt x="12" y="17"/>
                  </a:lnTo>
                  <a:lnTo>
                    <a:pt x="6" y="9"/>
                  </a:lnTo>
                  <a:lnTo>
                    <a:pt x="2" y="8"/>
                  </a:lnTo>
                  <a:lnTo>
                    <a:pt x="0" y="2"/>
                  </a:lnTo>
                  <a:lnTo>
                    <a:pt x="8" y="0"/>
                  </a:lnTo>
                  <a:lnTo>
                    <a:pt x="10" y="6"/>
                  </a:lnTo>
                  <a:lnTo>
                    <a:pt x="8" y="6"/>
                  </a:lnTo>
                  <a:lnTo>
                    <a:pt x="10" y="9"/>
                  </a:lnTo>
                  <a:lnTo>
                    <a:pt x="14" y="13"/>
                  </a:lnTo>
                  <a:lnTo>
                    <a:pt x="14" y="15"/>
                  </a:lnTo>
                  <a:lnTo>
                    <a:pt x="14" y="17"/>
                  </a:lnTo>
                  <a:lnTo>
                    <a:pt x="12" y="17"/>
                  </a:lnTo>
                  <a:lnTo>
                    <a:pt x="12" y="17"/>
                  </a:lnTo>
                  <a:close/>
                </a:path>
              </a:pathLst>
            </a:custGeom>
            <a:solidFill>
              <a:srgbClr val="646464">
                <a:lumMod val="8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72" name="Freeform 431">
              <a:extLst>
                <a:ext uri="{FF2B5EF4-FFF2-40B4-BE49-F238E27FC236}">
                  <a16:creationId xmlns:a16="http://schemas.microsoft.com/office/drawing/2014/main" id="{14F017FA-1B2D-4277-B8A1-B58E8AF56DAC}"/>
                </a:ext>
              </a:extLst>
            </p:cNvPr>
            <p:cNvSpPr>
              <a:spLocks/>
            </p:cNvSpPr>
            <p:nvPr/>
          </p:nvSpPr>
          <p:spPr bwMode="auto">
            <a:xfrm>
              <a:off x="9289353" y="5220183"/>
              <a:ext cx="27124" cy="16440"/>
            </a:xfrm>
            <a:custGeom>
              <a:avLst/>
              <a:gdLst/>
              <a:ahLst/>
              <a:cxnLst>
                <a:cxn ang="0">
                  <a:pos x="6" y="4"/>
                </a:cxn>
                <a:cxn ang="0">
                  <a:pos x="0" y="2"/>
                </a:cxn>
                <a:cxn ang="0">
                  <a:pos x="6" y="0"/>
                </a:cxn>
                <a:cxn ang="0">
                  <a:pos x="7" y="2"/>
                </a:cxn>
                <a:cxn ang="0">
                  <a:pos x="6" y="4"/>
                </a:cxn>
                <a:cxn ang="0">
                  <a:pos x="6" y="4"/>
                </a:cxn>
              </a:cxnLst>
              <a:rect l="0" t="0" r="r" b="b"/>
              <a:pathLst>
                <a:path w="7" h="4">
                  <a:moveTo>
                    <a:pt x="6" y="4"/>
                  </a:moveTo>
                  <a:lnTo>
                    <a:pt x="0" y="2"/>
                  </a:lnTo>
                  <a:lnTo>
                    <a:pt x="6" y="0"/>
                  </a:lnTo>
                  <a:lnTo>
                    <a:pt x="7" y="2"/>
                  </a:lnTo>
                  <a:lnTo>
                    <a:pt x="6" y="4"/>
                  </a:lnTo>
                  <a:lnTo>
                    <a:pt x="6" y="4"/>
                  </a:lnTo>
                  <a:close/>
                </a:path>
              </a:pathLst>
            </a:custGeom>
            <a:solidFill>
              <a:srgbClr val="646464">
                <a:lumMod val="8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73" name="Freeform 432">
              <a:extLst>
                <a:ext uri="{FF2B5EF4-FFF2-40B4-BE49-F238E27FC236}">
                  <a16:creationId xmlns:a16="http://schemas.microsoft.com/office/drawing/2014/main" id="{BEFE664E-7034-4B4C-BBDC-88A9E1EA07DE}"/>
                </a:ext>
              </a:extLst>
            </p:cNvPr>
            <p:cNvSpPr>
              <a:spLocks/>
            </p:cNvSpPr>
            <p:nvPr/>
          </p:nvSpPr>
          <p:spPr bwMode="auto">
            <a:xfrm>
              <a:off x="9289353" y="5220183"/>
              <a:ext cx="27124" cy="16440"/>
            </a:xfrm>
            <a:custGeom>
              <a:avLst/>
              <a:gdLst/>
              <a:ahLst/>
              <a:cxnLst>
                <a:cxn ang="0">
                  <a:pos x="6" y="4"/>
                </a:cxn>
                <a:cxn ang="0">
                  <a:pos x="0" y="2"/>
                </a:cxn>
                <a:cxn ang="0">
                  <a:pos x="6" y="0"/>
                </a:cxn>
                <a:cxn ang="0">
                  <a:pos x="7" y="2"/>
                </a:cxn>
                <a:cxn ang="0">
                  <a:pos x="6" y="4"/>
                </a:cxn>
                <a:cxn ang="0">
                  <a:pos x="6" y="4"/>
                </a:cxn>
              </a:cxnLst>
              <a:rect l="0" t="0" r="r" b="b"/>
              <a:pathLst>
                <a:path w="7" h="4">
                  <a:moveTo>
                    <a:pt x="6" y="4"/>
                  </a:moveTo>
                  <a:lnTo>
                    <a:pt x="0" y="2"/>
                  </a:lnTo>
                  <a:lnTo>
                    <a:pt x="6" y="0"/>
                  </a:lnTo>
                  <a:lnTo>
                    <a:pt x="7" y="2"/>
                  </a:lnTo>
                  <a:lnTo>
                    <a:pt x="6" y="4"/>
                  </a:lnTo>
                  <a:lnTo>
                    <a:pt x="6" y="4"/>
                  </a:lnTo>
                  <a:close/>
                </a:path>
              </a:pathLst>
            </a:custGeom>
            <a:solidFill>
              <a:srgbClr val="646464">
                <a:lumMod val="8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74" name="Rectangle 433">
              <a:extLst>
                <a:ext uri="{FF2B5EF4-FFF2-40B4-BE49-F238E27FC236}">
                  <a16:creationId xmlns:a16="http://schemas.microsoft.com/office/drawing/2014/main" id="{1E90445F-BF44-4F2D-8042-745CA832E344}"/>
                </a:ext>
              </a:extLst>
            </p:cNvPr>
            <p:cNvSpPr>
              <a:spLocks noChangeArrowheads="1"/>
            </p:cNvSpPr>
            <p:nvPr/>
          </p:nvSpPr>
          <p:spPr bwMode="auto">
            <a:xfrm>
              <a:off x="10203813" y="4011861"/>
              <a:ext cx="7749" cy="8219"/>
            </a:xfrm>
            <a:prstGeom prst="rect">
              <a:avLst/>
            </a:prstGeom>
            <a:solidFill>
              <a:srgbClr val="646464">
                <a:lumMod val="85000"/>
              </a:srgbClr>
            </a:solidFill>
            <a:ln w="9525">
              <a:noFill/>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75" name="Rectangle 434">
              <a:extLst>
                <a:ext uri="{FF2B5EF4-FFF2-40B4-BE49-F238E27FC236}">
                  <a16:creationId xmlns:a16="http://schemas.microsoft.com/office/drawing/2014/main" id="{193B7481-7946-4A2C-87B3-DAEAFC5E6766}"/>
                </a:ext>
              </a:extLst>
            </p:cNvPr>
            <p:cNvSpPr>
              <a:spLocks noChangeArrowheads="1"/>
            </p:cNvSpPr>
            <p:nvPr/>
          </p:nvSpPr>
          <p:spPr bwMode="auto">
            <a:xfrm>
              <a:off x="10203813" y="4011861"/>
              <a:ext cx="7749" cy="8219"/>
            </a:xfrm>
            <a:prstGeom prst="rect">
              <a:avLst/>
            </a:prstGeom>
            <a:solidFill>
              <a:srgbClr val="646464">
                <a:lumMod val="8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76" name="Freeform 435">
              <a:extLst>
                <a:ext uri="{FF2B5EF4-FFF2-40B4-BE49-F238E27FC236}">
                  <a16:creationId xmlns:a16="http://schemas.microsoft.com/office/drawing/2014/main" id="{A12FB2A9-56A6-43DC-BD1A-6B8406060108}"/>
                </a:ext>
              </a:extLst>
            </p:cNvPr>
            <p:cNvSpPr>
              <a:spLocks/>
            </p:cNvSpPr>
            <p:nvPr/>
          </p:nvSpPr>
          <p:spPr bwMode="auto">
            <a:xfrm>
              <a:off x="9510217" y="4862620"/>
              <a:ext cx="23248" cy="41099"/>
            </a:xfrm>
            <a:custGeom>
              <a:avLst/>
              <a:gdLst/>
              <a:ahLst/>
              <a:cxnLst>
                <a:cxn ang="0">
                  <a:pos x="6" y="10"/>
                </a:cxn>
                <a:cxn ang="0">
                  <a:pos x="6" y="10"/>
                </a:cxn>
                <a:cxn ang="0">
                  <a:pos x="2" y="6"/>
                </a:cxn>
                <a:cxn ang="0">
                  <a:pos x="0" y="4"/>
                </a:cxn>
                <a:cxn ang="0">
                  <a:pos x="0" y="0"/>
                </a:cxn>
                <a:cxn ang="0">
                  <a:pos x="6" y="0"/>
                </a:cxn>
                <a:cxn ang="0">
                  <a:pos x="6" y="2"/>
                </a:cxn>
                <a:cxn ang="0">
                  <a:pos x="6" y="10"/>
                </a:cxn>
                <a:cxn ang="0">
                  <a:pos x="6" y="10"/>
                </a:cxn>
              </a:cxnLst>
              <a:rect l="0" t="0" r="r" b="b"/>
              <a:pathLst>
                <a:path w="6" h="10">
                  <a:moveTo>
                    <a:pt x="6" y="10"/>
                  </a:moveTo>
                  <a:lnTo>
                    <a:pt x="6" y="10"/>
                  </a:lnTo>
                  <a:lnTo>
                    <a:pt x="2" y="6"/>
                  </a:lnTo>
                  <a:lnTo>
                    <a:pt x="0" y="4"/>
                  </a:lnTo>
                  <a:lnTo>
                    <a:pt x="0" y="0"/>
                  </a:lnTo>
                  <a:lnTo>
                    <a:pt x="6" y="0"/>
                  </a:lnTo>
                  <a:lnTo>
                    <a:pt x="6" y="2"/>
                  </a:lnTo>
                  <a:lnTo>
                    <a:pt x="6" y="10"/>
                  </a:lnTo>
                  <a:lnTo>
                    <a:pt x="6" y="10"/>
                  </a:lnTo>
                  <a:close/>
                </a:path>
              </a:pathLst>
            </a:custGeom>
            <a:solidFill>
              <a:srgbClr val="646464">
                <a:lumMod val="8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77" name="Freeform 436">
              <a:extLst>
                <a:ext uri="{FF2B5EF4-FFF2-40B4-BE49-F238E27FC236}">
                  <a16:creationId xmlns:a16="http://schemas.microsoft.com/office/drawing/2014/main" id="{AFDDD063-806F-4DE9-9D0B-475B40D16C8A}"/>
                </a:ext>
              </a:extLst>
            </p:cNvPr>
            <p:cNvSpPr>
              <a:spLocks/>
            </p:cNvSpPr>
            <p:nvPr/>
          </p:nvSpPr>
          <p:spPr bwMode="auto">
            <a:xfrm>
              <a:off x="9510217" y="4862620"/>
              <a:ext cx="23248" cy="41099"/>
            </a:xfrm>
            <a:custGeom>
              <a:avLst/>
              <a:gdLst/>
              <a:ahLst/>
              <a:cxnLst>
                <a:cxn ang="0">
                  <a:pos x="6" y="10"/>
                </a:cxn>
                <a:cxn ang="0">
                  <a:pos x="6" y="10"/>
                </a:cxn>
                <a:cxn ang="0">
                  <a:pos x="2" y="6"/>
                </a:cxn>
                <a:cxn ang="0">
                  <a:pos x="0" y="4"/>
                </a:cxn>
                <a:cxn ang="0">
                  <a:pos x="0" y="0"/>
                </a:cxn>
                <a:cxn ang="0">
                  <a:pos x="6" y="0"/>
                </a:cxn>
                <a:cxn ang="0">
                  <a:pos x="6" y="2"/>
                </a:cxn>
                <a:cxn ang="0">
                  <a:pos x="6" y="10"/>
                </a:cxn>
                <a:cxn ang="0">
                  <a:pos x="6" y="10"/>
                </a:cxn>
              </a:cxnLst>
              <a:rect l="0" t="0" r="r" b="b"/>
              <a:pathLst>
                <a:path w="6" h="10">
                  <a:moveTo>
                    <a:pt x="6" y="10"/>
                  </a:moveTo>
                  <a:lnTo>
                    <a:pt x="6" y="10"/>
                  </a:lnTo>
                  <a:lnTo>
                    <a:pt x="2" y="6"/>
                  </a:lnTo>
                  <a:lnTo>
                    <a:pt x="0" y="4"/>
                  </a:lnTo>
                  <a:lnTo>
                    <a:pt x="0" y="0"/>
                  </a:lnTo>
                  <a:lnTo>
                    <a:pt x="6" y="0"/>
                  </a:lnTo>
                  <a:lnTo>
                    <a:pt x="6" y="2"/>
                  </a:lnTo>
                  <a:lnTo>
                    <a:pt x="6" y="10"/>
                  </a:lnTo>
                  <a:lnTo>
                    <a:pt x="6" y="10"/>
                  </a:lnTo>
                  <a:close/>
                </a:path>
              </a:pathLst>
            </a:custGeom>
            <a:solidFill>
              <a:srgbClr val="646464">
                <a:lumMod val="8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grpSp>
          <p:nvGrpSpPr>
            <p:cNvPr id="78" name="Group 710">
              <a:extLst>
                <a:ext uri="{FF2B5EF4-FFF2-40B4-BE49-F238E27FC236}">
                  <a16:creationId xmlns:a16="http://schemas.microsoft.com/office/drawing/2014/main" id="{46F4C3C4-ACD5-425C-A60C-ADED2414F160}"/>
                </a:ext>
              </a:extLst>
            </p:cNvPr>
            <p:cNvGrpSpPr/>
            <p:nvPr/>
          </p:nvGrpSpPr>
          <p:grpSpPr>
            <a:xfrm>
              <a:off x="9289353" y="4903720"/>
              <a:ext cx="747845" cy="978166"/>
              <a:chOff x="5237163" y="3068638"/>
              <a:chExt cx="306388" cy="377825"/>
            </a:xfrm>
            <a:solidFill>
              <a:srgbClr val="646464">
                <a:lumMod val="85000"/>
              </a:srgbClr>
            </a:solidFill>
          </p:grpSpPr>
          <p:sp>
            <p:nvSpPr>
              <p:cNvPr id="298" name="Freeform 186">
                <a:extLst>
                  <a:ext uri="{FF2B5EF4-FFF2-40B4-BE49-F238E27FC236}">
                    <a16:creationId xmlns:a16="http://schemas.microsoft.com/office/drawing/2014/main" id="{0896AA8F-8465-4ACA-BF5C-98871B257FFB}"/>
                  </a:ext>
                </a:extLst>
              </p:cNvPr>
              <p:cNvSpPr>
                <a:spLocks noEditPoints="1"/>
              </p:cNvSpPr>
              <p:nvPr/>
            </p:nvSpPr>
            <p:spPr bwMode="auto">
              <a:xfrm>
                <a:off x="5237163" y="3068638"/>
                <a:ext cx="306388" cy="377825"/>
              </a:xfrm>
              <a:custGeom>
                <a:avLst/>
                <a:gdLst/>
                <a:ahLst/>
                <a:cxnLst>
                  <a:cxn ang="0">
                    <a:pos x="98" y="209"/>
                  </a:cxn>
                  <a:cxn ang="0">
                    <a:pos x="116" y="228"/>
                  </a:cxn>
                  <a:cxn ang="0">
                    <a:pos x="134" y="236"/>
                  </a:cxn>
                  <a:cxn ang="0">
                    <a:pos x="143" y="228"/>
                  </a:cxn>
                  <a:cxn ang="0">
                    <a:pos x="143" y="215"/>
                  </a:cxn>
                  <a:cxn ang="0">
                    <a:pos x="124" y="215"/>
                  </a:cxn>
                  <a:cxn ang="0">
                    <a:pos x="104" y="209"/>
                  </a:cxn>
                  <a:cxn ang="0">
                    <a:pos x="9" y="79"/>
                  </a:cxn>
                  <a:cxn ang="0">
                    <a:pos x="27" y="69"/>
                  </a:cxn>
                  <a:cxn ang="0">
                    <a:pos x="45" y="65"/>
                  </a:cxn>
                  <a:cxn ang="0">
                    <a:pos x="61" y="73"/>
                  </a:cxn>
                  <a:cxn ang="0">
                    <a:pos x="65" y="93"/>
                  </a:cxn>
                  <a:cxn ang="0">
                    <a:pos x="76" y="110"/>
                  </a:cxn>
                  <a:cxn ang="0">
                    <a:pos x="96" y="132"/>
                  </a:cxn>
                  <a:cxn ang="0">
                    <a:pos x="116" y="138"/>
                  </a:cxn>
                  <a:cxn ang="0">
                    <a:pos x="128" y="150"/>
                  </a:cxn>
                  <a:cxn ang="0">
                    <a:pos x="136" y="158"/>
                  </a:cxn>
                  <a:cxn ang="0">
                    <a:pos x="153" y="179"/>
                  </a:cxn>
                  <a:cxn ang="0">
                    <a:pos x="149" y="209"/>
                  </a:cxn>
                  <a:cxn ang="0">
                    <a:pos x="155" y="217"/>
                  </a:cxn>
                  <a:cxn ang="0">
                    <a:pos x="165" y="195"/>
                  </a:cxn>
                  <a:cxn ang="0">
                    <a:pos x="171" y="181"/>
                  </a:cxn>
                  <a:cxn ang="0">
                    <a:pos x="165" y="160"/>
                  </a:cxn>
                  <a:cxn ang="0">
                    <a:pos x="185" y="160"/>
                  </a:cxn>
                  <a:cxn ang="0">
                    <a:pos x="193" y="161"/>
                  </a:cxn>
                  <a:cxn ang="0">
                    <a:pos x="185" y="152"/>
                  </a:cxn>
                  <a:cxn ang="0">
                    <a:pos x="155" y="122"/>
                  </a:cxn>
                  <a:cxn ang="0">
                    <a:pos x="118" y="98"/>
                  </a:cxn>
                  <a:cxn ang="0">
                    <a:pos x="108" y="79"/>
                  </a:cxn>
                  <a:cxn ang="0">
                    <a:pos x="90" y="69"/>
                  </a:cxn>
                  <a:cxn ang="0">
                    <a:pos x="96" y="45"/>
                  </a:cxn>
                  <a:cxn ang="0">
                    <a:pos x="94" y="35"/>
                  </a:cxn>
                  <a:cxn ang="0">
                    <a:pos x="114" y="29"/>
                  </a:cxn>
                  <a:cxn ang="0">
                    <a:pos x="110" y="16"/>
                  </a:cxn>
                  <a:cxn ang="0">
                    <a:pos x="100" y="4"/>
                  </a:cxn>
                  <a:cxn ang="0">
                    <a:pos x="88" y="2"/>
                  </a:cxn>
                  <a:cxn ang="0">
                    <a:pos x="72" y="0"/>
                  </a:cxn>
                  <a:cxn ang="0">
                    <a:pos x="65" y="2"/>
                  </a:cxn>
                  <a:cxn ang="0">
                    <a:pos x="65" y="10"/>
                  </a:cxn>
                  <a:cxn ang="0">
                    <a:pos x="55" y="10"/>
                  </a:cxn>
                  <a:cxn ang="0">
                    <a:pos x="47" y="16"/>
                  </a:cxn>
                  <a:cxn ang="0">
                    <a:pos x="43" y="26"/>
                  </a:cxn>
                  <a:cxn ang="0">
                    <a:pos x="27" y="20"/>
                  </a:cxn>
                  <a:cxn ang="0">
                    <a:pos x="21" y="26"/>
                  </a:cxn>
                  <a:cxn ang="0">
                    <a:pos x="9" y="39"/>
                  </a:cxn>
                  <a:cxn ang="0">
                    <a:pos x="0" y="45"/>
                  </a:cxn>
                  <a:cxn ang="0">
                    <a:pos x="6" y="55"/>
                  </a:cxn>
                  <a:cxn ang="0">
                    <a:pos x="7" y="69"/>
                  </a:cxn>
                  <a:cxn ang="0">
                    <a:pos x="7" y="75"/>
                  </a:cxn>
                  <a:cxn ang="0">
                    <a:pos x="43" y="136"/>
                  </a:cxn>
                  <a:cxn ang="0">
                    <a:pos x="29" y="169"/>
                  </a:cxn>
                  <a:cxn ang="0">
                    <a:pos x="45" y="187"/>
                  </a:cxn>
                  <a:cxn ang="0">
                    <a:pos x="49" y="140"/>
                  </a:cxn>
                </a:cxnLst>
                <a:rect l="0" t="0" r="r" b="b"/>
                <a:pathLst>
                  <a:path w="193" h="238">
                    <a:moveTo>
                      <a:pt x="100" y="207"/>
                    </a:moveTo>
                    <a:lnTo>
                      <a:pt x="100" y="207"/>
                    </a:lnTo>
                    <a:lnTo>
                      <a:pt x="100" y="209"/>
                    </a:lnTo>
                    <a:lnTo>
                      <a:pt x="98" y="209"/>
                    </a:lnTo>
                    <a:lnTo>
                      <a:pt x="98" y="217"/>
                    </a:lnTo>
                    <a:lnTo>
                      <a:pt x="106" y="221"/>
                    </a:lnTo>
                    <a:lnTo>
                      <a:pt x="114" y="225"/>
                    </a:lnTo>
                    <a:lnTo>
                      <a:pt x="116" y="228"/>
                    </a:lnTo>
                    <a:lnTo>
                      <a:pt x="118" y="228"/>
                    </a:lnTo>
                    <a:lnTo>
                      <a:pt x="124" y="228"/>
                    </a:lnTo>
                    <a:lnTo>
                      <a:pt x="126" y="230"/>
                    </a:lnTo>
                    <a:lnTo>
                      <a:pt x="134" y="236"/>
                    </a:lnTo>
                    <a:lnTo>
                      <a:pt x="134" y="238"/>
                    </a:lnTo>
                    <a:lnTo>
                      <a:pt x="141" y="238"/>
                    </a:lnTo>
                    <a:lnTo>
                      <a:pt x="137" y="230"/>
                    </a:lnTo>
                    <a:lnTo>
                      <a:pt x="143" y="228"/>
                    </a:lnTo>
                    <a:lnTo>
                      <a:pt x="143" y="225"/>
                    </a:lnTo>
                    <a:lnTo>
                      <a:pt x="143" y="219"/>
                    </a:lnTo>
                    <a:lnTo>
                      <a:pt x="143" y="217"/>
                    </a:lnTo>
                    <a:lnTo>
                      <a:pt x="143" y="215"/>
                    </a:lnTo>
                    <a:lnTo>
                      <a:pt x="145" y="211"/>
                    </a:lnTo>
                    <a:lnTo>
                      <a:pt x="145" y="207"/>
                    </a:lnTo>
                    <a:lnTo>
                      <a:pt x="132" y="211"/>
                    </a:lnTo>
                    <a:lnTo>
                      <a:pt x="124" y="215"/>
                    </a:lnTo>
                    <a:lnTo>
                      <a:pt x="116" y="211"/>
                    </a:lnTo>
                    <a:lnTo>
                      <a:pt x="110" y="209"/>
                    </a:lnTo>
                    <a:lnTo>
                      <a:pt x="108" y="209"/>
                    </a:lnTo>
                    <a:lnTo>
                      <a:pt x="104" y="209"/>
                    </a:lnTo>
                    <a:lnTo>
                      <a:pt x="100" y="207"/>
                    </a:lnTo>
                    <a:lnTo>
                      <a:pt x="100" y="207"/>
                    </a:lnTo>
                    <a:close/>
                    <a:moveTo>
                      <a:pt x="9" y="79"/>
                    </a:moveTo>
                    <a:lnTo>
                      <a:pt x="9" y="79"/>
                    </a:lnTo>
                    <a:lnTo>
                      <a:pt x="15" y="75"/>
                    </a:lnTo>
                    <a:lnTo>
                      <a:pt x="21" y="75"/>
                    </a:lnTo>
                    <a:lnTo>
                      <a:pt x="21" y="71"/>
                    </a:lnTo>
                    <a:lnTo>
                      <a:pt x="27" y="69"/>
                    </a:lnTo>
                    <a:lnTo>
                      <a:pt x="27" y="63"/>
                    </a:lnTo>
                    <a:lnTo>
                      <a:pt x="33" y="61"/>
                    </a:lnTo>
                    <a:lnTo>
                      <a:pt x="39" y="61"/>
                    </a:lnTo>
                    <a:lnTo>
                      <a:pt x="45" y="65"/>
                    </a:lnTo>
                    <a:lnTo>
                      <a:pt x="49" y="65"/>
                    </a:lnTo>
                    <a:lnTo>
                      <a:pt x="57" y="71"/>
                    </a:lnTo>
                    <a:lnTo>
                      <a:pt x="57" y="73"/>
                    </a:lnTo>
                    <a:lnTo>
                      <a:pt x="61" y="73"/>
                    </a:lnTo>
                    <a:lnTo>
                      <a:pt x="61" y="79"/>
                    </a:lnTo>
                    <a:lnTo>
                      <a:pt x="61" y="81"/>
                    </a:lnTo>
                    <a:lnTo>
                      <a:pt x="65" y="85"/>
                    </a:lnTo>
                    <a:lnTo>
                      <a:pt x="65" y="93"/>
                    </a:lnTo>
                    <a:lnTo>
                      <a:pt x="71" y="96"/>
                    </a:lnTo>
                    <a:lnTo>
                      <a:pt x="71" y="100"/>
                    </a:lnTo>
                    <a:lnTo>
                      <a:pt x="72" y="108"/>
                    </a:lnTo>
                    <a:lnTo>
                      <a:pt x="76" y="110"/>
                    </a:lnTo>
                    <a:lnTo>
                      <a:pt x="80" y="116"/>
                    </a:lnTo>
                    <a:lnTo>
                      <a:pt x="90" y="122"/>
                    </a:lnTo>
                    <a:lnTo>
                      <a:pt x="94" y="128"/>
                    </a:lnTo>
                    <a:lnTo>
                      <a:pt x="96" y="132"/>
                    </a:lnTo>
                    <a:lnTo>
                      <a:pt x="108" y="138"/>
                    </a:lnTo>
                    <a:lnTo>
                      <a:pt x="108" y="140"/>
                    </a:lnTo>
                    <a:lnTo>
                      <a:pt x="114" y="138"/>
                    </a:lnTo>
                    <a:lnTo>
                      <a:pt x="116" y="138"/>
                    </a:lnTo>
                    <a:lnTo>
                      <a:pt x="122" y="142"/>
                    </a:lnTo>
                    <a:lnTo>
                      <a:pt x="126" y="148"/>
                    </a:lnTo>
                    <a:lnTo>
                      <a:pt x="128" y="148"/>
                    </a:lnTo>
                    <a:lnTo>
                      <a:pt x="128" y="150"/>
                    </a:lnTo>
                    <a:lnTo>
                      <a:pt x="128" y="152"/>
                    </a:lnTo>
                    <a:lnTo>
                      <a:pt x="132" y="152"/>
                    </a:lnTo>
                    <a:lnTo>
                      <a:pt x="136" y="152"/>
                    </a:lnTo>
                    <a:lnTo>
                      <a:pt x="136" y="158"/>
                    </a:lnTo>
                    <a:lnTo>
                      <a:pt x="137" y="161"/>
                    </a:lnTo>
                    <a:lnTo>
                      <a:pt x="143" y="165"/>
                    </a:lnTo>
                    <a:lnTo>
                      <a:pt x="149" y="167"/>
                    </a:lnTo>
                    <a:lnTo>
                      <a:pt x="153" y="179"/>
                    </a:lnTo>
                    <a:lnTo>
                      <a:pt x="155" y="195"/>
                    </a:lnTo>
                    <a:lnTo>
                      <a:pt x="151" y="195"/>
                    </a:lnTo>
                    <a:lnTo>
                      <a:pt x="151" y="205"/>
                    </a:lnTo>
                    <a:lnTo>
                      <a:pt x="149" y="209"/>
                    </a:lnTo>
                    <a:lnTo>
                      <a:pt x="149" y="215"/>
                    </a:lnTo>
                    <a:lnTo>
                      <a:pt x="151" y="217"/>
                    </a:lnTo>
                    <a:lnTo>
                      <a:pt x="153" y="217"/>
                    </a:lnTo>
                    <a:lnTo>
                      <a:pt x="155" y="217"/>
                    </a:lnTo>
                    <a:lnTo>
                      <a:pt x="159" y="209"/>
                    </a:lnTo>
                    <a:lnTo>
                      <a:pt x="165" y="205"/>
                    </a:lnTo>
                    <a:lnTo>
                      <a:pt x="165" y="199"/>
                    </a:lnTo>
                    <a:lnTo>
                      <a:pt x="165" y="195"/>
                    </a:lnTo>
                    <a:lnTo>
                      <a:pt x="169" y="195"/>
                    </a:lnTo>
                    <a:lnTo>
                      <a:pt x="173" y="191"/>
                    </a:lnTo>
                    <a:lnTo>
                      <a:pt x="173" y="185"/>
                    </a:lnTo>
                    <a:lnTo>
                      <a:pt x="171" y="181"/>
                    </a:lnTo>
                    <a:lnTo>
                      <a:pt x="169" y="179"/>
                    </a:lnTo>
                    <a:lnTo>
                      <a:pt x="165" y="171"/>
                    </a:lnTo>
                    <a:lnTo>
                      <a:pt x="161" y="169"/>
                    </a:lnTo>
                    <a:lnTo>
                      <a:pt x="165" y="160"/>
                    </a:lnTo>
                    <a:lnTo>
                      <a:pt x="169" y="156"/>
                    </a:lnTo>
                    <a:lnTo>
                      <a:pt x="173" y="156"/>
                    </a:lnTo>
                    <a:lnTo>
                      <a:pt x="173" y="158"/>
                    </a:lnTo>
                    <a:lnTo>
                      <a:pt x="185" y="160"/>
                    </a:lnTo>
                    <a:lnTo>
                      <a:pt x="185" y="167"/>
                    </a:lnTo>
                    <a:lnTo>
                      <a:pt x="191" y="167"/>
                    </a:lnTo>
                    <a:lnTo>
                      <a:pt x="191" y="165"/>
                    </a:lnTo>
                    <a:lnTo>
                      <a:pt x="193" y="161"/>
                    </a:lnTo>
                    <a:lnTo>
                      <a:pt x="191" y="160"/>
                    </a:lnTo>
                    <a:lnTo>
                      <a:pt x="191" y="156"/>
                    </a:lnTo>
                    <a:lnTo>
                      <a:pt x="189" y="156"/>
                    </a:lnTo>
                    <a:lnTo>
                      <a:pt x="185" y="152"/>
                    </a:lnTo>
                    <a:lnTo>
                      <a:pt x="179" y="146"/>
                    </a:lnTo>
                    <a:lnTo>
                      <a:pt x="169" y="138"/>
                    </a:lnTo>
                    <a:lnTo>
                      <a:pt x="155" y="132"/>
                    </a:lnTo>
                    <a:lnTo>
                      <a:pt x="155" y="122"/>
                    </a:lnTo>
                    <a:lnTo>
                      <a:pt x="145" y="122"/>
                    </a:lnTo>
                    <a:lnTo>
                      <a:pt x="136" y="118"/>
                    </a:lnTo>
                    <a:lnTo>
                      <a:pt x="126" y="110"/>
                    </a:lnTo>
                    <a:lnTo>
                      <a:pt x="118" y="98"/>
                    </a:lnTo>
                    <a:lnTo>
                      <a:pt x="118" y="93"/>
                    </a:lnTo>
                    <a:lnTo>
                      <a:pt x="116" y="89"/>
                    </a:lnTo>
                    <a:lnTo>
                      <a:pt x="114" y="85"/>
                    </a:lnTo>
                    <a:lnTo>
                      <a:pt x="108" y="79"/>
                    </a:lnTo>
                    <a:lnTo>
                      <a:pt x="100" y="73"/>
                    </a:lnTo>
                    <a:lnTo>
                      <a:pt x="96" y="73"/>
                    </a:lnTo>
                    <a:lnTo>
                      <a:pt x="94" y="69"/>
                    </a:lnTo>
                    <a:lnTo>
                      <a:pt x="90" y="69"/>
                    </a:lnTo>
                    <a:lnTo>
                      <a:pt x="90" y="63"/>
                    </a:lnTo>
                    <a:lnTo>
                      <a:pt x="94" y="55"/>
                    </a:lnTo>
                    <a:lnTo>
                      <a:pt x="96" y="51"/>
                    </a:lnTo>
                    <a:lnTo>
                      <a:pt x="96" y="45"/>
                    </a:lnTo>
                    <a:lnTo>
                      <a:pt x="96" y="43"/>
                    </a:lnTo>
                    <a:lnTo>
                      <a:pt x="94" y="41"/>
                    </a:lnTo>
                    <a:lnTo>
                      <a:pt x="94" y="39"/>
                    </a:lnTo>
                    <a:lnTo>
                      <a:pt x="94" y="35"/>
                    </a:lnTo>
                    <a:lnTo>
                      <a:pt x="96" y="35"/>
                    </a:lnTo>
                    <a:lnTo>
                      <a:pt x="96" y="39"/>
                    </a:lnTo>
                    <a:lnTo>
                      <a:pt x="116" y="31"/>
                    </a:lnTo>
                    <a:lnTo>
                      <a:pt x="114" y="29"/>
                    </a:lnTo>
                    <a:lnTo>
                      <a:pt x="114" y="26"/>
                    </a:lnTo>
                    <a:lnTo>
                      <a:pt x="116" y="22"/>
                    </a:lnTo>
                    <a:lnTo>
                      <a:pt x="114" y="16"/>
                    </a:lnTo>
                    <a:lnTo>
                      <a:pt x="110" y="16"/>
                    </a:lnTo>
                    <a:lnTo>
                      <a:pt x="108" y="14"/>
                    </a:lnTo>
                    <a:lnTo>
                      <a:pt x="108" y="10"/>
                    </a:lnTo>
                    <a:lnTo>
                      <a:pt x="110" y="4"/>
                    </a:lnTo>
                    <a:lnTo>
                      <a:pt x="100" y="4"/>
                    </a:lnTo>
                    <a:lnTo>
                      <a:pt x="96" y="6"/>
                    </a:lnTo>
                    <a:lnTo>
                      <a:pt x="94" y="6"/>
                    </a:lnTo>
                    <a:lnTo>
                      <a:pt x="90" y="4"/>
                    </a:lnTo>
                    <a:lnTo>
                      <a:pt x="88" y="2"/>
                    </a:lnTo>
                    <a:lnTo>
                      <a:pt x="86" y="2"/>
                    </a:lnTo>
                    <a:lnTo>
                      <a:pt x="80" y="2"/>
                    </a:lnTo>
                    <a:lnTo>
                      <a:pt x="78" y="0"/>
                    </a:lnTo>
                    <a:lnTo>
                      <a:pt x="72" y="0"/>
                    </a:lnTo>
                    <a:lnTo>
                      <a:pt x="72" y="2"/>
                    </a:lnTo>
                    <a:lnTo>
                      <a:pt x="71" y="2"/>
                    </a:lnTo>
                    <a:lnTo>
                      <a:pt x="65" y="0"/>
                    </a:lnTo>
                    <a:lnTo>
                      <a:pt x="65" y="2"/>
                    </a:lnTo>
                    <a:lnTo>
                      <a:pt x="63" y="4"/>
                    </a:lnTo>
                    <a:lnTo>
                      <a:pt x="61" y="6"/>
                    </a:lnTo>
                    <a:lnTo>
                      <a:pt x="63" y="6"/>
                    </a:lnTo>
                    <a:lnTo>
                      <a:pt x="65" y="10"/>
                    </a:lnTo>
                    <a:lnTo>
                      <a:pt x="63" y="10"/>
                    </a:lnTo>
                    <a:lnTo>
                      <a:pt x="61" y="12"/>
                    </a:lnTo>
                    <a:lnTo>
                      <a:pt x="57" y="12"/>
                    </a:lnTo>
                    <a:lnTo>
                      <a:pt x="55" y="10"/>
                    </a:lnTo>
                    <a:lnTo>
                      <a:pt x="53" y="12"/>
                    </a:lnTo>
                    <a:lnTo>
                      <a:pt x="49" y="14"/>
                    </a:lnTo>
                    <a:lnTo>
                      <a:pt x="49" y="16"/>
                    </a:lnTo>
                    <a:lnTo>
                      <a:pt x="47" y="16"/>
                    </a:lnTo>
                    <a:lnTo>
                      <a:pt x="45" y="20"/>
                    </a:lnTo>
                    <a:lnTo>
                      <a:pt x="43" y="22"/>
                    </a:lnTo>
                    <a:lnTo>
                      <a:pt x="45" y="26"/>
                    </a:lnTo>
                    <a:lnTo>
                      <a:pt x="43" y="26"/>
                    </a:lnTo>
                    <a:lnTo>
                      <a:pt x="39" y="26"/>
                    </a:lnTo>
                    <a:lnTo>
                      <a:pt x="35" y="24"/>
                    </a:lnTo>
                    <a:lnTo>
                      <a:pt x="29" y="24"/>
                    </a:lnTo>
                    <a:lnTo>
                      <a:pt x="27" y="20"/>
                    </a:lnTo>
                    <a:lnTo>
                      <a:pt x="25" y="16"/>
                    </a:lnTo>
                    <a:lnTo>
                      <a:pt x="25" y="20"/>
                    </a:lnTo>
                    <a:lnTo>
                      <a:pt x="25" y="24"/>
                    </a:lnTo>
                    <a:lnTo>
                      <a:pt x="21" y="26"/>
                    </a:lnTo>
                    <a:lnTo>
                      <a:pt x="19" y="29"/>
                    </a:lnTo>
                    <a:lnTo>
                      <a:pt x="15" y="29"/>
                    </a:lnTo>
                    <a:lnTo>
                      <a:pt x="11" y="31"/>
                    </a:lnTo>
                    <a:lnTo>
                      <a:pt x="9" y="39"/>
                    </a:lnTo>
                    <a:lnTo>
                      <a:pt x="7" y="41"/>
                    </a:lnTo>
                    <a:lnTo>
                      <a:pt x="6" y="43"/>
                    </a:lnTo>
                    <a:lnTo>
                      <a:pt x="2" y="43"/>
                    </a:lnTo>
                    <a:lnTo>
                      <a:pt x="0" y="45"/>
                    </a:lnTo>
                    <a:lnTo>
                      <a:pt x="0" y="49"/>
                    </a:lnTo>
                    <a:lnTo>
                      <a:pt x="0" y="51"/>
                    </a:lnTo>
                    <a:lnTo>
                      <a:pt x="2" y="53"/>
                    </a:lnTo>
                    <a:lnTo>
                      <a:pt x="6" y="55"/>
                    </a:lnTo>
                    <a:lnTo>
                      <a:pt x="6" y="59"/>
                    </a:lnTo>
                    <a:lnTo>
                      <a:pt x="2" y="63"/>
                    </a:lnTo>
                    <a:lnTo>
                      <a:pt x="6" y="69"/>
                    </a:lnTo>
                    <a:lnTo>
                      <a:pt x="7" y="69"/>
                    </a:lnTo>
                    <a:lnTo>
                      <a:pt x="9" y="69"/>
                    </a:lnTo>
                    <a:lnTo>
                      <a:pt x="11" y="69"/>
                    </a:lnTo>
                    <a:lnTo>
                      <a:pt x="7" y="73"/>
                    </a:lnTo>
                    <a:lnTo>
                      <a:pt x="7" y="75"/>
                    </a:lnTo>
                    <a:lnTo>
                      <a:pt x="9" y="79"/>
                    </a:lnTo>
                    <a:lnTo>
                      <a:pt x="9" y="79"/>
                    </a:lnTo>
                    <a:close/>
                    <a:moveTo>
                      <a:pt x="43" y="136"/>
                    </a:moveTo>
                    <a:lnTo>
                      <a:pt x="43" y="136"/>
                    </a:lnTo>
                    <a:lnTo>
                      <a:pt x="29" y="146"/>
                    </a:lnTo>
                    <a:lnTo>
                      <a:pt x="27" y="146"/>
                    </a:lnTo>
                    <a:lnTo>
                      <a:pt x="29" y="156"/>
                    </a:lnTo>
                    <a:lnTo>
                      <a:pt x="29" y="169"/>
                    </a:lnTo>
                    <a:lnTo>
                      <a:pt x="35" y="181"/>
                    </a:lnTo>
                    <a:lnTo>
                      <a:pt x="37" y="185"/>
                    </a:lnTo>
                    <a:lnTo>
                      <a:pt x="39" y="187"/>
                    </a:lnTo>
                    <a:lnTo>
                      <a:pt x="45" y="187"/>
                    </a:lnTo>
                    <a:lnTo>
                      <a:pt x="49" y="181"/>
                    </a:lnTo>
                    <a:lnTo>
                      <a:pt x="55" y="150"/>
                    </a:lnTo>
                    <a:lnTo>
                      <a:pt x="49" y="146"/>
                    </a:lnTo>
                    <a:lnTo>
                      <a:pt x="49" y="140"/>
                    </a:lnTo>
                    <a:lnTo>
                      <a:pt x="47" y="138"/>
                    </a:lnTo>
                    <a:lnTo>
                      <a:pt x="43" y="136"/>
                    </a:lnTo>
                    <a:lnTo>
                      <a:pt x="43" y="136"/>
                    </a:lnTo>
                    <a:close/>
                  </a:path>
                </a:pathLst>
              </a:custGeom>
              <a:grp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299" name="Freeform 445">
                <a:extLst>
                  <a:ext uri="{FF2B5EF4-FFF2-40B4-BE49-F238E27FC236}">
                    <a16:creationId xmlns:a16="http://schemas.microsoft.com/office/drawing/2014/main" id="{9FCC43DF-7FF0-46C7-BC4B-6410C80708A0}"/>
                  </a:ext>
                </a:extLst>
              </p:cNvPr>
              <p:cNvSpPr>
                <a:spLocks/>
              </p:cNvSpPr>
              <p:nvPr/>
            </p:nvSpPr>
            <p:spPr bwMode="auto">
              <a:xfrm>
                <a:off x="5392738" y="3397250"/>
                <a:ext cx="74613" cy="49213"/>
              </a:xfrm>
              <a:custGeom>
                <a:avLst/>
                <a:gdLst/>
                <a:ahLst/>
                <a:cxnLst>
                  <a:cxn ang="0">
                    <a:pos x="2" y="0"/>
                  </a:cxn>
                  <a:cxn ang="0">
                    <a:pos x="2" y="0"/>
                  </a:cxn>
                  <a:cxn ang="0">
                    <a:pos x="2" y="2"/>
                  </a:cxn>
                  <a:cxn ang="0">
                    <a:pos x="0" y="2"/>
                  </a:cxn>
                  <a:cxn ang="0">
                    <a:pos x="0" y="10"/>
                  </a:cxn>
                  <a:cxn ang="0">
                    <a:pos x="8" y="14"/>
                  </a:cxn>
                  <a:cxn ang="0">
                    <a:pos x="16" y="18"/>
                  </a:cxn>
                  <a:cxn ang="0">
                    <a:pos x="18" y="21"/>
                  </a:cxn>
                  <a:cxn ang="0">
                    <a:pos x="20" y="21"/>
                  </a:cxn>
                  <a:cxn ang="0">
                    <a:pos x="26" y="21"/>
                  </a:cxn>
                  <a:cxn ang="0">
                    <a:pos x="28" y="23"/>
                  </a:cxn>
                  <a:cxn ang="0">
                    <a:pos x="36" y="29"/>
                  </a:cxn>
                  <a:cxn ang="0">
                    <a:pos x="36" y="31"/>
                  </a:cxn>
                  <a:cxn ang="0">
                    <a:pos x="43" y="31"/>
                  </a:cxn>
                  <a:cxn ang="0">
                    <a:pos x="39" y="23"/>
                  </a:cxn>
                  <a:cxn ang="0">
                    <a:pos x="45" y="21"/>
                  </a:cxn>
                  <a:cxn ang="0">
                    <a:pos x="45" y="18"/>
                  </a:cxn>
                  <a:cxn ang="0">
                    <a:pos x="45" y="12"/>
                  </a:cxn>
                  <a:cxn ang="0">
                    <a:pos x="45" y="10"/>
                  </a:cxn>
                  <a:cxn ang="0">
                    <a:pos x="45" y="8"/>
                  </a:cxn>
                  <a:cxn ang="0">
                    <a:pos x="47" y="4"/>
                  </a:cxn>
                  <a:cxn ang="0">
                    <a:pos x="47" y="0"/>
                  </a:cxn>
                  <a:cxn ang="0">
                    <a:pos x="34" y="4"/>
                  </a:cxn>
                  <a:cxn ang="0">
                    <a:pos x="26" y="8"/>
                  </a:cxn>
                  <a:cxn ang="0">
                    <a:pos x="18" y="4"/>
                  </a:cxn>
                  <a:cxn ang="0">
                    <a:pos x="12" y="2"/>
                  </a:cxn>
                  <a:cxn ang="0">
                    <a:pos x="10" y="2"/>
                  </a:cxn>
                  <a:cxn ang="0">
                    <a:pos x="6" y="2"/>
                  </a:cxn>
                  <a:cxn ang="0">
                    <a:pos x="2" y="0"/>
                  </a:cxn>
                  <a:cxn ang="0">
                    <a:pos x="2" y="0"/>
                  </a:cxn>
                </a:cxnLst>
                <a:rect l="0" t="0" r="r" b="b"/>
                <a:pathLst>
                  <a:path w="47" h="31">
                    <a:moveTo>
                      <a:pt x="2" y="0"/>
                    </a:moveTo>
                    <a:lnTo>
                      <a:pt x="2" y="0"/>
                    </a:lnTo>
                    <a:lnTo>
                      <a:pt x="2" y="2"/>
                    </a:lnTo>
                    <a:lnTo>
                      <a:pt x="0" y="2"/>
                    </a:lnTo>
                    <a:lnTo>
                      <a:pt x="0" y="10"/>
                    </a:lnTo>
                    <a:lnTo>
                      <a:pt x="8" y="14"/>
                    </a:lnTo>
                    <a:lnTo>
                      <a:pt x="16" y="18"/>
                    </a:lnTo>
                    <a:lnTo>
                      <a:pt x="18" y="21"/>
                    </a:lnTo>
                    <a:lnTo>
                      <a:pt x="20" y="21"/>
                    </a:lnTo>
                    <a:lnTo>
                      <a:pt x="26" y="21"/>
                    </a:lnTo>
                    <a:lnTo>
                      <a:pt x="28" y="23"/>
                    </a:lnTo>
                    <a:lnTo>
                      <a:pt x="36" y="29"/>
                    </a:lnTo>
                    <a:lnTo>
                      <a:pt x="36" y="31"/>
                    </a:lnTo>
                    <a:lnTo>
                      <a:pt x="43" y="31"/>
                    </a:lnTo>
                    <a:lnTo>
                      <a:pt x="39" y="23"/>
                    </a:lnTo>
                    <a:lnTo>
                      <a:pt x="45" y="21"/>
                    </a:lnTo>
                    <a:lnTo>
                      <a:pt x="45" y="18"/>
                    </a:lnTo>
                    <a:lnTo>
                      <a:pt x="45" y="12"/>
                    </a:lnTo>
                    <a:lnTo>
                      <a:pt x="45" y="10"/>
                    </a:lnTo>
                    <a:lnTo>
                      <a:pt x="45" y="8"/>
                    </a:lnTo>
                    <a:lnTo>
                      <a:pt x="47" y="4"/>
                    </a:lnTo>
                    <a:lnTo>
                      <a:pt x="47" y="0"/>
                    </a:lnTo>
                    <a:lnTo>
                      <a:pt x="34" y="4"/>
                    </a:lnTo>
                    <a:lnTo>
                      <a:pt x="26" y="8"/>
                    </a:lnTo>
                    <a:lnTo>
                      <a:pt x="18" y="4"/>
                    </a:lnTo>
                    <a:lnTo>
                      <a:pt x="12" y="2"/>
                    </a:lnTo>
                    <a:lnTo>
                      <a:pt x="10" y="2"/>
                    </a:lnTo>
                    <a:lnTo>
                      <a:pt x="6" y="2"/>
                    </a:lnTo>
                    <a:lnTo>
                      <a:pt x="2" y="0"/>
                    </a:lnTo>
                    <a:lnTo>
                      <a:pt x="2" y="0"/>
                    </a:lnTo>
                    <a:close/>
                  </a:path>
                </a:pathLst>
              </a:custGeom>
              <a:grp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grpSp>
        <p:sp>
          <p:nvSpPr>
            <p:cNvPr id="79" name="Freeform 452">
              <a:extLst>
                <a:ext uri="{FF2B5EF4-FFF2-40B4-BE49-F238E27FC236}">
                  <a16:creationId xmlns:a16="http://schemas.microsoft.com/office/drawing/2014/main" id="{747ECCA8-A257-4415-B94A-4A0AC0C15594}"/>
                </a:ext>
              </a:extLst>
            </p:cNvPr>
            <p:cNvSpPr>
              <a:spLocks/>
            </p:cNvSpPr>
            <p:nvPr/>
          </p:nvSpPr>
          <p:spPr bwMode="auto">
            <a:xfrm>
              <a:off x="8266397" y="4303667"/>
              <a:ext cx="15499" cy="16440"/>
            </a:xfrm>
            <a:custGeom>
              <a:avLst/>
              <a:gdLst/>
              <a:ahLst/>
              <a:cxnLst>
                <a:cxn ang="0">
                  <a:pos x="4" y="0"/>
                </a:cxn>
                <a:cxn ang="0">
                  <a:pos x="4" y="0"/>
                </a:cxn>
                <a:cxn ang="0">
                  <a:pos x="4" y="2"/>
                </a:cxn>
                <a:cxn ang="0">
                  <a:pos x="2" y="4"/>
                </a:cxn>
                <a:cxn ang="0">
                  <a:pos x="0" y="4"/>
                </a:cxn>
                <a:cxn ang="0">
                  <a:pos x="4" y="0"/>
                </a:cxn>
              </a:cxnLst>
              <a:rect l="0" t="0" r="r" b="b"/>
              <a:pathLst>
                <a:path w="4" h="4">
                  <a:moveTo>
                    <a:pt x="4" y="0"/>
                  </a:moveTo>
                  <a:lnTo>
                    <a:pt x="4" y="0"/>
                  </a:lnTo>
                  <a:lnTo>
                    <a:pt x="4" y="2"/>
                  </a:lnTo>
                  <a:lnTo>
                    <a:pt x="2" y="4"/>
                  </a:lnTo>
                  <a:lnTo>
                    <a:pt x="0" y="4"/>
                  </a:lnTo>
                  <a:lnTo>
                    <a:pt x="4" y="0"/>
                  </a:lnTo>
                  <a:close/>
                </a:path>
              </a:pathLst>
            </a:custGeom>
            <a:solidFill>
              <a:srgbClr val="646464">
                <a:lumMod val="85000"/>
              </a:srgbClr>
            </a:solidFill>
            <a:ln w="9525">
              <a:noFill/>
              <a:round/>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80" name="Freeform 453">
              <a:extLst>
                <a:ext uri="{FF2B5EF4-FFF2-40B4-BE49-F238E27FC236}">
                  <a16:creationId xmlns:a16="http://schemas.microsoft.com/office/drawing/2014/main" id="{E3B5AD03-5D17-40EC-B217-C23A61950158}"/>
                </a:ext>
              </a:extLst>
            </p:cNvPr>
            <p:cNvSpPr>
              <a:spLocks/>
            </p:cNvSpPr>
            <p:nvPr/>
          </p:nvSpPr>
          <p:spPr bwMode="auto">
            <a:xfrm>
              <a:off x="8266397" y="4303667"/>
              <a:ext cx="15499" cy="16440"/>
            </a:xfrm>
            <a:custGeom>
              <a:avLst/>
              <a:gdLst/>
              <a:ahLst/>
              <a:cxnLst>
                <a:cxn ang="0">
                  <a:pos x="4" y="0"/>
                </a:cxn>
                <a:cxn ang="0">
                  <a:pos x="4" y="0"/>
                </a:cxn>
                <a:cxn ang="0">
                  <a:pos x="4" y="2"/>
                </a:cxn>
                <a:cxn ang="0">
                  <a:pos x="2" y="4"/>
                </a:cxn>
                <a:cxn ang="0">
                  <a:pos x="0" y="4"/>
                </a:cxn>
                <a:cxn ang="0">
                  <a:pos x="4" y="0"/>
                </a:cxn>
              </a:cxnLst>
              <a:rect l="0" t="0" r="r" b="b"/>
              <a:pathLst>
                <a:path w="4" h="4">
                  <a:moveTo>
                    <a:pt x="4" y="0"/>
                  </a:moveTo>
                  <a:lnTo>
                    <a:pt x="4" y="0"/>
                  </a:lnTo>
                  <a:lnTo>
                    <a:pt x="4" y="2"/>
                  </a:lnTo>
                  <a:lnTo>
                    <a:pt x="2" y="4"/>
                  </a:lnTo>
                  <a:lnTo>
                    <a:pt x="0" y="4"/>
                  </a:lnTo>
                  <a:lnTo>
                    <a:pt x="4" y="0"/>
                  </a:lnTo>
                </a:path>
              </a:pathLst>
            </a:custGeom>
            <a:solidFill>
              <a:srgbClr val="646464">
                <a:lumMod val="8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81" name="Freeform 468">
              <a:extLst>
                <a:ext uri="{FF2B5EF4-FFF2-40B4-BE49-F238E27FC236}">
                  <a16:creationId xmlns:a16="http://schemas.microsoft.com/office/drawing/2014/main" id="{C5061689-C199-4760-B412-1D7995DC911B}"/>
                </a:ext>
              </a:extLst>
            </p:cNvPr>
            <p:cNvSpPr>
              <a:spLocks/>
            </p:cNvSpPr>
            <p:nvPr/>
          </p:nvSpPr>
          <p:spPr bwMode="auto">
            <a:xfrm>
              <a:off x="11455383" y="5203745"/>
              <a:ext cx="464980" cy="242489"/>
            </a:xfrm>
            <a:custGeom>
              <a:avLst/>
              <a:gdLst/>
              <a:ahLst/>
              <a:cxnLst>
                <a:cxn ang="0">
                  <a:pos x="0" y="12"/>
                </a:cxn>
                <a:cxn ang="0">
                  <a:pos x="10" y="18"/>
                </a:cxn>
                <a:cxn ang="0">
                  <a:pos x="22" y="27"/>
                </a:cxn>
                <a:cxn ang="0">
                  <a:pos x="28" y="45"/>
                </a:cxn>
                <a:cxn ang="0">
                  <a:pos x="28" y="51"/>
                </a:cxn>
                <a:cxn ang="0">
                  <a:pos x="30" y="55"/>
                </a:cxn>
                <a:cxn ang="0">
                  <a:pos x="38" y="51"/>
                </a:cxn>
                <a:cxn ang="0">
                  <a:pos x="47" y="55"/>
                </a:cxn>
                <a:cxn ang="0">
                  <a:pos x="59" y="55"/>
                </a:cxn>
                <a:cxn ang="0">
                  <a:pos x="63" y="57"/>
                </a:cxn>
                <a:cxn ang="0">
                  <a:pos x="65" y="59"/>
                </a:cxn>
                <a:cxn ang="0">
                  <a:pos x="79" y="59"/>
                </a:cxn>
                <a:cxn ang="0">
                  <a:pos x="93" y="57"/>
                </a:cxn>
                <a:cxn ang="0">
                  <a:pos x="97" y="49"/>
                </a:cxn>
                <a:cxn ang="0">
                  <a:pos x="106" y="51"/>
                </a:cxn>
                <a:cxn ang="0">
                  <a:pos x="112" y="59"/>
                </a:cxn>
                <a:cxn ang="0">
                  <a:pos x="116" y="59"/>
                </a:cxn>
                <a:cxn ang="0">
                  <a:pos x="114" y="51"/>
                </a:cxn>
                <a:cxn ang="0">
                  <a:pos x="116" y="47"/>
                </a:cxn>
                <a:cxn ang="0">
                  <a:pos x="114" y="39"/>
                </a:cxn>
                <a:cxn ang="0">
                  <a:pos x="110" y="37"/>
                </a:cxn>
                <a:cxn ang="0">
                  <a:pos x="105" y="35"/>
                </a:cxn>
                <a:cxn ang="0">
                  <a:pos x="105" y="29"/>
                </a:cxn>
                <a:cxn ang="0">
                  <a:pos x="97" y="25"/>
                </a:cxn>
                <a:cxn ang="0">
                  <a:pos x="93" y="18"/>
                </a:cxn>
                <a:cxn ang="0">
                  <a:pos x="83" y="18"/>
                </a:cxn>
                <a:cxn ang="0">
                  <a:pos x="75" y="20"/>
                </a:cxn>
                <a:cxn ang="0">
                  <a:pos x="69" y="18"/>
                </a:cxn>
                <a:cxn ang="0">
                  <a:pos x="57" y="20"/>
                </a:cxn>
                <a:cxn ang="0">
                  <a:pos x="49" y="10"/>
                </a:cxn>
                <a:cxn ang="0">
                  <a:pos x="39" y="6"/>
                </a:cxn>
                <a:cxn ang="0">
                  <a:pos x="28" y="6"/>
                </a:cxn>
                <a:cxn ang="0">
                  <a:pos x="18" y="0"/>
                </a:cxn>
                <a:cxn ang="0">
                  <a:pos x="10" y="0"/>
                </a:cxn>
                <a:cxn ang="0">
                  <a:pos x="0" y="8"/>
                </a:cxn>
                <a:cxn ang="0">
                  <a:pos x="0" y="12"/>
                </a:cxn>
              </a:cxnLst>
              <a:rect l="0" t="0" r="r" b="b"/>
              <a:pathLst>
                <a:path w="120" h="59">
                  <a:moveTo>
                    <a:pt x="0" y="12"/>
                  </a:moveTo>
                  <a:lnTo>
                    <a:pt x="0" y="12"/>
                  </a:lnTo>
                  <a:lnTo>
                    <a:pt x="4" y="18"/>
                  </a:lnTo>
                  <a:lnTo>
                    <a:pt x="10" y="18"/>
                  </a:lnTo>
                  <a:lnTo>
                    <a:pt x="14" y="21"/>
                  </a:lnTo>
                  <a:lnTo>
                    <a:pt x="22" y="27"/>
                  </a:lnTo>
                  <a:lnTo>
                    <a:pt x="28" y="37"/>
                  </a:lnTo>
                  <a:lnTo>
                    <a:pt x="28" y="45"/>
                  </a:lnTo>
                  <a:lnTo>
                    <a:pt x="28" y="49"/>
                  </a:lnTo>
                  <a:lnTo>
                    <a:pt x="28" y="51"/>
                  </a:lnTo>
                  <a:lnTo>
                    <a:pt x="30" y="51"/>
                  </a:lnTo>
                  <a:lnTo>
                    <a:pt x="30" y="55"/>
                  </a:lnTo>
                  <a:lnTo>
                    <a:pt x="32" y="51"/>
                  </a:lnTo>
                  <a:lnTo>
                    <a:pt x="38" y="51"/>
                  </a:lnTo>
                  <a:lnTo>
                    <a:pt x="41" y="51"/>
                  </a:lnTo>
                  <a:lnTo>
                    <a:pt x="47" y="55"/>
                  </a:lnTo>
                  <a:lnTo>
                    <a:pt x="49" y="57"/>
                  </a:lnTo>
                  <a:lnTo>
                    <a:pt x="59" y="55"/>
                  </a:lnTo>
                  <a:lnTo>
                    <a:pt x="63" y="55"/>
                  </a:lnTo>
                  <a:lnTo>
                    <a:pt x="63" y="57"/>
                  </a:lnTo>
                  <a:lnTo>
                    <a:pt x="63" y="59"/>
                  </a:lnTo>
                  <a:lnTo>
                    <a:pt x="65" y="59"/>
                  </a:lnTo>
                  <a:lnTo>
                    <a:pt x="67" y="59"/>
                  </a:lnTo>
                  <a:lnTo>
                    <a:pt x="79" y="59"/>
                  </a:lnTo>
                  <a:lnTo>
                    <a:pt x="89" y="59"/>
                  </a:lnTo>
                  <a:lnTo>
                    <a:pt x="93" y="57"/>
                  </a:lnTo>
                  <a:lnTo>
                    <a:pt x="95" y="51"/>
                  </a:lnTo>
                  <a:lnTo>
                    <a:pt x="97" y="49"/>
                  </a:lnTo>
                  <a:lnTo>
                    <a:pt x="103" y="49"/>
                  </a:lnTo>
                  <a:lnTo>
                    <a:pt x="106" y="51"/>
                  </a:lnTo>
                  <a:lnTo>
                    <a:pt x="110" y="55"/>
                  </a:lnTo>
                  <a:lnTo>
                    <a:pt x="112" y="59"/>
                  </a:lnTo>
                  <a:lnTo>
                    <a:pt x="114" y="59"/>
                  </a:lnTo>
                  <a:lnTo>
                    <a:pt x="116" y="59"/>
                  </a:lnTo>
                  <a:lnTo>
                    <a:pt x="120" y="55"/>
                  </a:lnTo>
                  <a:lnTo>
                    <a:pt x="114" y="51"/>
                  </a:lnTo>
                  <a:lnTo>
                    <a:pt x="114" y="49"/>
                  </a:lnTo>
                  <a:lnTo>
                    <a:pt x="116" y="47"/>
                  </a:lnTo>
                  <a:lnTo>
                    <a:pt x="120" y="45"/>
                  </a:lnTo>
                  <a:lnTo>
                    <a:pt x="114" y="39"/>
                  </a:lnTo>
                  <a:lnTo>
                    <a:pt x="112" y="37"/>
                  </a:lnTo>
                  <a:lnTo>
                    <a:pt x="110" y="37"/>
                  </a:lnTo>
                  <a:lnTo>
                    <a:pt x="105" y="37"/>
                  </a:lnTo>
                  <a:lnTo>
                    <a:pt x="105" y="35"/>
                  </a:lnTo>
                  <a:lnTo>
                    <a:pt x="105" y="31"/>
                  </a:lnTo>
                  <a:lnTo>
                    <a:pt x="105" y="29"/>
                  </a:lnTo>
                  <a:lnTo>
                    <a:pt x="101" y="27"/>
                  </a:lnTo>
                  <a:lnTo>
                    <a:pt x="97" y="25"/>
                  </a:lnTo>
                  <a:lnTo>
                    <a:pt x="95" y="21"/>
                  </a:lnTo>
                  <a:lnTo>
                    <a:pt x="93" y="18"/>
                  </a:lnTo>
                  <a:lnTo>
                    <a:pt x="87" y="16"/>
                  </a:lnTo>
                  <a:lnTo>
                    <a:pt x="83" y="18"/>
                  </a:lnTo>
                  <a:lnTo>
                    <a:pt x="77" y="20"/>
                  </a:lnTo>
                  <a:lnTo>
                    <a:pt x="75" y="20"/>
                  </a:lnTo>
                  <a:lnTo>
                    <a:pt x="73" y="18"/>
                  </a:lnTo>
                  <a:lnTo>
                    <a:pt x="69" y="18"/>
                  </a:lnTo>
                  <a:lnTo>
                    <a:pt x="63" y="20"/>
                  </a:lnTo>
                  <a:lnTo>
                    <a:pt x="57" y="20"/>
                  </a:lnTo>
                  <a:lnTo>
                    <a:pt x="55" y="18"/>
                  </a:lnTo>
                  <a:lnTo>
                    <a:pt x="49" y="10"/>
                  </a:lnTo>
                  <a:lnTo>
                    <a:pt x="45" y="8"/>
                  </a:lnTo>
                  <a:lnTo>
                    <a:pt x="39" y="6"/>
                  </a:lnTo>
                  <a:lnTo>
                    <a:pt x="36" y="6"/>
                  </a:lnTo>
                  <a:lnTo>
                    <a:pt x="28" y="6"/>
                  </a:lnTo>
                  <a:lnTo>
                    <a:pt x="20" y="6"/>
                  </a:lnTo>
                  <a:lnTo>
                    <a:pt x="18" y="0"/>
                  </a:lnTo>
                  <a:lnTo>
                    <a:pt x="14" y="0"/>
                  </a:lnTo>
                  <a:lnTo>
                    <a:pt x="10" y="0"/>
                  </a:lnTo>
                  <a:lnTo>
                    <a:pt x="4" y="2"/>
                  </a:lnTo>
                  <a:lnTo>
                    <a:pt x="0" y="8"/>
                  </a:lnTo>
                  <a:lnTo>
                    <a:pt x="0" y="12"/>
                  </a:lnTo>
                  <a:lnTo>
                    <a:pt x="0" y="12"/>
                  </a:lnTo>
                  <a:close/>
                </a:path>
              </a:pathLst>
            </a:custGeom>
            <a:solidFill>
              <a:srgbClr val="646464">
                <a:lumMod val="8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82" name="Freeform 469">
              <a:extLst>
                <a:ext uri="{FF2B5EF4-FFF2-40B4-BE49-F238E27FC236}">
                  <a16:creationId xmlns:a16="http://schemas.microsoft.com/office/drawing/2014/main" id="{0039F8C2-4510-4385-AEAA-5CD366538721}"/>
                </a:ext>
              </a:extLst>
            </p:cNvPr>
            <p:cNvSpPr>
              <a:spLocks/>
            </p:cNvSpPr>
            <p:nvPr/>
          </p:nvSpPr>
          <p:spPr bwMode="auto">
            <a:xfrm>
              <a:off x="11455383" y="5203745"/>
              <a:ext cx="464980" cy="242489"/>
            </a:xfrm>
            <a:custGeom>
              <a:avLst/>
              <a:gdLst/>
              <a:ahLst/>
              <a:cxnLst>
                <a:cxn ang="0">
                  <a:pos x="0" y="12"/>
                </a:cxn>
                <a:cxn ang="0">
                  <a:pos x="10" y="18"/>
                </a:cxn>
                <a:cxn ang="0">
                  <a:pos x="22" y="27"/>
                </a:cxn>
                <a:cxn ang="0">
                  <a:pos x="28" y="45"/>
                </a:cxn>
                <a:cxn ang="0">
                  <a:pos x="28" y="51"/>
                </a:cxn>
                <a:cxn ang="0">
                  <a:pos x="30" y="55"/>
                </a:cxn>
                <a:cxn ang="0">
                  <a:pos x="38" y="51"/>
                </a:cxn>
                <a:cxn ang="0">
                  <a:pos x="47" y="55"/>
                </a:cxn>
                <a:cxn ang="0">
                  <a:pos x="59" y="55"/>
                </a:cxn>
                <a:cxn ang="0">
                  <a:pos x="63" y="57"/>
                </a:cxn>
                <a:cxn ang="0">
                  <a:pos x="65" y="59"/>
                </a:cxn>
                <a:cxn ang="0">
                  <a:pos x="79" y="59"/>
                </a:cxn>
                <a:cxn ang="0">
                  <a:pos x="93" y="57"/>
                </a:cxn>
                <a:cxn ang="0">
                  <a:pos x="97" y="49"/>
                </a:cxn>
                <a:cxn ang="0">
                  <a:pos x="106" y="51"/>
                </a:cxn>
                <a:cxn ang="0">
                  <a:pos x="112" y="59"/>
                </a:cxn>
                <a:cxn ang="0">
                  <a:pos x="116" y="59"/>
                </a:cxn>
                <a:cxn ang="0">
                  <a:pos x="114" y="51"/>
                </a:cxn>
                <a:cxn ang="0">
                  <a:pos x="116" y="47"/>
                </a:cxn>
                <a:cxn ang="0">
                  <a:pos x="114" y="39"/>
                </a:cxn>
                <a:cxn ang="0">
                  <a:pos x="110" y="37"/>
                </a:cxn>
                <a:cxn ang="0">
                  <a:pos x="105" y="35"/>
                </a:cxn>
                <a:cxn ang="0">
                  <a:pos x="105" y="29"/>
                </a:cxn>
                <a:cxn ang="0">
                  <a:pos x="97" y="25"/>
                </a:cxn>
                <a:cxn ang="0">
                  <a:pos x="93" y="18"/>
                </a:cxn>
                <a:cxn ang="0">
                  <a:pos x="83" y="18"/>
                </a:cxn>
                <a:cxn ang="0">
                  <a:pos x="75" y="20"/>
                </a:cxn>
                <a:cxn ang="0">
                  <a:pos x="69" y="18"/>
                </a:cxn>
                <a:cxn ang="0">
                  <a:pos x="57" y="20"/>
                </a:cxn>
                <a:cxn ang="0">
                  <a:pos x="49" y="10"/>
                </a:cxn>
                <a:cxn ang="0">
                  <a:pos x="39" y="6"/>
                </a:cxn>
                <a:cxn ang="0">
                  <a:pos x="28" y="6"/>
                </a:cxn>
                <a:cxn ang="0">
                  <a:pos x="18" y="0"/>
                </a:cxn>
                <a:cxn ang="0">
                  <a:pos x="10" y="0"/>
                </a:cxn>
                <a:cxn ang="0">
                  <a:pos x="0" y="8"/>
                </a:cxn>
                <a:cxn ang="0">
                  <a:pos x="0" y="12"/>
                </a:cxn>
              </a:cxnLst>
              <a:rect l="0" t="0" r="r" b="b"/>
              <a:pathLst>
                <a:path w="120" h="59">
                  <a:moveTo>
                    <a:pt x="0" y="12"/>
                  </a:moveTo>
                  <a:lnTo>
                    <a:pt x="0" y="12"/>
                  </a:lnTo>
                  <a:lnTo>
                    <a:pt x="4" y="18"/>
                  </a:lnTo>
                  <a:lnTo>
                    <a:pt x="10" y="18"/>
                  </a:lnTo>
                  <a:lnTo>
                    <a:pt x="14" y="21"/>
                  </a:lnTo>
                  <a:lnTo>
                    <a:pt x="22" y="27"/>
                  </a:lnTo>
                  <a:lnTo>
                    <a:pt x="28" y="37"/>
                  </a:lnTo>
                  <a:lnTo>
                    <a:pt x="28" y="45"/>
                  </a:lnTo>
                  <a:lnTo>
                    <a:pt x="28" y="49"/>
                  </a:lnTo>
                  <a:lnTo>
                    <a:pt x="28" y="51"/>
                  </a:lnTo>
                  <a:lnTo>
                    <a:pt x="30" y="51"/>
                  </a:lnTo>
                  <a:lnTo>
                    <a:pt x="30" y="55"/>
                  </a:lnTo>
                  <a:lnTo>
                    <a:pt x="32" y="51"/>
                  </a:lnTo>
                  <a:lnTo>
                    <a:pt x="38" y="51"/>
                  </a:lnTo>
                  <a:lnTo>
                    <a:pt x="41" y="51"/>
                  </a:lnTo>
                  <a:lnTo>
                    <a:pt x="47" y="55"/>
                  </a:lnTo>
                  <a:lnTo>
                    <a:pt x="49" y="57"/>
                  </a:lnTo>
                  <a:lnTo>
                    <a:pt x="59" y="55"/>
                  </a:lnTo>
                  <a:lnTo>
                    <a:pt x="63" y="55"/>
                  </a:lnTo>
                  <a:lnTo>
                    <a:pt x="63" y="57"/>
                  </a:lnTo>
                  <a:lnTo>
                    <a:pt x="63" y="59"/>
                  </a:lnTo>
                  <a:lnTo>
                    <a:pt x="65" y="59"/>
                  </a:lnTo>
                  <a:lnTo>
                    <a:pt x="67" y="59"/>
                  </a:lnTo>
                  <a:lnTo>
                    <a:pt x="79" y="59"/>
                  </a:lnTo>
                  <a:lnTo>
                    <a:pt x="89" y="59"/>
                  </a:lnTo>
                  <a:lnTo>
                    <a:pt x="93" y="57"/>
                  </a:lnTo>
                  <a:lnTo>
                    <a:pt x="95" y="51"/>
                  </a:lnTo>
                  <a:lnTo>
                    <a:pt x="97" y="49"/>
                  </a:lnTo>
                  <a:lnTo>
                    <a:pt x="103" y="49"/>
                  </a:lnTo>
                  <a:lnTo>
                    <a:pt x="106" y="51"/>
                  </a:lnTo>
                  <a:lnTo>
                    <a:pt x="110" y="55"/>
                  </a:lnTo>
                  <a:lnTo>
                    <a:pt x="112" y="59"/>
                  </a:lnTo>
                  <a:lnTo>
                    <a:pt x="114" y="59"/>
                  </a:lnTo>
                  <a:lnTo>
                    <a:pt x="116" y="59"/>
                  </a:lnTo>
                  <a:lnTo>
                    <a:pt x="120" y="55"/>
                  </a:lnTo>
                  <a:lnTo>
                    <a:pt x="114" y="51"/>
                  </a:lnTo>
                  <a:lnTo>
                    <a:pt x="114" y="49"/>
                  </a:lnTo>
                  <a:lnTo>
                    <a:pt x="116" y="47"/>
                  </a:lnTo>
                  <a:lnTo>
                    <a:pt x="120" y="45"/>
                  </a:lnTo>
                  <a:lnTo>
                    <a:pt x="114" y="39"/>
                  </a:lnTo>
                  <a:lnTo>
                    <a:pt x="112" y="37"/>
                  </a:lnTo>
                  <a:lnTo>
                    <a:pt x="110" y="37"/>
                  </a:lnTo>
                  <a:lnTo>
                    <a:pt x="105" y="37"/>
                  </a:lnTo>
                  <a:lnTo>
                    <a:pt x="105" y="35"/>
                  </a:lnTo>
                  <a:lnTo>
                    <a:pt x="105" y="31"/>
                  </a:lnTo>
                  <a:lnTo>
                    <a:pt x="105" y="29"/>
                  </a:lnTo>
                  <a:lnTo>
                    <a:pt x="101" y="27"/>
                  </a:lnTo>
                  <a:lnTo>
                    <a:pt x="97" y="25"/>
                  </a:lnTo>
                  <a:lnTo>
                    <a:pt x="95" y="21"/>
                  </a:lnTo>
                  <a:lnTo>
                    <a:pt x="93" y="18"/>
                  </a:lnTo>
                  <a:lnTo>
                    <a:pt x="87" y="16"/>
                  </a:lnTo>
                  <a:lnTo>
                    <a:pt x="83" y="18"/>
                  </a:lnTo>
                  <a:lnTo>
                    <a:pt x="77" y="20"/>
                  </a:lnTo>
                  <a:lnTo>
                    <a:pt x="75" y="20"/>
                  </a:lnTo>
                  <a:lnTo>
                    <a:pt x="73" y="18"/>
                  </a:lnTo>
                  <a:lnTo>
                    <a:pt x="69" y="18"/>
                  </a:lnTo>
                  <a:lnTo>
                    <a:pt x="63" y="20"/>
                  </a:lnTo>
                  <a:lnTo>
                    <a:pt x="57" y="20"/>
                  </a:lnTo>
                  <a:lnTo>
                    <a:pt x="55" y="18"/>
                  </a:lnTo>
                  <a:lnTo>
                    <a:pt x="49" y="10"/>
                  </a:lnTo>
                  <a:lnTo>
                    <a:pt x="45" y="8"/>
                  </a:lnTo>
                  <a:lnTo>
                    <a:pt x="39" y="6"/>
                  </a:lnTo>
                  <a:lnTo>
                    <a:pt x="36" y="6"/>
                  </a:lnTo>
                  <a:lnTo>
                    <a:pt x="28" y="6"/>
                  </a:lnTo>
                  <a:lnTo>
                    <a:pt x="20" y="6"/>
                  </a:lnTo>
                  <a:lnTo>
                    <a:pt x="18" y="0"/>
                  </a:lnTo>
                  <a:lnTo>
                    <a:pt x="14" y="0"/>
                  </a:lnTo>
                  <a:lnTo>
                    <a:pt x="10" y="0"/>
                  </a:lnTo>
                  <a:lnTo>
                    <a:pt x="4" y="2"/>
                  </a:lnTo>
                  <a:lnTo>
                    <a:pt x="0" y="8"/>
                  </a:lnTo>
                  <a:lnTo>
                    <a:pt x="0" y="12"/>
                  </a:lnTo>
                  <a:lnTo>
                    <a:pt x="0" y="12"/>
                  </a:lnTo>
                  <a:close/>
                </a:path>
              </a:pathLst>
            </a:custGeom>
            <a:solidFill>
              <a:srgbClr val="646464">
                <a:lumMod val="8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83" name="Freeform 474">
              <a:extLst>
                <a:ext uri="{FF2B5EF4-FFF2-40B4-BE49-F238E27FC236}">
                  <a16:creationId xmlns:a16="http://schemas.microsoft.com/office/drawing/2014/main" id="{11E8D265-3504-4281-B3EB-061B383CFDF9}"/>
                </a:ext>
              </a:extLst>
            </p:cNvPr>
            <p:cNvSpPr>
              <a:spLocks/>
            </p:cNvSpPr>
            <p:nvPr/>
          </p:nvSpPr>
          <p:spPr bwMode="auto">
            <a:xfrm>
              <a:off x="10409178" y="3543327"/>
              <a:ext cx="298364" cy="250708"/>
            </a:xfrm>
            <a:custGeom>
              <a:avLst/>
              <a:gdLst/>
              <a:ahLst/>
              <a:cxnLst>
                <a:cxn ang="0">
                  <a:pos x="69" y="20"/>
                </a:cxn>
                <a:cxn ang="0">
                  <a:pos x="75" y="18"/>
                </a:cxn>
                <a:cxn ang="0">
                  <a:pos x="75" y="16"/>
                </a:cxn>
                <a:cxn ang="0">
                  <a:pos x="77" y="12"/>
                </a:cxn>
                <a:cxn ang="0">
                  <a:pos x="75" y="8"/>
                </a:cxn>
                <a:cxn ang="0">
                  <a:pos x="71" y="6"/>
                </a:cxn>
                <a:cxn ang="0">
                  <a:pos x="65" y="2"/>
                </a:cxn>
                <a:cxn ang="0">
                  <a:pos x="59" y="0"/>
                </a:cxn>
                <a:cxn ang="0">
                  <a:pos x="55" y="0"/>
                </a:cxn>
                <a:cxn ang="0">
                  <a:pos x="55" y="6"/>
                </a:cxn>
                <a:cxn ang="0">
                  <a:pos x="38" y="6"/>
                </a:cxn>
                <a:cxn ang="0">
                  <a:pos x="38" y="2"/>
                </a:cxn>
                <a:cxn ang="0">
                  <a:pos x="34" y="2"/>
                </a:cxn>
                <a:cxn ang="0">
                  <a:pos x="32" y="2"/>
                </a:cxn>
                <a:cxn ang="0">
                  <a:pos x="30" y="8"/>
                </a:cxn>
                <a:cxn ang="0">
                  <a:pos x="22" y="8"/>
                </a:cxn>
                <a:cxn ang="0">
                  <a:pos x="14" y="8"/>
                </a:cxn>
                <a:cxn ang="0">
                  <a:pos x="0" y="12"/>
                </a:cxn>
                <a:cxn ang="0">
                  <a:pos x="0" y="26"/>
                </a:cxn>
                <a:cxn ang="0">
                  <a:pos x="0" y="35"/>
                </a:cxn>
                <a:cxn ang="0">
                  <a:pos x="6" y="35"/>
                </a:cxn>
                <a:cxn ang="0">
                  <a:pos x="4" y="47"/>
                </a:cxn>
                <a:cxn ang="0">
                  <a:pos x="14" y="47"/>
                </a:cxn>
                <a:cxn ang="0">
                  <a:pos x="20" y="47"/>
                </a:cxn>
                <a:cxn ang="0">
                  <a:pos x="20" y="45"/>
                </a:cxn>
                <a:cxn ang="0">
                  <a:pos x="24" y="45"/>
                </a:cxn>
                <a:cxn ang="0">
                  <a:pos x="32" y="47"/>
                </a:cxn>
                <a:cxn ang="0">
                  <a:pos x="38" y="49"/>
                </a:cxn>
                <a:cxn ang="0">
                  <a:pos x="38" y="51"/>
                </a:cxn>
                <a:cxn ang="0">
                  <a:pos x="42" y="51"/>
                </a:cxn>
                <a:cxn ang="0">
                  <a:pos x="47" y="61"/>
                </a:cxn>
                <a:cxn ang="0">
                  <a:pos x="55" y="59"/>
                </a:cxn>
                <a:cxn ang="0">
                  <a:pos x="57" y="55"/>
                </a:cxn>
                <a:cxn ang="0">
                  <a:pos x="57" y="49"/>
                </a:cxn>
                <a:cxn ang="0">
                  <a:pos x="59" y="49"/>
                </a:cxn>
                <a:cxn ang="0">
                  <a:pos x="65" y="45"/>
                </a:cxn>
                <a:cxn ang="0">
                  <a:pos x="67" y="41"/>
                </a:cxn>
                <a:cxn ang="0">
                  <a:pos x="67" y="37"/>
                </a:cxn>
                <a:cxn ang="0">
                  <a:pos x="61" y="35"/>
                </a:cxn>
                <a:cxn ang="0">
                  <a:pos x="61" y="28"/>
                </a:cxn>
                <a:cxn ang="0">
                  <a:pos x="59" y="20"/>
                </a:cxn>
                <a:cxn ang="0">
                  <a:pos x="65" y="18"/>
                </a:cxn>
                <a:cxn ang="0">
                  <a:pos x="69" y="18"/>
                </a:cxn>
                <a:cxn ang="0">
                  <a:pos x="69" y="20"/>
                </a:cxn>
                <a:cxn ang="0">
                  <a:pos x="69" y="20"/>
                </a:cxn>
              </a:cxnLst>
              <a:rect l="0" t="0" r="r" b="b"/>
              <a:pathLst>
                <a:path w="77" h="61">
                  <a:moveTo>
                    <a:pt x="69" y="20"/>
                  </a:moveTo>
                  <a:lnTo>
                    <a:pt x="75" y="18"/>
                  </a:lnTo>
                  <a:lnTo>
                    <a:pt x="75" y="16"/>
                  </a:lnTo>
                  <a:lnTo>
                    <a:pt x="77" y="12"/>
                  </a:lnTo>
                  <a:lnTo>
                    <a:pt x="75" y="8"/>
                  </a:lnTo>
                  <a:lnTo>
                    <a:pt x="71" y="6"/>
                  </a:lnTo>
                  <a:lnTo>
                    <a:pt x="65" y="2"/>
                  </a:lnTo>
                  <a:lnTo>
                    <a:pt x="59" y="0"/>
                  </a:lnTo>
                  <a:lnTo>
                    <a:pt x="55" y="0"/>
                  </a:lnTo>
                  <a:lnTo>
                    <a:pt x="55" y="6"/>
                  </a:lnTo>
                  <a:lnTo>
                    <a:pt x="38" y="6"/>
                  </a:lnTo>
                  <a:lnTo>
                    <a:pt x="38" y="2"/>
                  </a:lnTo>
                  <a:lnTo>
                    <a:pt x="34" y="2"/>
                  </a:lnTo>
                  <a:lnTo>
                    <a:pt x="32" y="2"/>
                  </a:lnTo>
                  <a:lnTo>
                    <a:pt x="30" y="8"/>
                  </a:lnTo>
                  <a:lnTo>
                    <a:pt x="22" y="8"/>
                  </a:lnTo>
                  <a:lnTo>
                    <a:pt x="14" y="8"/>
                  </a:lnTo>
                  <a:lnTo>
                    <a:pt x="0" y="12"/>
                  </a:lnTo>
                  <a:lnTo>
                    <a:pt x="0" y="26"/>
                  </a:lnTo>
                  <a:lnTo>
                    <a:pt x="0" y="35"/>
                  </a:lnTo>
                  <a:lnTo>
                    <a:pt x="6" y="35"/>
                  </a:lnTo>
                  <a:lnTo>
                    <a:pt x="4" y="47"/>
                  </a:lnTo>
                  <a:lnTo>
                    <a:pt x="14" y="47"/>
                  </a:lnTo>
                  <a:lnTo>
                    <a:pt x="20" y="47"/>
                  </a:lnTo>
                  <a:lnTo>
                    <a:pt x="20" y="45"/>
                  </a:lnTo>
                  <a:lnTo>
                    <a:pt x="24" y="45"/>
                  </a:lnTo>
                  <a:lnTo>
                    <a:pt x="32" y="47"/>
                  </a:lnTo>
                  <a:lnTo>
                    <a:pt x="38" y="49"/>
                  </a:lnTo>
                  <a:lnTo>
                    <a:pt x="38" y="51"/>
                  </a:lnTo>
                  <a:lnTo>
                    <a:pt x="42" y="51"/>
                  </a:lnTo>
                  <a:lnTo>
                    <a:pt x="47" y="61"/>
                  </a:lnTo>
                  <a:lnTo>
                    <a:pt x="55" y="59"/>
                  </a:lnTo>
                  <a:lnTo>
                    <a:pt x="57" y="55"/>
                  </a:lnTo>
                  <a:lnTo>
                    <a:pt x="57" y="49"/>
                  </a:lnTo>
                  <a:lnTo>
                    <a:pt x="59" y="49"/>
                  </a:lnTo>
                  <a:lnTo>
                    <a:pt x="65" y="45"/>
                  </a:lnTo>
                  <a:lnTo>
                    <a:pt x="67" y="41"/>
                  </a:lnTo>
                  <a:lnTo>
                    <a:pt x="67" y="37"/>
                  </a:lnTo>
                  <a:lnTo>
                    <a:pt x="61" y="35"/>
                  </a:lnTo>
                  <a:lnTo>
                    <a:pt x="61" y="28"/>
                  </a:lnTo>
                  <a:lnTo>
                    <a:pt x="59" y="20"/>
                  </a:lnTo>
                  <a:lnTo>
                    <a:pt x="65" y="18"/>
                  </a:lnTo>
                  <a:lnTo>
                    <a:pt x="69" y="18"/>
                  </a:lnTo>
                  <a:lnTo>
                    <a:pt x="69" y="20"/>
                  </a:lnTo>
                  <a:lnTo>
                    <a:pt x="69" y="20"/>
                  </a:lnTo>
                  <a:close/>
                </a:path>
              </a:pathLst>
            </a:custGeom>
            <a:solidFill>
              <a:srgbClr val="646464">
                <a:lumMod val="8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84" name="Freeform 475">
              <a:extLst>
                <a:ext uri="{FF2B5EF4-FFF2-40B4-BE49-F238E27FC236}">
                  <a16:creationId xmlns:a16="http://schemas.microsoft.com/office/drawing/2014/main" id="{3A4F5147-448F-4BDE-8DB4-718DB76EAB2B}"/>
                </a:ext>
              </a:extLst>
            </p:cNvPr>
            <p:cNvSpPr>
              <a:spLocks/>
            </p:cNvSpPr>
            <p:nvPr/>
          </p:nvSpPr>
          <p:spPr bwMode="auto">
            <a:xfrm>
              <a:off x="10409178" y="3543327"/>
              <a:ext cx="298364" cy="250708"/>
            </a:xfrm>
            <a:custGeom>
              <a:avLst/>
              <a:gdLst/>
              <a:ahLst/>
              <a:cxnLst>
                <a:cxn ang="0">
                  <a:pos x="69" y="20"/>
                </a:cxn>
                <a:cxn ang="0">
                  <a:pos x="75" y="18"/>
                </a:cxn>
                <a:cxn ang="0">
                  <a:pos x="75" y="16"/>
                </a:cxn>
                <a:cxn ang="0">
                  <a:pos x="77" y="12"/>
                </a:cxn>
                <a:cxn ang="0">
                  <a:pos x="75" y="8"/>
                </a:cxn>
                <a:cxn ang="0">
                  <a:pos x="71" y="6"/>
                </a:cxn>
                <a:cxn ang="0">
                  <a:pos x="65" y="2"/>
                </a:cxn>
                <a:cxn ang="0">
                  <a:pos x="59" y="0"/>
                </a:cxn>
                <a:cxn ang="0">
                  <a:pos x="55" y="0"/>
                </a:cxn>
                <a:cxn ang="0">
                  <a:pos x="55" y="6"/>
                </a:cxn>
                <a:cxn ang="0">
                  <a:pos x="38" y="6"/>
                </a:cxn>
                <a:cxn ang="0">
                  <a:pos x="38" y="2"/>
                </a:cxn>
                <a:cxn ang="0">
                  <a:pos x="34" y="2"/>
                </a:cxn>
                <a:cxn ang="0">
                  <a:pos x="32" y="2"/>
                </a:cxn>
                <a:cxn ang="0">
                  <a:pos x="30" y="8"/>
                </a:cxn>
                <a:cxn ang="0">
                  <a:pos x="22" y="8"/>
                </a:cxn>
                <a:cxn ang="0">
                  <a:pos x="14" y="8"/>
                </a:cxn>
                <a:cxn ang="0">
                  <a:pos x="0" y="12"/>
                </a:cxn>
                <a:cxn ang="0">
                  <a:pos x="0" y="26"/>
                </a:cxn>
                <a:cxn ang="0">
                  <a:pos x="0" y="35"/>
                </a:cxn>
                <a:cxn ang="0">
                  <a:pos x="6" y="35"/>
                </a:cxn>
                <a:cxn ang="0">
                  <a:pos x="4" y="47"/>
                </a:cxn>
                <a:cxn ang="0">
                  <a:pos x="14" y="47"/>
                </a:cxn>
                <a:cxn ang="0">
                  <a:pos x="20" y="47"/>
                </a:cxn>
                <a:cxn ang="0">
                  <a:pos x="20" y="45"/>
                </a:cxn>
                <a:cxn ang="0">
                  <a:pos x="24" y="45"/>
                </a:cxn>
                <a:cxn ang="0">
                  <a:pos x="32" y="47"/>
                </a:cxn>
                <a:cxn ang="0">
                  <a:pos x="38" y="49"/>
                </a:cxn>
                <a:cxn ang="0">
                  <a:pos x="38" y="51"/>
                </a:cxn>
                <a:cxn ang="0">
                  <a:pos x="42" y="51"/>
                </a:cxn>
                <a:cxn ang="0">
                  <a:pos x="47" y="61"/>
                </a:cxn>
                <a:cxn ang="0">
                  <a:pos x="55" y="59"/>
                </a:cxn>
                <a:cxn ang="0">
                  <a:pos x="57" y="55"/>
                </a:cxn>
                <a:cxn ang="0">
                  <a:pos x="57" y="49"/>
                </a:cxn>
                <a:cxn ang="0">
                  <a:pos x="59" y="49"/>
                </a:cxn>
                <a:cxn ang="0">
                  <a:pos x="65" y="45"/>
                </a:cxn>
                <a:cxn ang="0">
                  <a:pos x="67" y="41"/>
                </a:cxn>
                <a:cxn ang="0">
                  <a:pos x="67" y="37"/>
                </a:cxn>
                <a:cxn ang="0">
                  <a:pos x="61" y="35"/>
                </a:cxn>
                <a:cxn ang="0">
                  <a:pos x="61" y="28"/>
                </a:cxn>
                <a:cxn ang="0">
                  <a:pos x="59" y="20"/>
                </a:cxn>
                <a:cxn ang="0">
                  <a:pos x="65" y="18"/>
                </a:cxn>
                <a:cxn ang="0">
                  <a:pos x="69" y="18"/>
                </a:cxn>
                <a:cxn ang="0">
                  <a:pos x="69" y="20"/>
                </a:cxn>
                <a:cxn ang="0">
                  <a:pos x="69" y="20"/>
                </a:cxn>
              </a:cxnLst>
              <a:rect l="0" t="0" r="r" b="b"/>
              <a:pathLst>
                <a:path w="77" h="61">
                  <a:moveTo>
                    <a:pt x="69" y="20"/>
                  </a:moveTo>
                  <a:lnTo>
                    <a:pt x="75" y="18"/>
                  </a:lnTo>
                  <a:lnTo>
                    <a:pt x="75" y="16"/>
                  </a:lnTo>
                  <a:lnTo>
                    <a:pt x="77" y="12"/>
                  </a:lnTo>
                  <a:lnTo>
                    <a:pt x="75" y="8"/>
                  </a:lnTo>
                  <a:lnTo>
                    <a:pt x="71" y="6"/>
                  </a:lnTo>
                  <a:lnTo>
                    <a:pt x="65" y="2"/>
                  </a:lnTo>
                  <a:lnTo>
                    <a:pt x="59" y="0"/>
                  </a:lnTo>
                  <a:lnTo>
                    <a:pt x="55" y="0"/>
                  </a:lnTo>
                  <a:lnTo>
                    <a:pt x="55" y="6"/>
                  </a:lnTo>
                  <a:lnTo>
                    <a:pt x="38" y="6"/>
                  </a:lnTo>
                  <a:lnTo>
                    <a:pt x="38" y="2"/>
                  </a:lnTo>
                  <a:lnTo>
                    <a:pt x="34" y="2"/>
                  </a:lnTo>
                  <a:lnTo>
                    <a:pt x="32" y="2"/>
                  </a:lnTo>
                  <a:lnTo>
                    <a:pt x="30" y="8"/>
                  </a:lnTo>
                  <a:lnTo>
                    <a:pt x="22" y="8"/>
                  </a:lnTo>
                  <a:lnTo>
                    <a:pt x="14" y="8"/>
                  </a:lnTo>
                  <a:lnTo>
                    <a:pt x="0" y="12"/>
                  </a:lnTo>
                  <a:lnTo>
                    <a:pt x="0" y="26"/>
                  </a:lnTo>
                  <a:lnTo>
                    <a:pt x="0" y="35"/>
                  </a:lnTo>
                  <a:lnTo>
                    <a:pt x="6" y="35"/>
                  </a:lnTo>
                  <a:lnTo>
                    <a:pt x="4" y="47"/>
                  </a:lnTo>
                  <a:lnTo>
                    <a:pt x="14" y="47"/>
                  </a:lnTo>
                  <a:lnTo>
                    <a:pt x="20" y="47"/>
                  </a:lnTo>
                  <a:lnTo>
                    <a:pt x="20" y="45"/>
                  </a:lnTo>
                  <a:lnTo>
                    <a:pt x="24" y="45"/>
                  </a:lnTo>
                  <a:lnTo>
                    <a:pt x="32" y="47"/>
                  </a:lnTo>
                  <a:lnTo>
                    <a:pt x="38" y="49"/>
                  </a:lnTo>
                  <a:lnTo>
                    <a:pt x="38" y="51"/>
                  </a:lnTo>
                  <a:lnTo>
                    <a:pt x="42" y="51"/>
                  </a:lnTo>
                  <a:lnTo>
                    <a:pt x="47" y="61"/>
                  </a:lnTo>
                  <a:lnTo>
                    <a:pt x="55" y="59"/>
                  </a:lnTo>
                  <a:lnTo>
                    <a:pt x="57" y="55"/>
                  </a:lnTo>
                  <a:lnTo>
                    <a:pt x="57" y="49"/>
                  </a:lnTo>
                  <a:lnTo>
                    <a:pt x="59" y="49"/>
                  </a:lnTo>
                  <a:lnTo>
                    <a:pt x="65" y="45"/>
                  </a:lnTo>
                  <a:lnTo>
                    <a:pt x="67" y="41"/>
                  </a:lnTo>
                  <a:lnTo>
                    <a:pt x="67" y="37"/>
                  </a:lnTo>
                  <a:lnTo>
                    <a:pt x="61" y="35"/>
                  </a:lnTo>
                  <a:lnTo>
                    <a:pt x="61" y="28"/>
                  </a:lnTo>
                  <a:lnTo>
                    <a:pt x="59" y="20"/>
                  </a:lnTo>
                  <a:lnTo>
                    <a:pt x="65" y="18"/>
                  </a:lnTo>
                  <a:lnTo>
                    <a:pt x="69" y="18"/>
                  </a:lnTo>
                  <a:lnTo>
                    <a:pt x="69" y="20"/>
                  </a:lnTo>
                  <a:lnTo>
                    <a:pt x="69" y="20"/>
                  </a:lnTo>
                  <a:close/>
                </a:path>
              </a:pathLst>
            </a:custGeom>
            <a:solidFill>
              <a:srgbClr val="646464">
                <a:lumMod val="8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85" name="Freeform 484">
              <a:extLst>
                <a:ext uri="{FF2B5EF4-FFF2-40B4-BE49-F238E27FC236}">
                  <a16:creationId xmlns:a16="http://schemas.microsoft.com/office/drawing/2014/main" id="{DAD9981E-2B73-4ABB-92EC-F4E377709A70}"/>
                </a:ext>
              </a:extLst>
            </p:cNvPr>
            <p:cNvSpPr>
              <a:spLocks/>
            </p:cNvSpPr>
            <p:nvPr/>
          </p:nvSpPr>
          <p:spPr bwMode="auto">
            <a:xfrm>
              <a:off x="9645837" y="4468066"/>
              <a:ext cx="391359" cy="258927"/>
            </a:xfrm>
            <a:custGeom>
              <a:avLst/>
              <a:gdLst/>
              <a:ahLst/>
              <a:cxnLst>
                <a:cxn ang="0">
                  <a:pos x="81" y="55"/>
                </a:cxn>
                <a:cxn ang="0">
                  <a:pos x="81" y="55"/>
                </a:cxn>
                <a:cxn ang="0">
                  <a:pos x="81" y="53"/>
                </a:cxn>
                <a:cxn ang="0">
                  <a:pos x="83" y="51"/>
                </a:cxn>
                <a:cxn ang="0">
                  <a:pos x="89" y="49"/>
                </a:cxn>
                <a:cxn ang="0">
                  <a:pos x="91" y="45"/>
                </a:cxn>
                <a:cxn ang="0">
                  <a:pos x="91" y="43"/>
                </a:cxn>
                <a:cxn ang="0">
                  <a:pos x="91" y="41"/>
                </a:cxn>
                <a:cxn ang="0">
                  <a:pos x="101" y="39"/>
                </a:cxn>
                <a:cxn ang="0">
                  <a:pos x="99" y="31"/>
                </a:cxn>
                <a:cxn ang="0">
                  <a:pos x="97" y="29"/>
                </a:cxn>
                <a:cxn ang="0">
                  <a:pos x="93" y="29"/>
                </a:cxn>
                <a:cxn ang="0">
                  <a:pos x="93" y="27"/>
                </a:cxn>
                <a:cxn ang="0">
                  <a:pos x="91" y="23"/>
                </a:cxn>
                <a:cxn ang="0">
                  <a:pos x="89" y="21"/>
                </a:cxn>
                <a:cxn ang="0">
                  <a:pos x="87" y="21"/>
                </a:cxn>
                <a:cxn ang="0">
                  <a:pos x="81" y="21"/>
                </a:cxn>
                <a:cxn ang="0">
                  <a:pos x="73" y="19"/>
                </a:cxn>
                <a:cxn ang="0">
                  <a:pos x="69" y="13"/>
                </a:cxn>
                <a:cxn ang="0">
                  <a:pos x="67" y="11"/>
                </a:cxn>
                <a:cxn ang="0">
                  <a:pos x="63" y="11"/>
                </a:cxn>
                <a:cxn ang="0">
                  <a:pos x="61" y="11"/>
                </a:cxn>
                <a:cxn ang="0">
                  <a:pos x="59" y="11"/>
                </a:cxn>
                <a:cxn ang="0">
                  <a:pos x="59" y="9"/>
                </a:cxn>
                <a:cxn ang="0">
                  <a:pos x="55" y="7"/>
                </a:cxn>
                <a:cxn ang="0">
                  <a:pos x="45" y="7"/>
                </a:cxn>
                <a:cxn ang="0">
                  <a:pos x="42" y="3"/>
                </a:cxn>
                <a:cxn ang="0">
                  <a:pos x="34" y="0"/>
                </a:cxn>
                <a:cxn ang="0">
                  <a:pos x="24" y="7"/>
                </a:cxn>
                <a:cxn ang="0">
                  <a:pos x="16" y="9"/>
                </a:cxn>
                <a:cxn ang="0">
                  <a:pos x="14" y="13"/>
                </a:cxn>
                <a:cxn ang="0">
                  <a:pos x="8" y="17"/>
                </a:cxn>
                <a:cxn ang="0">
                  <a:pos x="4" y="17"/>
                </a:cxn>
                <a:cxn ang="0">
                  <a:pos x="0" y="19"/>
                </a:cxn>
                <a:cxn ang="0">
                  <a:pos x="0" y="23"/>
                </a:cxn>
                <a:cxn ang="0">
                  <a:pos x="6" y="29"/>
                </a:cxn>
                <a:cxn ang="0">
                  <a:pos x="8" y="33"/>
                </a:cxn>
                <a:cxn ang="0">
                  <a:pos x="10" y="39"/>
                </a:cxn>
                <a:cxn ang="0">
                  <a:pos x="10" y="43"/>
                </a:cxn>
                <a:cxn ang="0">
                  <a:pos x="14" y="49"/>
                </a:cxn>
                <a:cxn ang="0">
                  <a:pos x="16" y="49"/>
                </a:cxn>
                <a:cxn ang="0">
                  <a:pos x="18" y="49"/>
                </a:cxn>
                <a:cxn ang="0">
                  <a:pos x="22" y="51"/>
                </a:cxn>
                <a:cxn ang="0">
                  <a:pos x="26" y="55"/>
                </a:cxn>
                <a:cxn ang="0">
                  <a:pos x="32" y="61"/>
                </a:cxn>
                <a:cxn ang="0">
                  <a:pos x="36" y="63"/>
                </a:cxn>
                <a:cxn ang="0">
                  <a:pos x="38" y="61"/>
                </a:cxn>
                <a:cxn ang="0">
                  <a:pos x="44" y="53"/>
                </a:cxn>
                <a:cxn ang="0">
                  <a:pos x="45" y="51"/>
                </a:cxn>
                <a:cxn ang="0">
                  <a:pos x="49" y="51"/>
                </a:cxn>
                <a:cxn ang="0">
                  <a:pos x="53" y="51"/>
                </a:cxn>
                <a:cxn ang="0">
                  <a:pos x="55" y="53"/>
                </a:cxn>
                <a:cxn ang="0">
                  <a:pos x="61" y="55"/>
                </a:cxn>
                <a:cxn ang="0">
                  <a:pos x="69" y="59"/>
                </a:cxn>
                <a:cxn ang="0">
                  <a:pos x="81" y="55"/>
                </a:cxn>
                <a:cxn ang="0">
                  <a:pos x="81" y="55"/>
                </a:cxn>
              </a:cxnLst>
              <a:rect l="0" t="0" r="r" b="b"/>
              <a:pathLst>
                <a:path w="101" h="63">
                  <a:moveTo>
                    <a:pt x="81" y="55"/>
                  </a:moveTo>
                  <a:lnTo>
                    <a:pt x="81" y="55"/>
                  </a:lnTo>
                  <a:lnTo>
                    <a:pt x="81" y="53"/>
                  </a:lnTo>
                  <a:lnTo>
                    <a:pt x="83" y="51"/>
                  </a:lnTo>
                  <a:lnTo>
                    <a:pt x="89" y="49"/>
                  </a:lnTo>
                  <a:lnTo>
                    <a:pt x="91" y="45"/>
                  </a:lnTo>
                  <a:lnTo>
                    <a:pt x="91" y="43"/>
                  </a:lnTo>
                  <a:lnTo>
                    <a:pt x="91" y="41"/>
                  </a:lnTo>
                  <a:lnTo>
                    <a:pt x="101" y="39"/>
                  </a:lnTo>
                  <a:lnTo>
                    <a:pt x="99" y="31"/>
                  </a:lnTo>
                  <a:lnTo>
                    <a:pt x="97" y="29"/>
                  </a:lnTo>
                  <a:lnTo>
                    <a:pt x="93" y="29"/>
                  </a:lnTo>
                  <a:lnTo>
                    <a:pt x="93" y="27"/>
                  </a:lnTo>
                  <a:lnTo>
                    <a:pt x="91" y="23"/>
                  </a:lnTo>
                  <a:lnTo>
                    <a:pt x="89" y="21"/>
                  </a:lnTo>
                  <a:lnTo>
                    <a:pt x="87" y="21"/>
                  </a:lnTo>
                  <a:lnTo>
                    <a:pt x="81" y="21"/>
                  </a:lnTo>
                  <a:lnTo>
                    <a:pt x="73" y="19"/>
                  </a:lnTo>
                  <a:lnTo>
                    <a:pt x="69" y="13"/>
                  </a:lnTo>
                  <a:lnTo>
                    <a:pt x="67" y="11"/>
                  </a:lnTo>
                  <a:lnTo>
                    <a:pt x="63" y="11"/>
                  </a:lnTo>
                  <a:lnTo>
                    <a:pt x="61" y="11"/>
                  </a:lnTo>
                  <a:lnTo>
                    <a:pt x="59" y="11"/>
                  </a:lnTo>
                  <a:lnTo>
                    <a:pt x="59" y="9"/>
                  </a:lnTo>
                  <a:lnTo>
                    <a:pt x="55" y="7"/>
                  </a:lnTo>
                  <a:lnTo>
                    <a:pt x="45" y="7"/>
                  </a:lnTo>
                  <a:lnTo>
                    <a:pt x="42" y="3"/>
                  </a:lnTo>
                  <a:lnTo>
                    <a:pt x="34" y="0"/>
                  </a:lnTo>
                  <a:lnTo>
                    <a:pt x="24" y="7"/>
                  </a:lnTo>
                  <a:lnTo>
                    <a:pt x="16" y="9"/>
                  </a:lnTo>
                  <a:lnTo>
                    <a:pt x="14" y="13"/>
                  </a:lnTo>
                  <a:lnTo>
                    <a:pt x="8" y="17"/>
                  </a:lnTo>
                  <a:lnTo>
                    <a:pt x="4" y="17"/>
                  </a:lnTo>
                  <a:lnTo>
                    <a:pt x="0" y="19"/>
                  </a:lnTo>
                  <a:lnTo>
                    <a:pt x="0" y="23"/>
                  </a:lnTo>
                  <a:lnTo>
                    <a:pt x="6" y="29"/>
                  </a:lnTo>
                  <a:lnTo>
                    <a:pt x="8" y="33"/>
                  </a:lnTo>
                  <a:lnTo>
                    <a:pt x="10" y="39"/>
                  </a:lnTo>
                  <a:lnTo>
                    <a:pt x="10" y="43"/>
                  </a:lnTo>
                  <a:lnTo>
                    <a:pt x="14" y="49"/>
                  </a:lnTo>
                  <a:lnTo>
                    <a:pt x="16" y="49"/>
                  </a:lnTo>
                  <a:lnTo>
                    <a:pt x="18" y="49"/>
                  </a:lnTo>
                  <a:lnTo>
                    <a:pt x="22" y="51"/>
                  </a:lnTo>
                  <a:lnTo>
                    <a:pt x="26" y="55"/>
                  </a:lnTo>
                  <a:lnTo>
                    <a:pt x="32" y="61"/>
                  </a:lnTo>
                  <a:lnTo>
                    <a:pt x="36" y="63"/>
                  </a:lnTo>
                  <a:lnTo>
                    <a:pt x="38" y="61"/>
                  </a:lnTo>
                  <a:lnTo>
                    <a:pt x="44" y="53"/>
                  </a:lnTo>
                  <a:lnTo>
                    <a:pt x="45" y="51"/>
                  </a:lnTo>
                  <a:lnTo>
                    <a:pt x="49" y="51"/>
                  </a:lnTo>
                  <a:lnTo>
                    <a:pt x="53" y="51"/>
                  </a:lnTo>
                  <a:lnTo>
                    <a:pt x="55" y="53"/>
                  </a:lnTo>
                  <a:lnTo>
                    <a:pt x="61" y="55"/>
                  </a:lnTo>
                  <a:lnTo>
                    <a:pt x="69" y="59"/>
                  </a:lnTo>
                  <a:lnTo>
                    <a:pt x="81" y="55"/>
                  </a:lnTo>
                  <a:lnTo>
                    <a:pt x="81" y="55"/>
                  </a:lnTo>
                  <a:close/>
                </a:path>
              </a:pathLst>
            </a:custGeom>
            <a:solidFill>
              <a:srgbClr val="646464">
                <a:lumMod val="8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86" name="Freeform 544">
              <a:extLst>
                <a:ext uri="{FF2B5EF4-FFF2-40B4-BE49-F238E27FC236}">
                  <a16:creationId xmlns:a16="http://schemas.microsoft.com/office/drawing/2014/main" id="{6153FB48-F925-4037-8597-20962E37D7BF}"/>
                </a:ext>
              </a:extLst>
            </p:cNvPr>
            <p:cNvSpPr>
              <a:spLocks/>
            </p:cNvSpPr>
            <p:nvPr/>
          </p:nvSpPr>
          <p:spPr bwMode="auto">
            <a:xfrm>
              <a:off x="9417221" y="3152884"/>
              <a:ext cx="23248" cy="8219"/>
            </a:xfrm>
            <a:custGeom>
              <a:avLst/>
              <a:gdLst/>
              <a:ahLst/>
              <a:cxnLst>
                <a:cxn ang="0">
                  <a:pos x="4" y="0"/>
                </a:cxn>
                <a:cxn ang="0">
                  <a:pos x="4" y="0"/>
                </a:cxn>
                <a:cxn ang="0">
                  <a:pos x="6" y="2"/>
                </a:cxn>
                <a:cxn ang="0">
                  <a:pos x="4" y="2"/>
                </a:cxn>
                <a:cxn ang="0">
                  <a:pos x="4" y="0"/>
                </a:cxn>
                <a:cxn ang="0">
                  <a:pos x="0" y="0"/>
                </a:cxn>
                <a:cxn ang="0">
                  <a:pos x="4" y="0"/>
                </a:cxn>
                <a:cxn ang="0">
                  <a:pos x="4" y="0"/>
                </a:cxn>
              </a:cxnLst>
              <a:rect l="0" t="0" r="r" b="b"/>
              <a:pathLst>
                <a:path w="6" h="2">
                  <a:moveTo>
                    <a:pt x="4" y="0"/>
                  </a:moveTo>
                  <a:lnTo>
                    <a:pt x="4" y="0"/>
                  </a:lnTo>
                  <a:lnTo>
                    <a:pt x="6" y="2"/>
                  </a:lnTo>
                  <a:lnTo>
                    <a:pt x="4" y="2"/>
                  </a:lnTo>
                  <a:lnTo>
                    <a:pt x="4" y="0"/>
                  </a:lnTo>
                  <a:lnTo>
                    <a:pt x="0" y="0"/>
                  </a:lnTo>
                  <a:lnTo>
                    <a:pt x="4" y="0"/>
                  </a:lnTo>
                  <a:lnTo>
                    <a:pt x="4" y="0"/>
                  </a:lnTo>
                  <a:close/>
                </a:path>
              </a:pathLst>
            </a:custGeom>
            <a:solidFill>
              <a:srgbClr val="646464">
                <a:lumMod val="8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87" name="Freeform 545">
              <a:extLst>
                <a:ext uri="{FF2B5EF4-FFF2-40B4-BE49-F238E27FC236}">
                  <a16:creationId xmlns:a16="http://schemas.microsoft.com/office/drawing/2014/main" id="{5DFDD0B7-EE3C-4A8A-AC40-72DE327FC189}"/>
                </a:ext>
              </a:extLst>
            </p:cNvPr>
            <p:cNvSpPr>
              <a:spLocks/>
            </p:cNvSpPr>
            <p:nvPr/>
          </p:nvSpPr>
          <p:spPr bwMode="auto">
            <a:xfrm>
              <a:off x="9417221" y="3152884"/>
              <a:ext cx="23248" cy="8219"/>
            </a:xfrm>
            <a:custGeom>
              <a:avLst/>
              <a:gdLst/>
              <a:ahLst/>
              <a:cxnLst>
                <a:cxn ang="0">
                  <a:pos x="4" y="0"/>
                </a:cxn>
                <a:cxn ang="0">
                  <a:pos x="4" y="0"/>
                </a:cxn>
                <a:cxn ang="0">
                  <a:pos x="6" y="2"/>
                </a:cxn>
                <a:cxn ang="0">
                  <a:pos x="4" y="2"/>
                </a:cxn>
                <a:cxn ang="0">
                  <a:pos x="4" y="0"/>
                </a:cxn>
                <a:cxn ang="0">
                  <a:pos x="0" y="0"/>
                </a:cxn>
                <a:cxn ang="0">
                  <a:pos x="4" y="0"/>
                </a:cxn>
                <a:cxn ang="0">
                  <a:pos x="4" y="0"/>
                </a:cxn>
              </a:cxnLst>
              <a:rect l="0" t="0" r="r" b="b"/>
              <a:pathLst>
                <a:path w="6" h="2">
                  <a:moveTo>
                    <a:pt x="4" y="0"/>
                  </a:moveTo>
                  <a:lnTo>
                    <a:pt x="4" y="0"/>
                  </a:lnTo>
                  <a:lnTo>
                    <a:pt x="6" y="2"/>
                  </a:lnTo>
                  <a:lnTo>
                    <a:pt x="4" y="2"/>
                  </a:lnTo>
                  <a:lnTo>
                    <a:pt x="4" y="0"/>
                  </a:lnTo>
                  <a:lnTo>
                    <a:pt x="0" y="0"/>
                  </a:lnTo>
                  <a:lnTo>
                    <a:pt x="4" y="0"/>
                  </a:lnTo>
                  <a:lnTo>
                    <a:pt x="4" y="0"/>
                  </a:lnTo>
                  <a:close/>
                </a:path>
              </a:pathLst>
            </a:custGeom>
            <a:solidFill>
              <a:srgbClr val="646464">
                <a:lumMod val="8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88" name="Freeform 546">
              <a:extLst>
                <a:ext uri="{FF2B5EF4-FFF2-40B4-BE49-F238E27FC236}">
                  <a16:creationId xmlns:a16="http://schemas.microsoft.com/office/drawing/2014/main" id="{4E8A486C-DFF1-460D-95E2-A96FCF3A4D5D}"/>
                </a:ext>
              </a:extLst>
            </p:cNvPr>
            <p:cNvSpPr>
              <a:spLocks/>
            </p:cNvSpPr>
            <p:nvPr/>
          </p:nvSpPr>
          <p:spPr bwMode="auto">
            <a:xfrm>
              <a:off x="9324225" y="3259743"/>
              <a:ext cx="15499" cy="32879"/>
            </a:xfrm>
            <a:custGeom>
              <a:avLst/>
              <a:gdLst/>
              <a:ahLst/>
              <a:cxnLst>
                <a:cxn ang="0">
                  <a:pos x="2" y="0"/>
                </a:cxn>
                <a:cxn ang="0">
                  <a:pos x="2" y="0"/>
                </a:cxn>
                <a:cxn ang="0">
                  <a:pos x="2" y="2"/>
                </a:cxn>
                <a:cxn ang="0">
                  <a:pos x="4" y="2"/>
                </a:cxn>
                <a:cxn ang="0">
                  <a:pos x="2" y="2"/>
                </a:cxn>
                <a:cxn ang="0">
                  <a:pos x="2" y="4"/>
                </a:cxn>
                <a:cxn ang="0">
                  <a:pos x="0" y="8"/>
                </a:cxn>
                <a:cxn ang="0">
                  <a:pos x="0" y="2"/>
                </a:cxn>
                <a:cxn ang="0">
                  <a:pos x="0" y="0"/>
                </a:cxn>
                <a:cxn ang="0">
                  <a:pos x="2" y="0"/>
                </a:cxn>
                <a:cxn ang="0">
                  <a:pos x="2" y="0"/>
                </a:cxn>
              </a:cxnLst>
              <a:rect l="0" t="0" r="r" b="b"/>
              <a:pathLst>
                <a:path w="4" h="8">
                  <a:moveTo>
                    <a:pt x="2" y="0"/>
                  </a:moveTo>
                  <a:lnTo>
                    <a:pt x="2" y="0"/>
                  </a:lnTo>
                  <a:lnTo>
                    <a:pt x="2" y="2"/>
                  </a:lnTo>
                  <a:lnTo>
                    <a:pt x="4" y="2"/>
                  </a:lnTo>
                  <a:lnTo>
                    <a:pt x="2" y="2"/>
                  </a:lnTo>
                  <a:lnTo>
                    <a:pt x="2" y="4"/>
                  </a:lnTo>
                  <a:lnTo>
                    <a:pt x="0" y="8"/>
                  </a:lnTo>
                  <a:lnTo>
                    <a:pt x="0" y="2"/>
                  </a:lnTo>
                  <a:lnTo>
                    <a:pt x="0" y="0"/>
                  </a:lnTo>
                  <a:lnTo>
                    <a:pt x="2" y="0"/>
                  </a:lnTo>
                  <a:lnTo>
                    <a:pt x="2" y="0"/>
                  </a:lnTo>
                  <a:close/>
                </a:path>
              </a:pathLst>
            </a:custGeom>
            <a:solidFill>
              <a:srgbClr val="646464">
                <a:lumMod val="8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89" name="Freeform 547">
              <a:extLst>
                <a:ext uri="{FF2B5EF4-FFF2-40B4-BE49-F238E27FC236}">
                  <a16:creationId xmlns:a16="http://schemas.microsoft.com/office/drawing/2014/main" id="{D014A947-C318-48D2-8B22-A0CD4D78A395}"/>
                </a:ext>
              </a:extLst>
            </p:cNvPr>
            <p:cNvSpPr>
              <a:spLocks/>
            </p:cNvSpPr>
            <p:nvPr/>
          </p:nvSpPr>
          <p:spPr bwMode="auto">
            <a:xfrm>
              <a:off x="9324225" y="3259743"/>
              <a:ext cx="15499" cy="32879"/>
            </a:xfrm>
            <a:custGeom>
              <a:avLst/>
              <a:gdLst/>
              <a:ahLst/>
              <a:cxnLst>
                <a:cxn ang="0">
                  <a:pos x="2" y="0"/>
                </a:cxn>
                <a:cxn ang="0">
                  <a:pos x="2" y="0"/>
                </a:cxn>
                <a:cxn ang="0">
                  <a:pos x="2" y="2"/>
                </a:cxn>
                <a:cxn ang="0">
                  <a:pos x="4" y="2"/>
                </a:cxn>
                <a:cxn ang="0">
                  <a:pos x="2" y="2"/>
                </a:cxn>
                <a:cxn ang="0">
                  <a:pos x="2" y="4"/>
                </a:cxn>
                <a:cxn ang="0">
                  <a:pos x="0" y="8"/>
                </a:cxn>
                <a:cxn ang="0">
                  <a:pos x="0" y="2"/>
                </a:cxn>
                <a:cxn ang="0">
                  <a:pos x="0" y="0"/>
                </a:cxn>
                <a:cxn ang="0">
                  <a:pos x="2" y="0"/>
                </a:cxn>
                <a:cxn ang="0">
                  <a:pos x="2" y="0"/>
                </a:cxn>
              </a:cxnLst>
              <a:rect l="0" t="0" r="r" b="b"/>
              <a:pathLst>
                <a:path w="4" h="8">
                  <a:moveTo>
                    <a:pt x="2" y="0"/>
                  </a:moveTo>
                  <a:lnTo>
                    <a:pt x="2" y="0"/>
                  </a:lnTo>
                  <a:lnTo>
                    <a:pt x="2" y="2"/>
                  </a:lnTo>
                  <a:lnTo>
                    <a:pt x="4" y="2"/>
                  </a:lnTo>
                  <a:lnTo>
                    <a:pt x="2" y="2"/>
                  </a:lnTo>
                  <a:lnTo>
                    <a:pt x="2" y="4"/>
                  </a:lnTo>
                  <a:lnTo>
                    <a:pt x="0" y="8"/>
                  </a:lnTo>
                  <a:lnTo>
                    <a:pt x="0" y="2"/>
                  </a:lnTo>
                  <a:lnTo>
                    <a:pt x="0" y="0"/>
                  </a:lnTo>
                  <a:lnTo>
                    <a:pt x="2" y="0"/>
                  </a:lnTo>
                  <a:lnTo>
                    <a:pt x="2" y="0"/>
                  </a:lnTo>
                  <a:close/>
                </a:path>
              </a:pathLst>
            </a:custGeom>
            <a:solidFill>
              <a:srgbClr val="646464">
                <a:lumMod val="8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90" name="Freeform 610">
              <a:extLst>
                <a:ext uri="{FF2B5EF4-FFF2-40B4-BE49-F238E27FC236}">
                  <a16:creationId xmlns:a16="http://schemas.microsoft.com/office/drawing/2014/main" id="{63F7F226-4081-4DD3-A70E-F8D18C64EC89}"/>
                </a:ext>
              </a:extLst>
            </p:cNvPr>
            <p:cNvSpPr>
              <a:spLocks/>
            </p:cNvSpPr>
            <p:nvPr/>
          </p:nvSpPr>
          <p:spPr bwMode="auto">
            <a:xfrm>
              <a:off x="11897115" y="5528431"/>
              <a:ext cx="54247" cy="69871"/>
            </a:xfrm>
            <a:custGeom>
              <a:avLst/>
              <a:gdLst/>
              <a:ahLst/>
              <a:cxnLst>
                <a:cxn ang="0">
                  <a:pos x="12" y="17"/>
                </a:cxn>
                <a:cxn ang="0">
                  <a:pos x="12" y="17"/>
                </a:cxn>
                <a:cxn ang="0">
                  <a:pos x="6" y="9"/>
                </a:cxn>
                <a:cxn ang="0">
                  <a:pos x="2" y="8"/>
                </a:cxn>
                <a:cxn ang="0">
                  <a:pos x="0" y="2"/>
                </a:cxn>
                <a:cxn ang="0">
                  <a:pos x="8" y="0"/>
                </a:cxn>
                <a:cxn ang="0">
                  <a:pos x="10" y="6"/>
                </a:cxn>
                <a:cxn ang="0">
                  <a:pos x="8" y="6"/>
                </a:cxn>
                <a:cxn ang="0">
                  <a:pos x="10" y="9"/>
                </a:cxn>
                <a:cxn ang="0">
                  <a:pos x="14" y="13"/>
                </a:cxn>
                <a:cxn ang="0">
                  <a:pos x="14" y="15"/>
                </a:cxn>
                <a:cxn ang="0">
                  <a:pos x="14" y="17"/>
                </a:cxn>
                <a:cxn ang="0">
                  <a:pos x="12" y="17"/>
                </a:cxn>
                <a:cxn ang="0">
                  <a:pos x="12" y="17"/>
                </a:cxn>
              </a:cxnLst>
              <a:rect l="0" t="0" r="r" b="b"/>
              <a:pathLst>
                <a:path w="14" h="17">
                  <a:moveTo>
                    <a:pt x="12" y="17"/>
                  </a:moveTo>
                  <a:lnTo>
                    <a:pt x="12" y="17"/>
                  </a:lnTo>
                  <a:lnTo>
                    <a:pt x="6" y="9"/>
                  </a:lnTo>
                  <a:lnTo>
                    <a:pt x="2" y="8"/>
                  </a:lnTo>
                  <a:lnTo>
                    <a:pt x="0" y="2"/>
                  </a:lnTo>
                  <a:lnTo>
                    <a:pt x="8" y="0"/>
                  </a:lnTo>
                  <a:lnTo>
                    <a:pt x="10" y="6"/>
                  </a:lnTo>
                  <a:lnTo>
                    <a:pt x="8" y="6"/>
                  </a:lnTo>
                  <a:lnTo>
                    <a:pt x="10" y="9"/>
                  </a:lnTo>
                  <a:lnTo>
                    <a:pt x="14" y="13"/>
                  </a:lnTo>
                  <a:lnTo>
                    <a:pt x="14" y="15"/>
                  </a:lnTo>
                  <a:lnTo>
                    <a:pt x="14" y="17"/>
                  </a:lnTo>
                  <a:lnTo>
                    <a:pt x="12" y="17"/>
                  </a:lnTo>
                  <a:lnTo>
                    <a:pt x="12" y="17"/>
                  </a:lnTo>
                  <a:close/>
                </a:path>
              </a:pathLst>
            </a:custGeom>
            <a:solidFill>
              <a:srgbClr val="646464">
                <a:lumMod val="8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91" name="Freeform 611">
              <a:extLst>
                <a:ext uri="{FF2B5EF4-FFF2-40B4-BE49-F238E27FC236}">
                  <a16:creationId xmlns:a16="http://schemas.microsoft.com/office/drawing/2014/main" id="{D17ACA7D-91F9-49F1-B616-C38FFF92EB2C}"/>
                </a:ext>
              </a:extLst>
            </p:cNvPr>
            <p:cNvSpPr>
              <a:spLocks/>
            </p:cNvSpPr>
            <p:nvPr/>
          </p:nvSpPr>
          <p:spPr bwMode="auto">
            <a:xfrm>
              <a:off x="11897115" y="5528431"/>
              <a:ext cx="54247" cy="69871"/>
            </a:xfrm>
            <a:custGeom>
              <a:avLst/>
              <a:gdLst/>
              <a:ahLst/>
              <a:cxnLst>
                <a:cxn ang="0">
                  <a:pos x="12" y="17"/>
                </a:cxn>
                <a:cxn ang="0">
                  <a:pos x="12" y="17"/>
                </a:cxn>
                <a:cxn ang="0">
                  <a:pos x="6" y="9"/>
                </a:cxn>
                <a:cxn ang="0">
                  <a:pos x="2" y="8"/>
                </a:cxn>
                <a:cxn ang="0">
                  <a:pos x="0" y="2"/>
                </a:cxn>
                <a:cxn ang="0">
                  <a:pos x="8" y="0"/>
                </a:cxn>
                <a:cxn ang="0">
                  <a:pos x="10" y="6"/>
                </a:cxn>
                <a:cxn ang="0">
                  <a:pos x="8" y="6"/>
                </a:cxn>
                <a:cxn ang="0">
                  <a:pos x="10" y="9"/>
                </a:cxn>
                <a:cxn ang="0">
                  <a:pos x="14" y="13"/>
                </a:cxn>
                <a:cxn ang="0">
                  <a:pos x="14" y="15"/>
                </a:cxn>
                <a:cxn ang="0">
                  <a:pos x="14" y="17"/>
                </a:cxn>
                <a:cxn ang="0">
                  <a:pos x="12" y="17"/>
                </a:cxn>
                <a:cxn ang="0">
                  <a:pos x="12" y="17"/>
                </a:cxn>
              </a:cxnLst>
              <a:rect l="0" t="0" r="r" b="b"/>
              <a:pathLst>
                <a:path w="14" h="17">
                  <a:moveTo>
                    <a:pt x="12" y="17"/>
                  </a:moveTo>
                  <a:lnTo>
                    <a:pt x="12" y="17"/>
                  </a:lnTo>
                  <a:lnTo>
                    <a:pt x="6" y="9"/>
                  </a:lnTo>
                  <a:lnTo>
                    <a:pt x="2" y="8"/>
                  </a:lnTo>
                  <a:lnTo>
                    <a:pt x="0" y="2"/>
                  </a:lnTo>
                  <a:lnTo>
                    <a:pt x="8" y="0"/>
                  </a:lnTo>
                  <a:lnTo>
                    <a:pt x="10" y="6"/>
                  </a:lnTo>
                  <a:lnTo>
                    <a:pt x="8" y="6"/>
                  </a:lnTo>
                  <a:lnTo>
                    <a:pt x="10" y="9"/>
                  </a:lnTo>
                  <a:lnTo>
                    <a:pt x="14" y="13"/>
                  </a:lnTo>
                  <a:lnTo>
                    <a:pt x="14" y="15"/>
                  </a:lnTo>
                  <a:lnTo>
                    <a:pt x="14" y="17"/>
                  </a:lnTo>
                  <a:lnTo>
                    <a:pt x="12" y="17"/>
                  </a:lnTo>
                  <a:lnTo>
                    <a:pt x="12" y="17"/>
                  </a:lnTo>
                  <a:close/>
                </a:path>
              </a:pathLst>
            </a:custGeom>
            <a:solidFill>
              <a:srgbClr val="646464">
                <a:lumMod val="8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92" name="Freeform 612">
              <a:extLst>
                <a:ext uri="{FF2B5EF4-FFF2-40B4-BE49-F238E27FC236}">
                  <a16:creationId xmlns:a16="http://schemas.microsoft.com/office/drawing/2014/main" id="{93AD33AA-CC7C-4CA5-BA24-4B8F5D059F25}"/>
                </a:ext>
              </a:extLst>
            </p:cNvPr>
            <p:cNvSpPr>
              <a:spLocks/>
            </p:cNvSpPr>
            <p:nvPr/>
          </p:nvSpPr>
          <p:spPr bwMode="auto">
            <a:xfrm>
              <a:off x="9289353" y="5220183"/>
              <a:ext cx="27124" cy="16440"/>
            </a:xfrm>
            <a:custGeom>
              <a:avLst/>
              <a:gdLst/>
              <a:ahLst/>
              <a:cxnLst>
                <a:cxn ang="0">
                  <a:pos x="6" y="4"/>
                </a:cxn>
                <a:cxn ang="0">
                  <a:pos x="0" y="2"/>
                </a:cxn>
                <a:cxn ang="0">
                  <a:pos x="6" y="0"/>
                </a:cxn>
                <a:cxn ang="0">
                  <a:pos x="7" y="2"/>
                </a:cxn>
                <a:cxn ang="0">
                  <a:pos x="6" y="4"/>
                </a:cxn>
                <a:cxn ang="0">
                  <a:pos x="6" y="4"/>
                </a:cxn>
              </a:cxnLst>
              <a:rect l="0" t="0" r="r" b="b"/>
              <a:pathLst>
                <a:path w="7" h="4">
                  <a:moveTo>
                    <a:pt x="6" y="4"/>
                  </a:moveTo>
                  <a:lnTo>
                    <a:pt x="0" y="2"/>
                  </a:lnTo>
                  <a:lnTo>
                    <a:pt x="6" y="0"/>
                  </a:lnTo>
                  <a:lnTo>
                    <a:pt x="7" y="2"/>
                  </a:lnTo>
                  <a:lnTo>
                    <a:pt x="6" y="4"/>
                  </a:lnTo>
                  <a:lnTo>
                    <a:pt x="6" y="4"/>
                  </a:lnTo>
                  <a:close/>
                </a:path>
              </a:pathLst>
            </a:custGeom>
            <a:solidFill>
              <a:srgbClr val="646464">
                <a:lumMod val="8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93" name="Freeform 613">
              <a:extLst>
                <a:ext uri="{FF2B5EF4-FFF2-40B4-BE49-F238E27FC236}">
                  <a16:creationId xmlns:a16="http://schemas.microsoft.com/office/drawing/2014/main" id="{74857F94-E862-4C83-805E-47E7768F4B2A}"/>
                </a:ext>
              </a:extLst>
            </p:cNvPr>
            <p:cNvSpPr>
              <a:spLocks/>
            </p:cNvSpPr>
            <p:nvPr/>
          </p:nvSpPr>
          <p:spPr bwMode="auto">
            <a:xfrm>
              <a:off x="9289353" y="5220183"/>
              <a:ext cx="27124" cy="16440"/>
            </a:xfrm>
            <a:custGeom>
              <a:avLst/>
              <a:gdLst/>
              <a:ahLst/>
              <a:cxnLst>
                <a:cxn ang="0">
                  <a:pos x="6" y="4"/>
                </a:cxn>
                <a:cxn ang="0">
                  <a:pos x="0" y="2"/>
                </a:cxn>
                <a:cxn ang="0">
                  <a:pos x="6" y="0"/>
                </a:cxn>
                <a:cxn ang="0">
                  <a:pos x="7" y="2"/>
                </a:cxn>
                <a:cxn ang="0">
                  <a:pos x="6" y="4"/>
                </a:cxn>
                <a:cxn ang="0">
                  <a:pos x="6" y="4"/>
                </a:cxn>
              </a:cxnLst>
              <a:rect l="0" t="0" r="r" b="b"/>
              <a:pathLst>
                <a:path w="7" h="4">
                  <a:moveTo>
                    <a:pt x="6" y="4"/>
                  </a:moveTo>
                  <a:lnTo>
                    <a:pt x="0" y="2"/>
                  </a:lnTo>
                  <a:lnTo>
                    <a:pt x="6" y="0"/>
                  </a:lnTo>
                  <a:lnTo>
                    <a:pt x="7" y="2"/>
                  </a:lnTo>
                  <a:lnTo>
                    <a:pt x="6" y="4"/>
                  </a:lnTo>
                  <a:lnTo>
                    <a:pt x="6" y="4"/>
                  </a:lnTo>
                  <a:close/>
                </a:path>
              </a:pathLst>
            </a:custGeom>
            <a:solidFill>
              <a:srgbClr val="646464">
                <a:lumMod val="8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94" name="Rectangle 614">
              <a:extLst>
                <a:ext uri="{FF2B5EF4-FFF2-40B4-BE49-F238E27FC236}">
                  <a16:creationId xmlns:a16="http://schemas.microsoft.com/office/drawing/2014/main" id="{A2DB8341-4D30-445A-867C-3048A65972D3}"/>
                </a:ext>
              </a:extLst>
            </p:cNvPr>
            <p:cNvSpPr>
              <a:spLocks noChangeArrowheads="1"/>
            </p:cNvSpPr>
            <p:nvPr/>
          </p:nvSpPr>
          <p:spPr bwMode="auto">
            <a:xfrm>
              <a:off x="10203813" y="4011861"/>
              <a:ext cx="7749" cy="8219"/>
            </a:xfrm>
            <a:prstGeom prst="rect">
              <a:avLst/>
            </a:prstGeom>
            <a:solidFill>
              <a:srgbClr val="646464">
                <a:lumMod val="85000"/>
              </a:srgbClr>
            </a:solidFill>
            <a:ln w="9525">
              <a:noFill/>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95" name="Rectangle 615">
              <a:extLst>
                <a:ext uri="{FF2B5EF4-FFF2-40B4-BE49-F238E27FC236}">
                  <a16:creationId xmlns:a16="http://schemas.microsoft.com/office/drawing/2014/main" id="{325AEEED-6C07-4451-A069-5B28F8B0933C}"/>
                </a:ext>
              </a:extLst>
            </p:cNvPr>
            <p:cNvSpPr>
              <a:spLocks noChangeArrowheads="1"/>
            </p:cNvSpPr>
            <p:nvPr/>
          </p:nvSpPr>
          <p:spPr bwMode="auto">
            <a:xfrm>
              <a:off x="10203813" y="4011861"/>
              <a:ext cx="7749" cy="8219"/>
            </a:xfrm>
            <a:prstGeom prst="rect">
              <a:avLst/>
            </a:prstGeom>
            <a:solidFill>
              <a:srgbClr val="646464">
                <a:lumMod val="8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96" name="Freeform 616">
              <a:extLst>
                <a:ext uri="{FF2B5EF4-FFF2-40B4-BE49-F238E27FC236}">
                  <a16:creationId xmlns:a16="http://schemas.microsoft.com/office/drawing/2014/main" id="{63BF0A5C-7959-43F2-BE4B-58E8CBA5F7D5}"/>
                </a:ext>
              </a:extLst>
            </p:cNvPr>
            <p:cNvSpPr>
              <a:spLocks/>
            </p:cNvSpPr>
            <p:nvPr/>
          </p:nvSpPr>
          <p:spPr bwMode="auto">
            <a:xfrm>
              <a:off x="9510217" y="4862620"/>
              <a:ext cx="23248" cy="41099"/>
            </a:xfrm>
            <a:custGeom>
              <a:avLst/>
              <a:gdLst/>
              <a:ahLst/>
              <a:cxnLst>
                <a:cxn ang="0">
                  <a:pos x="6" y="10"/>
                </a:cxn>
                <a:cxn ang="0">
                  <a:pos x="6" y="10"/>
                </a:cxn>
                <a:cxn ang="0">
                  <a:pos x="2" y="6"/>
                </a:cxn>
                <a:cxn ang="0">
                  <a:pos x="0" y="4"/>
                </a:cxn>
                <a:cxn ang="0">
                  <a:pos x="0" y="0"/>
                </a:cxn>
                <a:cxn ang="0">
                  <a:pos x="6" y="0"/>
                </a:cxn>
                <a:cxn ang="0">
                  <a:pos x="6" y="2"/>
                </a:cxn>
                <a:cxn ang="0">
                  <a:pos x="6" y="10"/>
                </a:cxn>
                <a:cxn ang="0">
                  <a:pos x="6" y="10"/>
                </a:cxn>
              </a:cxnLst>
              <a:rect l="0" t="0" r="r" b="b"/>
              <a:pathLst>
                <a:path w="6" h="10">
                  <a:moveTo>
                    <a:pt x="6" y="10"/>
                  </a:moveTo>
                  <a:lnTo>
                    <a:pt x="6" y="10"/>
                  </a:lnTo>
                  <a:lnTo>
                    <a:pt x="2" y="6"/>
                  </a:lnTo>
                  <a:lnTo>
                    <a:pt x="0" y="4"/>
                  </a:lnTo>
                  <a:lnTo>
                    <a:pt x="0" y="0"/>
                  </a:lnTo>
                  <a:lnTo>
                    <a:pt x="6" y="0"/>
                  </a:lnTo>
                  <a:lnTo>
                    <a:pt x="6" y="2"/>
                  </a:lnTo>
                  <a:lnTo>
                    <a:pt x="6" y="10"/>
                  </a:lnTo>
                  <a:lnTo>
                    <a:pt x="6" y="10"/>
                  </a:lnTo>
                  <a:close/>
                </a:path>
              </a:pathLst>
            </a:custGeom>
            <a:solidFill>
              <a:srgbClr val="646464">
                <a:lumMod val="8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97" name="Freeform 617">
              <a:extLst>
                <a:ext uri="{FF2B5EF4-FFF2-40B4-BE49-F238E27FC236}">
                  <a16:creationId xmlns:a16="http://schemas.microsoft.com/office/drawing/2014/main" id="{7AEA35B2-9242-4F2E-B5B5-4EFA8858ED18}"/>
                </a:ext>
              </a:extLst>
            </p:cNvPr>
            <p:cNvSpPr>
              <a:spLocks/>
            </p:cNvSpPr>
            <p:nvPr/>
          </p:nvSpPr>
          <p:spPr bwMode="auto">
            <a:xfrm>
              <a:off x="9510217" y="4862620"/>
              <a:ext cx="23248" cy="41099"/>
            </a:xfrm>
            <a:custGeom>
              <a:avLst/>
              <a:gdLst/>
              <a:ahLst/>
              <a:cxnLst>
                <a:cxn ang="0">
                  <a:pos x="6" y="10"/>
                </a:cxn>
                <a:cxn ang="0">
                  <a:pos x="6" y="10"/>
                </a:cxn>
                <a:cxn ang="0">
                  <a:pos x="2" y="6"/>
                </a:cxn>
                <a:cxn ang="0">
                  <a:pos x="0" y="4"/>
                </a:cxn>
                <a:cxn ang="0">
                  <a:pos x="0" y="0"/>
                </a:cxn>
                <a:cxn ang="0">
                  <a:pos x="6" y="0"/>
                </a:cxn>
                <a:cxn ang="0">
                  <a:pos x="6" y="2"/>
                </a:cxn>
                <a:cxn ang="0">
                  <a:pos x="6" y="10"/>
                </a:cxn>
                <a:cxn ang="0">
                  <a:pos x="6" y="10"/>
                </a:cxn>
              </a:cxnLst>
              <a:rect l="0" t="0" r="r" b="b"/>
              <a:pathLst>
                <a:path w="6" h="10">
                  <a:moveTo>
                    <a:pt x="6" y="10"/>
                  </a:moveTo>
                  <a:lnTo>
                    <a:pt x="6" y="10"/>
                  </a:lnTo>
                  <a:lnTo>
                    <a:pt x="2" y="6"/>
                  </a:lnTo>
                  <a:lnTo>
                    <a:pt x="0" y="4"/>
                  </a:lnTo>
                  <a:lnTo>
                    <a:pt x="0" y="0"/>
                  </a:lnTo>
                  <a:lnTo>
                    <a:pt x="6" y="0"/>
                  </a:lnTo>
                  <a:lnTo>
                    <a:pt x="6" y="2"/>
                  </a:lnTo>
                  <a:lnTo>
                    <a:pt x="6" y="10"/>
                  </a:lnTo>
                  <a:lnTo>
                    <a:pt x="6" y="10"/>
                  </a:lnTo>
                  <a:close/>
                </a:path>
              </a:pathLst>
            </a:custGeom>
            <a:solidFill>
              <a:srgbClr val="646464">
                <a:lumMod val="8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98" name="Freeform 632">
              <a:extLst>
                <a:ext uri="{FF2B5EF4-FFF2-40B4-BE49-F238E27FC236}">
                  <a16:creationId xmlns:a16="http://schemas.microsoft.com/office/drawing/2014/main" id="{C67F81BC-A193-4E53-9D46-2E2E2C695C8F}"/>
                </a:ext>
              </a:extLst>
            </p:cNvPr>
            <p:cNvSpPr>
              <a:spLocks/>
            </p:cNvSpPr>
            <p:nvPr/>
          </p:nvSpPr>
          <p:spPr bwMode="auto">
            <a:xfrm>
              <a:off x="8266397" y="4303667"/>
              <a:ext cx="15499" cy="16440"/>
            </a:xfrm>
            <a:custGeom>
              <a:avLst/>
              <a:gdLst/>
              <a:ahLst/>
              <a:cxnLst>
                <a:cxn ang="0">
                  <a:pos x="4" y="0"/>
                </a:cxn>
                <a:cxn ang="0">
                  <a:pos x="4" y="0"/>
                </a:cxn>
                <a:cxn ang="0">
                  <a:pos x="4" y="2"/>
                </a:cxn>
                <a:cxn ang="0">
                  <a:pos x="2" y="4"/>
                </a:cxn>
                <a:cxn ang="0">
                  <a:pos x="0" y="4"/>
                </a:cxn>
                <a:cxn ang="0">
                  <a:pos x="4" y="0"/>
                </a:cxn>
              </a:cxnLst>
              <a:rect l="0" t="0" r="r" b="b"/>
              <a:pathLst>
                <a:path w="4" h="4">
                  <a:moveTo>
                    <a:pt x="4" y="0"/>
                  </a:moveTo>
                  <a:lnTo>
                    <a:pt x="4" y="0"/>
                  </a:lnTo>
                  <a:lnTo>
                    <a:pt x="4" y="2"/>
                  </a:lnTo>
                  <a:lnTo>
                    <a:pt x="2" y="4"/>
                  </a:lnTo>
                  <a:lnTo>
                    <a:pt x="0" y="4"/>
                  </a:lnTo>
                  <a:lnTo>
                    <a:pt x="4" y="0"/>
                  </a:lnTo>
                  <a:close/>
                </a:path>
              </a:pathLst>
            </a:custGeom>
            <a:solidFill>
              <a:srgbClr val="646464">
                <a:lumMod val="85000"/>
              </a:srgbClr>
            </a:solidFill>
            <a:ln w="9525">
              <a:noFill/>
              <a:round/>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99" name="Freeform 633">
              <a:extLst>
                <a:ext uri="{FF2B5EF4-FFF2-40B4-BE49-F238E27FC236}">
                  <a16:creationId xmlns:a16="http://schemas.microsoft.com/office/drawing/2014/main" id="{C231B0A5-8FB4-471C-8D59-2DA5A832D374}"/>
                </a:ext>
              </a:extLst>
            </p:cNvPr>
            <p:cNvSpPr>
              <a:spLocks/>
            </p:cNvSpPr>
            <p:nvPr/>
          </p:nvSpPr>
          <p:spPr bwMode="auto">
            <a:xfrm>
              <a:off x="8266397" y="4303667"/>
              <a:ext cx="15499" cy="16440"/>
            </a:xfrm>
            <a:custGeom>
              <a:avLst/>
              <a:gdLst/>
              <a:ahLst/>
              <a:cxnLst>
                <a:cxn ang="0">
                  <a:pos x="4" y="0"/>
                </a:cxn>
                <a:cxn ang="0">
                  <a:pos x="4" y="0"/>
                </a:cxn>
                <a:cxn ang="0">
                  <a:pos x="4" y="2"/>
                </a:cxn>
                <a:cxn ang="0">
                  <a:pos x="2" y="4"/>
                </a:cxn>
                <a:cxn ang="0">
                  <a:pos x="0" y="4"/>
                </a:cxn>
                <a:cxn ang="0">
                  <a:pos x="4" y="0"/>
                </a:cxn>
              </a:cxnLst>
              <a:rect l="0" t="0" r="r" b="b"/>
              <a:pathLst>
                <a:path w="4" h="4">
                  <a:moveTo>
                    <a:pt x="4" y="0"/>
                  </a:moveTo>
                  <a:lnTo>
                    <a:pt x="4" y="0"/>
                  </a:lnTo>
                  <a:lnTo>
                    <a:pt x="4" y="2"/>
                  </a:lnTo>
                  <a:lnTo>
                    <a:pt x="2" y="4"/>
                  </a:lnTo>
                  <a:lnTo>
                    <a:pt x="0" y="4"/>
                  </a:lnTo>
                  <a:lnTo>
                    <a:pt x="4" y="0"/>
                  </a:lnTo>
                </a:path>
              </a:pathLst>
            </a:custGeom>
            <a:solidFill>
              <a:srgbClr val="646464">
                <a:lumMod val="8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grpSp>
          <p:nvGrpSpPr>
            <p:cNvPr id="100" name="Group 1851">
              <a:extLst>
                <a:ext uri="{FF2B5EF4-FFF2-40B4-BE49-F238E27FC236}">
                  <a16:creationId xmlns:a16="http://schemas.microsoft.com/office/drawing/2014/main" id="{901DBDC9-916D-483E-A623-23EA1CB4057E}"/>
                </a:ext>
              </a:extLst>
            </p:cNvPr>
            <p:cNvGrpSpPr/>
            <p:nvPr/>
          </p:nvGrpSpPr>
          <p:grpSpPr>
            <a:xfrm>
              <a:off x="10165066" y="5413352"/>
              <a:ext cx="472730" cy="657590"/>
              <a:chOff x="5595938" y="3265488"/>
              <a:chExt cx="193675" cy="254000"/>
            </a:xfrm>
            <a:solidFill>
              <a:srgbClr val="646464">
                <a:lumMod val="85000"/>
              </a:srgbClr>
            </a:solidFill>
          </p:grpSpPr>
          <p:sp>
            <p:nvSpPr>
              <p:cNvPr id="285" name="Freeform 214">
                <a:extLst>
                  <a:ext uri="{FF2B5EF4-FFF2-40B4-BE49-F238E27FC236}">
                    <a16:creationId xmlns:a16="http://schemas.microsoft.com/office/drawing/2014/main" id="{AFBE65B6-3C16-4A75-9548-F05DF7DCCF39}"/>
                  </a:ext>
                </a:extLst>
              </p:cNvPr>
              <p:cNvSpPr>
                <a:spLocks noEditPoints="1"/>
              </p:cNvSpPr>
              <p:nvPr/>
            </p:nvSpPr>
            <p:spPr bwMode="auto">
              <a:xfrm>
                <a:off x="5595938" y="3265488"/>
                <a:ext cx="193675" cy="254000"/>
              </a:xfrm>
              <a:custGeom>
                <a:avLst/>
                <a:gdLst/>
                <a:ahLst/>
                <a:cxnLst>
                  <a:cxn ang="0">
                    <a:pos x="4" y="55"/>
                  </a:cxn>
                  <a:cxn ang="0">
                    <a:pos x="14" y="65"/>
                  </a:cxn>
                  <a:cxn ang="0">
                    <a:pos x="16" y="75"/>
                  </a:cxn>
                  <a:cxn ang="0">
                    <a:pos x="34" y="83"/>
                  </a:cxn>
                  <a:cxn ang="0">
                    <a:pos x="42" y="91"/>
                  </a:cxn>
                  <a:cxn ang="0">
                    <a:pos x="30" y="83"/>
                  </a:cxn>
                  <a:cxn ang="0">
                    <a:pos x="24" y="97"/>
                  </a:cxn>
                  <a:cxn ang="0">
                    <a:pos x="30" y="110"/>
                  </a:cxn>
                  <a:cxn ang="0">
                    <a:pos x="42" y="110"/>
                  </a:cxn>
                  <a:cxn ang="0">
                    <a:pos x="45" y="104"/>
                  </a:cxn>
                  <a:cxn ang="0">
                    <a:pos x="57" y="104"/>
                  </a:cxn>
                  <a:cxn ang="0">
                    <a:pos x="51" y="93"/>
                  </a:cxn>
                  <a:cxn ang="0">
                    <a:pos x="67" y="85"/>
                  </a:cxn>
                  <a:cxn ang="0">
                    <a:pos x="55" y="73"/>
                  </a:cxn>
                  <a:cxn ang="0">
                    <a:pos x="57" y="75"/>
                  </a:cxn>
                  <a:cxn ang="0">
                    <a:pos x="73" y="83"/>
                  </a:cxn>
                  <a:cxn ang="0">
                    <a:pos x="79" y="87"/>
                  </a:cxn>
                  <a:cxn ang="0">
                    <a:pos x="61" y="73"/>
                  </a:cxn>
                  <a:cxn ang="0">
                    <a:pos x="49" y="67"/>
                  </a:cxn>
                  <a:cxn ang="0">
                    <a:pos x="47" y="55"/>
                  </a:cxn>
                  <a:cxn ang="0">
                    <a:pos x="55" y="55"/>
                  </a:cxn>
                  <a:cxn ang="0">
                    <a:pos x="47" y="39"/>
                  </a:cxn>
                  <a:cxn ang="0">
                    <a:pos x="45" y="30"/>
                  </a:cxn>
                  <a:cxn ang="0">
                    <a:pos x="57" y="39"/>
                  </a:cxn>
                  <a:cxn ang="0">
                    <a:pos x="59" y="36"/>
                  </a:cxn>
                  <a:cxn ang="0">
                    <a:pos x="67" y="34"/>
                  </a:cxn>
                  <a:cxn ang="0">
                    <a:pos x="69" y="28"/>
                  </a:cxn>
                  <a:cxn ang="0">
                    <a:pos x="65" y="18"/>
                  </a:cxn>
                  <a:cxn ang="0">
                    <a:pos x="103" y="18"/>
                  </a:cxn>
                  <a:cxn ang="0">
                    <a:pos x="107" y="20"/>
                  </a:cxn>
                  <a:cxn ang="0">
                    <a:pos x="112" y="10"/>
                  </a:cxn>
                  <a:cxn ang="0">
                    <a:pos x="120" y="14"/>
                  </a:cxn>
                  <a:cxn ang="0">
                    <a:pos x="120" y="6"/>
                  </a:cxn>
                  <a:cxn ang="0">
                    <a:pos x="107" y="4"/>
                  </a:cxn>
                  <a:cxn ang="0">
                    <a:pos x="107" y="8"/>
                  </a:cxn>
                  <a:cxn ang="0">
                    <a:pos x="95" y="6"/>
                  </a:cxn>
                  <a:cxn ang="0">
                    <a:pos x="83" y="0"/>
                  </a:cxn>
                  <a:cxn ang="0">
                    <a:pos x="75" y="10"/>
                  </a:cxn>
                  <a:cxn ang="0">
                    <a:pos x="57" y="8"/>
                  </a:cxn>
                  <a:cxn ang="0">
                    <a:pos x="51" y="16"/>
                  </a:cxn>
                  <a:cxn ang="0">
                    <a:pos x="42" y="18"/>
                  </a:cxn>
                  <a:cxn ang="0">
                    <a:pos x="38" y="24"/>
                  </a:cxn>
                  <a:cxn ang="0">
                    <a:pos x="16" y="26"/>
                  </a:cxn>
                  <a:cxn ang="0">
                    <a:pos x="10" y="43"/>
                  </a:cxn>
                  <a:cxn ang="0">
                    <a:pos x="2" y="45"/>
                  </a:cxn>
                  <a:cxn ang="0">
                    <a:pos x="61" y="144"/>
                  </a:cxn>
                  <a:cxn ang="0">
                    <a:pos x="69" y="154"/>
                  </a:cxn>
                  <a:cxn ang="0">
                    <a:pos x="85" y="160"/>
                  </a:cxn>
                  <a:cxn ang="0">
                    <a:pos x="97" y="156"/>
                  </a:cxn>
                  <a:cxn ang="0">
                    <a:pos x="107" y="154"/>
                  </a:cxn>
                  <a:cxn ang="0">
                    <a:pos x="101" y="146"/>
                  </a:cxn>
                  <a:cxn ang="0">
                    <a:pos x="85" y="150"/>
                  </a:cxn>
                  <a:cxn ang="0">
                    <a:pos x="61" y="144"/>
                  </a:cxn>
                  <a:cxn ang="0">
                    <a:pos x="51" y="71"/>
                  </a:cxn>
                  <a:cxn ang="0">
                    <a:pos x="49" y="67"/>
                  </a:cxn>
                  <a:cxn ang="0">
                    <a:pos x="103" y="59"/>
                  </a:cxn>
                  <a:cxn ang="0">
                    <a:pos x="110" y="65"/>
                  </a:cxn>
                  <a:cxn ang="0">
                    <a:pos x="105" y="57"/>
                  </a:cxn>
                  <a:cxn ang="0">
                    <a:pos x="0" y="45"/>
                  </a:cxn>
                  <a:cxn ang="0">
                    <a:pos x="0" y="45"/>
                  </a:cxn>
                </a:cxnLst>
                <a:rect l="0" t="0" r="r" b="b"/>
                <a:pathLst>
                  <a:path w="122" h="160">
                    <a:moveTo>
                      <a:pt x="2" y="45"/>
                    </a:moveTo>
                    <a:lnTo>
                      <a:pt x="2" y="45"/>
                    </a:lnTo>
                    <a:lnTo>
                      <a:pt x="4" y="55"/>
                    </a:lnTo>
                    <a:lnTo>
                      <a:pt x="10" y="57"/>
                    </a:lnTo>
                    <a:lnTo>
                      <a:pt x="10" y="59"/>
                    </a:lnTo>
                    <a:lnTo>
                      <a:pt x="14" y="65"/>
                    </a:lnTo>
                    <a:lnTo>
                      <a:pt x="22" y="65"/>
                    </a:lnTo>
                    <a:lnTo>
                      <a:pt x="16" y="67"/>
                    </a:lnTo>
                    <a:lnTo>
                      <a:pt x="16" y="75"/>
                    </a:lnTo>
                    <a:lnTo>
                      <a:pt x="20" y="81"/>
                    </a:lnTo>
                    <a:lnTo>
                      <a:pt x="28" y="81"/>
                    </a:lnTo>
                    <a:lnTo>
                      <a:pt x="34" y="83"/>
                    </a:lnTo>
                    <a:lnTo>
                      <a:pt x="47" y="87"/>
                    </a:lnTo>
                    <a:lnTo>
                      <a:pt x="47" y="91"/>
                    </a:lnTo>
                    <a:lnTo>
                      <a:pt x="42" y="91"/>
                    </a:lnTo>
                    <a:lnTo>
                      <a:pt x="40" y="87"/>
                    </a:lnTo>
                    <a:lnTo>
                      <a:pt x="38" y="85"/>
                    </a:lnTo>
                    <a:lnTo>
                      <a:pt x="30" y="83"/>
                    </a:lnTo>
                    <a:lnTo>
                      <a:pt x="28" y="85"/>
                    </a:lnTo>
                    <a:lnTo>
                      <a:pt x="20" y="91"/>
                    </a:lnTo>
                    <a:lnTo>
                      <a:pt x="24" y="97"/>
                    </a:lnTo>
                    <a:lnTo>
                      <a:pt x="24" y="106"/>
                    </a:lnTo>
                    <a:lnTo>
                      <a:pt x="28" y="110"/>
                    </a:lnTo>
                    <a:lnTo>
                      <a:pt x="30" y="110"/>
                    </a:lnTo>
                    <a:lnTo>
                      <a:pt x="30" y="106"/>
                    </a:lnTo>
                    <a:lnTo>
                      <a:pt x="34" y="110"/>
                    </a:lnTo>
                    <a:lnTo>
                      <a:pt x="42" y="110"/>
                    </a:lnTo>
                    <a:lnTo>
                      <a:pt x="47" y="110"/>
                    </a:lnTo>
                    <a:lnTo>
                      <a:pt x="47" y="106"/>
                    </a:lnTo>
                    <a:lnTo>
                      <a:pt x="45" y="104"/>
                    </a:lnTo>
                    <a:lnTo>
                      <a:pt x="45" y="102"/>
                    </a:lnTo>
                    <a:lnTo>
                      <a:pt x="51" y="102"/>
                    </a:lnTo>
                    <a:lnTo>
                      <a:pt x="57" y="104"/>
                    </a:lnTo>
                    <a:lnTo>
                      <a:pt x="59" y="101"/>
                    </a:lnTo>
                    <a:lnTo>
                      <a:pt x="51" y="95"/>
                    </a:lnTo>
                    <a:lnTo>
                      <a:pt x="51" y="93"/>
                    </a:lnTo>
                    <a:lnTo>
                      <a:pt x="59" y="93"/>
                    </a:lnTo>
                    <a:lnTo>
                      <a:pt x="67" y="97"/>
                    </a:lnTo>
                    <a:lnTo>
                      <a:pt x="67" y="85"/>
                    </a:lnTo>
                    <a:lnTo>
                      <a:pt x="59" y="83"/>
                    </a:lnTo>
                    <a:lnTo>
                      <a:pt x="55" y="77"/>
                    </a:lnTo>
                    <a:lnTo>
                      <a:pt x="55" y="73"/>
                    </a:lnTo>
                    <a:lnTo>
                      <a:pt x="51" y="73"/>
                    </a:lnTo>
                    <a:lnTo>
                      <a:pt x="55" y="71"/>
                    </a:lnTo>
                    <a:lnTo>
                      <a:pt x="57" y="75"/>
                    </a:lnTo>
                    <a:lnTo>
                      <a:pt x="61" y="81"/>
                    </a:lnTo>
                    <a:lnTo>
                      <a:pt x="65" y="83"/>
                    </a:lnTo>
                    <a:lnTo>
                      <a:pt x="73" y="83"/>
                    </a:lnTo>
                    <a:lnTo>
                      <a:pt x="77" y="85"/>
                    </a:lnTo>
                    <a:lnTo>
                      <a:pt x="79" y="91"/>
                    </a:lnTo>
                    <a:lnTo>
                      <a:pt x="79" y="87"/>
                    </a:lnTo>
                    <a:lnTo>
                      <a:pt x="79" y="85"/>
                    </a:lnTo>
                    <a:lnTo>
                      <a:pt x="73" y="75"/>
                    </a:lnTo>
                    <a:lnTo>
                      <a:pt x="61" y="73"/>
                    </a:lnTo>
                    <a:lnTo>
                      <a:pt x="61" y="67"/>
                    </a:lnTo>
                    <a:lnTo>
                      <a:pt x="57" y="65"/>
                    </a:lnTo>
                    <a:lnTo>
                      <a:pt x="49" y="67"/>
                    </a:lnTo>
                    <a:lnTo>
                      <a:pt x="51" y="65"/>
                    </a:lnTo>
                    <a:lnTo>
                      <a:pt x="49" y="59"/>
                    </a:lnTo>
                    <a:lnTo>
                      <a:pt x="47" y="55"/>
                    </a:lnTo>
                    <a:lnTo>
                      <a:pt x="51" y="59"/>
                    </a:lnTo>
                    <a:lnTo>
                      <a:pt x="57" y="59"/>
                    </a:lnTo>
                    <a:lnTo>
                      <a:pt x="55" y="55"/>
                    </a:lnTo>
                    <a:lnTo>
                      <a:pt x="49" y="49"/>
                    </a:lnTo>
                    <a:lnTo>
                      <a:pt x="49" y="45"/>
                    </a:lnTo>
                    <a:lnTo>
                      <a:pt x="47" y="39"/>
                    </a:lnTo>
                    <a:lnTo>
                      <a:pt x="45" y="39"/>
                    </a:lnTo>
                    <a:lnTo>
                      <a:pt x="42" y="37"/>
                    </a:lnTo>
                    <a:lnTo>
                      <a:pt x="45" y="30"/>
                    </a:lnTo>
                    <a:lnTo>
                      <a:pt x="49" y="26"/>
                    </a:lnTo>
                    <a:lnTo>
                      <a:pt x="51" y="34"/>
                    </a:lnTo>
                    <a:lnTo>
                      <a:pt x="57" y="39"/>
                    </a:lnTo>
                    <a:lnTo>
                      <a:pt x="61" y="39"/>
                    </a:lnTo>
                    <a:lnTo>
                      <a:pt x="57" y="36"/>
                    </a:lnTo>
                    <a:lnTo>
                      <a:pt x="59" y="36"/>
                    </a:lnTo>
                    <a:lnTo>
                      <a:pt x="59" y="34"/>
                    </a:lnTo>
                    <a:lnTo>
                      <a:pt x="67" y="36"/>
                    </a:lnTo>
                    <a:lnTo>
                      <a:pt x="67" y="34"/>
                    </a:lnTo>
                    <a:lnTo>
                      <a:pt x="67" y="30"/>
                    </a:lnTo>
                    <a:lnTo>
                      <a:pt x="73" y="30"/>
                    </a:lnTo>
                    <a:lnTo>
                      <a:pt x="69" y="28"/>
                    </a:lnTo>
                    <a:lnTo>
                      <a:pt x="65" y="24"/>
                    </a:lnTo>
                    <a:lnTo>
                      <a:pt x="65" y="20"/>
                    </a:lnTo>
                    <a:lnTo>
                      <a:pt x="65" y="18"/>
                    </a:lnTo>
                    <a:lnTo>
                      <a:pt x="77" y="18"/>
                    </a:lnTo>
                    <a:lnTo>
                      <a:pt x="85" y="20"/>
                    </a:lnTo>
                    <a:lnTo>
                      <a:pt x="103" y="18"/>
                    </a:lnTo>
                    <a:lnTo>
                      <a:pt x="103" y="20"/>
                    </a:lnTo>
                    <a:lnTo>
                      <a:pt x="105" y="24"/>
                    </a:lnTo>
                    <a:lnTo>
                      <a:pt x="107" y="20"/>
                    </a:lnTo>
                    <a:lnTo>
                      <a:pt x="110" y="18"/>
                    </a:lnTo>
                    <a:lnTo>
                      <a:pt x="110" y="14"/>
                    </a:lnTo>
                    <a:lnTo>
                      <a:pt x="112" y="10"/>
                    </a:lnTo>
                    <a:lnTo>
                      <a:pt x="112" y="14"/>
                    </a:lnTo>
                    <a:lnTo>
                      <a:pt x="118" y="14"/>
                    </a:lnTo>
                    <a:lnTo>
                      <a:pt x="120" y="14"/>
                    </a:lnTo>
                    <a:lnTo>
                      <a:pt x="122" y="10"/>
                    </a:lnTo>
                    <a:lnTo>
                      <a:pt x="122" y="8"/>
                    </a:lnTo>
                    <a:lnTo>
                      <a:pt x="120" y="6"/>
                    </a:lnTo>
                    <a:lnTo>
                      <a:pt x="114" y="0"/>
                    </a:lnTo>
                    <a:lnTo>
                      <a:pt x="110" y="0"/>
                    </a:lnTo>
                    <a:lnTo>
                      <a:pt x="107" y="4"/>
                    </a:lnTo>
                    <a:lnTo>
                      <a:pt x="107" y="6"/>
                    </a:lnTo>
                    <a:lnTo>
                      <a:pt x="110" y="8"/>
                    </a:lnTo>
                    <a:lnTo>
                      <a:pt x="107" y="8"/>
                    </a:lnTo>
                    <a:lnTo>
                      <a:pt x="103" y="8"/>
                    </a:lnTo>
                    <a:lnTo>
                      <a:pt x="95" y="8"/>
                    </a:lnTo>
                    <a:lnTo>
                      <a:pt x="95" y="6"/>
                    </a:lnTo>
                    <a:lnTo>
                      <a:pt x="93" y="4"/>
                    </a:lnTo>
                    <a:lnTo>
                      <a:pt x="89" y="4"/>
                    </a:lnTo>
                    <a:lnTo>
                      <a:pt x="83" y="0"/>
                    </a:lnTo>
                    <a:lnTo>
                      <a:pt x="79" y="4"/>
                    </a:lnTo>
                    <a:lnTo>
                      <a:pt x="77" y="6"/>
                    </a:lnTo>
                    <a:lnTo>
                      <a:pt x="75" y="10"/>
                    </a:lnTo>
                    <a:lnTo>
                      <a:pt x="69" y="10"/>
                    </a:lnTo>
                    <a:lnTo>
                      <a:pt x="61" y="8"/>
                    </a:lnTo>
                    <a:lnTo>
                      <a:pt x="57" y="8"/>
                    </a:lnTo>
                    <a:lnTo>
                      <a:pt x="55" y="14"/>
                    </a:lnTo>
                    <a:lnTo>
                      <a:pt x="55" y="16"/>
                    </a:lnTo>
                    <a:lnTo>
                      <a:pt x="51" y="16"/>
                    </a:lnTo>
                    <a:lnTo>
                      <a:pt x="47" y="16"/>
                    </a:lnTo>
                    <a:lnTo>
                      <a:pt x="45" y="18"/>
                    </a:lnTo>
                    <a:lnTo>
                      <a:pt x="42" y="18"/>
                    </a:lnTo>
                    <a:lnTo>
                      <a:pt x="42" y="20"/>
                    </a:lnTo>
                    <a:lnTo>
                      <a:pt x="40" y="20"/>
                    </a:lnTo>
                    <a:lnTo>
                      <a:pt x="38" y="24"/>
                    </a:lnTo>
                    <a:lnTo>
                      <a:pt x="34" y="26"/>
                    </a:lnTo>
                    <a:lnTo>
                      <a:pt x="32" y="26"/>
                    </a:lnTo>
                    <a:lnTo>
                      <a:pt x="16" y="26"/>
                    </a:lnTo>
                    <a:lnTo>
                      <a:pt x="16" y="34"/>
                    </a:lnTo>
                    <a:lnTo>
                      <a:pt x="14" y="39"/>
                    </a:lnTo>
                    <a:lnTo>
                      <a:pt x="10" y="43"/>
                    </a:lnTo>
                    <a:lnTo>
                      <a:pt x="10" y="45"/>
                    </a:lnTo>
                    <a:lnTo>
                      <a:pt x="6" y="45"/>
                    </a:lnTo>
                    <a:lnTo>
                      <a:pt x="2" y="45"/>
                    </a:lnTo>
                    <a:lnTo>
                      <a:pt x="2" y="45"/>
                    </a:lnTo>
                    <a:close/>
                    <a:moveTo>
                      <a:pt x="61" y="144"/>
                    </a:moveTo>
                    <a:lnTo>
                      <a:pt x="61" y="144"/>
                    </a:lnTo>
                    <a:lnTo>
                      <a:pt x="57" y="146"/>
                    </a:lnTo>
                    <a:lnTo>
                      <a:pt x="57" y="150"/>
                    </a:lnTo>
                    <a:lnTo>
                      <a:pt x="69" y="154"/>
                    </a:lnTo>
                    <a:lnTo>
                      <a:pt x="77" y="154"/>
                    </a:lnTo>
                    <a:lnTo>
                      <a:pt x="83" y="156"/>
                    </a:lnTo>
                    <a:lnTo>
                      <a:pt x="85" y="160"/>
                    </a:lnTo>
                    <a:lnTo>
                      <a:pt x="89" y="160"/>
                    </a:lnTo>
                    <a:lnTo>
                      <a:pt x="93" y="156"/>
                    </a:lnTo>
                    <a:lnTo>
                      <a:pt x="97" y="156"/>
                    </a:lnTo>
                    <a:lnTo>
                      <a:pt x="101" y="156"/>
                    </a:lnTo>
                    <a:lnTo>
                      <a:pt x="105" y="156"/>
                    </a:lnTo>
                    <a:lnTo>
                      <a:pt x="107" y="154"/>
                    </a:lnTo>
                    <a:lnTo>
                      <a:pt x="105" y="152"/>
                    </a:lnTo>
                    <a:lnTo>
                      <a:pt x="101" y="152"/>
                    </a:lnTo>
                    <a:lnTo>
                      <a:pt x="101" y="146"/>
                    </a:lnTo>
                    <a:lnTo>
                      <a:pt x="97" y="146"/>
                    </a:lnTo>
                    <a:lnTo>
                      <a:pt x="97" y="150"/>
                    </a:lnTo>
                    <a:lnTo>
                      <a:pt x="85" y="150"/>
                    </a:lnTo>
                    <a:lnTo>
                      <a:pt x="73" y="146"/>
                    </a:lnTo>
                    <a:lnTo>
                      <a:pt x="61" y="144"/>
                    </a:lnTo>
                    <a:lnTo>
                      <a:pt x="61" y="144"/>
                    </a:lnTo>
                    <a:close/>
                    <a:moveTo>
                      <a:pt x="49" y="67"/>
                    </a:moveTo>
                    <a:lnTo>
                      <a:pt x="49" y="67"/>
                    </a:lnTo>
                    <a:lnTo>
                      <a:pt x="51" y="71"/>
                    </a:lnTo>
                    <a:lnTo>
                      <a:pt x="47" y="67"/>
                    </a:lnTo>
                    <a:lnTo>
                      <a:pt x="49" y="67"/>
                    </a:lnTo>
                    <a:lnTo>
                      <a:pt x="49" y="67"/>
                    </a:lnTo>
                    <a:close/>
                    <a:moveTo>
                      <a:pt x="105" y="57"/>
                    </a:moveTo>
                    <a:lnTo>
                      <a:pt x="105" y="57"/>
                    </a:lnTo>
                    <a:lnTo>
                      <a:pt x="103" y="59"/>
                    </a:lnTo>
                    <a:lnTo>
                      <a:pt x="105" y="59"/>
                    </a:lnTo>
                    <a:lnTo>
                      <a:pt x="105" y="65"/>
                    </a:lnTo>
                    <a:lnTo>
                      <a:pt x="110" y="65"/>
                    </a:lnTo>
                    <a:lnTo>
                      <a:pt x="110" y="63"/>
                    </a:lnTo>
                    <a:lnTo>
                      <a:pt x="110" y="57"/>
                    </a:lnTo>
                    <a:lnTo>
                      <a:pt x="105" y="57"/>
                    </a:lnTo>
                    <a:lnTo>
                      <a:pt x="105" y="57"/>
                    </a:lnTo>
                    <a:close/>
                    <a:moveTo>
                      <a:pt x="0" y="45"/>
                    </a:moveTo>
                    <a:lnTo>
                      <a:pt x="0" y="45"/>
                    </a:lnTo>
                    <a:lnTo>
                      <a:pt x="0" y="49"/>
                    </a:lnTo>
                    <a:lnTo>
                      <a:pt x="2" y="49"/>
                    </a:lnTo>
                    <a:lnTo>
                      <a:pt x="0" y="45"/>
                    </a:lnTo>
                    <a:lnTo>
                      <a:pt x="0" y="45"/>
                    </a:lnTo>
                    <a:close/>
                  </a:path>
                </a:pathLst>
              </a:custGeom>
              <a:grp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286" name="Freeform 215">
                <a:extLst>
                  <a:ext uri="{FF2B5EF4-FFF2-40B4-BE49-F238E27FC236}">
                    <a16:creationId xmlns:a16="http://schemas.microsoft.com/office/drawing/2014/main" id="{12E38644-D665-48BC-B119-313971217815}"/>
                  </a:ext>
                </a:extLst>
              </p:cNvPr>
              <p:cNvSpPr>
                <a:spLocks/>
              </p:cNvSpPr>
              <p:nvPr/>
            </p:nvSpPr>
            <p:spPr bwMode="auto">
              <a:xfrm>
                <a:off x="5670550" y="3371851"/>
                <a:ext cx="6350" cy="6350"/>
              </a:xfrm>
              <a:custGeom>
                <a:avLst/>
                <a:gdLst/>
                <a:ahLst/>
                <a:cxnLst>
                  <a:cxn ang="0">
                    <a:pos x="2" y="0"/>
                  </a:cxn>
                  <a:cxn ang="0">
                    <a:pos x="2" y="0"/>
                  </a:cxn>
                  <a:cxn ang="0">
                    <a:pos x="4" y="4"/>
                  </a:cxn>
                  <a:cxn ang="0">
                    <a:pos x="0" y="0"/>
                  </a:cxn>
                  <a:cxn ang="0">
                    <a:pos x="2" y="0"/>
                  </a:cxn>
                </a:cxnLst>
                <a:rect l="0" t="0" r="r" b="b"/>
                <a:pathLst>
                  <a:path w="4" h="4">
                    <a:moveTo>
                      <a:pt x="2" y="0"/>
                    </a:moveTo>
                    <a:lnTo>
                      <a:pt x="2" y="0"/>
                    </a:lnTo>
                    <a:lnTo>
                      <a:pt x="4" y="4"/>
                    </a:lnTo>
                    <a:lnTo>
                      <a:pt x="0" y="0"/>
                    </a:lnTo>
                    <a:lnTo>
                      <a:pt x="2" y="0"/>
                    </a:lnTo>
                    <a:close/>
                  </a:path>
                </a:pathLst>
              </a:custGeom>
              <a:grpFill/>
              <a:ln w="9525">
                <a:noFill/>
                <a:round/>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287" name="Freeform 216">
                <a:extLst>
                  <a:ext uri="{FF2B5EF4-FFF2-40B4-BE49-F238E27FC236}">
                    <a16:creationId xmlns:a16="http://schemas.microsoft.com/office/drawing/2014/main" id="{2D580D78-7704-4796-BF19-6E491706A50D}"/>
                  </a:ext>
                </a:extLst>
              </p:cNvPr>
              <p:cNvSpPr>
                <a:spLocks/>
              </p:cNvSpPr>
              <p:nvPr/>
            </p:nvSpPr>
            <p:spPr bwMode="auto">
              <a:xfrm>
                <a:off x="5670550" y="3371851"/>
                <a:ext cx="6350" cy="6350"/>
              </a:xfrm>
              <a:custGeom>
                <a:avLst/>
                <a:gdLst/>
                <a:ahLst/>
                <a:cxnLst>
                  <a:cxn ang="0">
                    <a:pos x="2" y="0"/>
                  </a:cxn>
                  <a:cxn ang="0">
                    <a:pos x="2" y="0"/>
                  </a:cxn>
                  <a:cxn ang="0">
                    <a:pos x="4" y="4"/>
                  </a:cxn>
                  <a:cxn ang="0">
                    <a:pos x="0" y="0"/>
                  </a:cxn>
                  <a:cxn ang="0">
                    <a:pos x="2" y="0"/>
                  </a:cxn>
                </a:cxnLst>
                <a:rect l="0" t="0" r="r" b="b"/>
                <a:pathLst>
                  <a:path w="4" h="4">
                    <a:moveTo>
                      <a:pt x="2" y="0"/>
                    </a:moveTo>
                    <a:lnTo>
                      <a:pt x="2" y="0"/>
                    </a:lnTo>
                    <a:lnTo>
                      <a:pt x="4" y="4"/>
                    </a:lnTo>
                    <a:lnTo>
                      <a:pt x="0" y="0"/>
                    </a:lnTo>
                    <a:lnTo>
                      <a:pt x="2" y="0"/>
                    </a:lnTo>
                  </a:path>
                </a:pathLst>
              </a:custGeom>
              <a:grp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288" name="Freeform 217">
                <a:extLst>
                  <a:ext uri="{FF2B5EF4-FFF2-40B4-BE49-F238E27FC236}">
                    <a16:creationId xmlns:a16="http://schemas.microsoft.com/office/drawing/2014/main" id="{3924ED76-2F94-4E2E-B1E0-E4ED747CF233}"/>
                  </a:ext>
                </a:extLst>
              </p:cNvPr>
              <p:cNvSpPr>
                <a:spLocks/>
              </p:cNvSpPr>
              <p:nvPr/>
            </p:nvSpPr>
            <p:spPr bwMode="auto">
              <a:xfrm>
                <a:off x="5595938" y="3336926"/>
                <a:ext cx="3175" cy="6350"/>
              </a:xfrm>
              <a:custGeom>
                <a:avLst/>
                <a:gdLst/>
                <a:ahLst/>
                <a:cxnLst>
                  <a:cxn ang="0">
                    <a:pos x="0" y="0"/>
                  </a:cxn>
                  <a:cxn ang="0">
                    <a:pos x="0" y="0"/>
                  </a:cxn>
                  <a:cxn ang="0">
                    <a:pos x="0" y="4"/>
                  </a:cxn>
                  <a:cxn ang="0">
                    <a:pos x="2" y="4"/>
                  </a:cxn>
                  <a:cxn ang="0">
                    <a:pos x="0" y="0"/>
                  </a:cxn>
                </a:cxnLst>
                <a:rect l="0" t="0" r="r" b="b"/>
                <a:pathLst>
                  <a:path w="2" h="4">
                    <a:moveTo>
                      <a:pt x="0" y="0"/>
                    </a:moveTo>
                    <a:lnTo>
                      <a:pt x="0" y="0"/>
                    </a:lnTo>
                    <a:lnTo>
                      <a:pt x="0" y="4"/>
                    </a:lnTo>
                    <a:lnTo>
                      <a:pt x="2" y="4"/>
                    </a:lnTo>
                    <a:lnTo>
                      <a:pt x="0" y="0"/>
                    </a:lnTo>
                    <a:close/>
                  </a:path>
                </a:pathLst>
              </a:custGeom>
              <a:grpFill/>
              <a:ln w="9525">
                <a:noFill/>
                <a:round/>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289" name="Freeform 218">
                <a:extLst>
                  <a:ext uri="{FF2B5EF4-FFF2-40B4-BE49-F238E27FC236}">
                    <a16:creationId xmlns:a16="http://schemas.microsoft.com/office/drawing/2014/main" id="{FF5B6674-65CC-40F9-81CA-61A7ADC410F1}"/>
                  </a:ext>
                </a:extLst>
              </p:cNvPr>
              <p:cNvSpPr>
                <a:spLocks/>
              </p:cNvSpPr>
              <p:nvPr/>
            </p:nvSpPr>
            <p:spPr bwMode="auto">
              <a:xfrm>
                <a:off x="5595938" y="3336926"/>
                <a:ext cx="3175" cy="6350"/>
              </a:xfrm>
              <a:custGeom>
                <a:avLst/>
                <a:gdLst/>
                <a:ahLst/>
                <a:cxnLst>
                  <a:cxn ang="0">
                    <a:pos x="0" y="0"/>
                  </a:cxn>
                  <a:cxn ang="0">
                    <a:pos x="0" y="0"/>
                  </a:cxn>
                  <a:cxn ang="0">
                    <a:pos x="0" y="4"/>
                  </a:cxn>
                  <a:cxn ang="0">
                    <a:pos x="2" y="4"/>
                  </a:cxn>
                  <a:cxn ang="0">
                    <a:pos x="0" y="0"/>
                  </a:cxn>
                </a:cxnLst>
                <a:rect l="0" t="0" r="r" b="b"/>
                <a:pathLst>
                  <a:path w="2" h="4">
                    <a:moveTo>
                      <a:pt x="0" y="0"/>
                    </a:moveTo>
                    <a:lnTo>
                      <a:pt x="0" y="0"/>
                    </a:lnTo>
                    <a:lnTo>
                      <a:pt x="0" y="4"/>
                    </a:lnTo>
                    <a:lnTo>
                      <a:pt x="2" y="4"/>
                    </a:lnTo>
                    <a:lnTo>
                      <a:pt x="0" y="0"/>
                    </a:lnTo>
                  </a:path>
                </a:pathLst>
              </a:custGeom>
              <a:grp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290" name="Freeform 464">
                <a:extLst>
                  <a:ext uri="{FF2B5EF4-FFF2-40B4-BE49-F238E27FC236}">
                    <a16:creationId xmlns:a16="http://schemas.microsoft.com/office/drawing/2014/main" id="{7BE37595-15A7-4883-A92A-589969C16229}"/>
                  </a:ext>
                </a:extLst>
              </p:cNvPr>
              <p:cNvSpPr>
                <a:spLocks/>
              </p:cNvSpPr>
              <p:nvPr/>
            </p:nvSpPr>
            <p:spPr bwMode="auto">
              <a:xfrm>
                <a:off x="5670550" y="3371850"/>
                <a:ext cx="6350" cy="6350"/>
              </a:xfrm>
              <a:custGeom>
                <a:avLst/>
                <a:gdLst/>
                <a:ahLst/>
                <a:cxnLst>
                  <a:cxn ang="0">
                    <a:pos x="2" y="0"/>
                  </a:cxn>
                  <a:cxn ang="0">
                    <a:pos x="2" y="0"/>
                  </a:cxn>
                  <a:cxn ang="0">
                    <a:pos x="4" y="4"/>
                  </a:cxn>
                  <a:cxn ang="0">
                    <a:pos x="0" y="0"/>
                  </a:cxn>
                  <a:cxn ang="0">
                    <a:pos x="2" y="0"/>
                  </a:cxn>
                </a:cxnLst>
                <a:rect l="0" t="0" r="r" b="b"/>
                <a:pathLst>
                  <a:path w="4" h="4">
                    <a:moveTo>
                      <a:pt x="2" y="0"/>
                    </a:moveTo>
                    <a:lnTo>
                      <a:pt x="2" y="0"/>
                    </a:lnTo>
                    <a:lnTo>
                      <a:pt x="4" y="4"/>
                    </a:lnTo>
                    <a:lnTo>
                      <a:pt x="0" y="0"/>
                    </a:lnTo>
                    <a:lnTo>
                      <a:pt x="2" y="0"/>
                    </a:lnTo>
                    <a:close/>
                  </a:path>
                </a:pathLst>
              </a:custGeom>
              <a:grpFill/>
              <a:ln w="9525">
                <a:noFill/>
                <a:round/>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291" name="Freeform 465">
                <a:extLst>
                  <a:ext uri="{FF2B5EF4-FFF2-40B4-BE49-F238E27FC236}">
                    <a16:creationId xmlns:a16="http://schemas.microsoft.com/office/drawing/2014/main" id="{4B5709BF-ECD9-4F73-B5DC-CF83CFB44E62}"/>
                  </a:ext>
                </a:extLst>
              </p:cNvPr>
              <p:cNvSpPr>
                <a:spLocks/>
              </p:cNvSpPr>
              <p:nvPr/>
            </p:nvSpPr>
            <p:spPr bwMode="auto">
              <a:xfrm>
                <a:off x="5670550" y="3371850"/>
                <a:ext cx="6350" cy="6350"/>
              </a:xfrm>
              <a:custGeom>
                <a:avLst/>
                <a:gdLst/>
                <a:ahLst/>
                <a:cxnLst>
                  <a:cxn ang="0">
                    <a:pos x="2" y="0"/>
                  </a:cxn>
                  <a:cxn ang="0">
                    <a:pos x="2" y="0"/>
                  </a:cxn>
                  <a:cxn ang="0">
                    <a:pos x="4" y="4"/>
                  </a:cxn>
                  <a:cxn ang="0">
                    <a:pos x="0" y="0"/>
                  </a:cxn>
                  <a:cxn ang="0">
                    <a:pos x="2" y="0"/>
                  </a:cxn>
                </a:cxnLst>
                <a:rect l="0" t="0" r="r" b="b"/>
                <a:pathLst>
                  <a:path w="4" h="4">
                    <a:moveTo>
                      <a:pt x="2" y="0"/>
                    </a:moveTo>
                    <a:lnTo>
                      <a:pt x="2" y="0"/>
                    </a:lnTo>
                    <a:lnTo>
                      <a:pt x="4" y="4"/>
                    </a:lnTo>
                    <a:lnTo>
                      <a:pt x="0" y="0"/>
                    </a:lnTo>
                    <a:lnTo>
                      <a:pt x="2" y="0"/>
                    </a:lnTo>
                  </a:path>
                </a:pathLst>
              </a:custGeom>
              <a:grp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292" name="Freeform 466">
                <a:extLst>
                  <a:ext uri="{FF2B5EF4-FFF2-40B4-BE49-F238E27FC236}">
                    <a16:creationId xmlns:a16="http://schemas.microsoft.com/office/drawing/2014/main" id="{82CCDCB2-2529-4005-9DB9-F109BEC3C935}"/>
                  </a:ext>
                </a:extLst>
              </p:cNvPr>
              <p:cNvSpPr>
                <a:spLocks/>
              </p:cNvSpPr>
              <p:nvPr/>
            </p:nvSpPr>
            <p:spPr bwMode="auto">
              <a:xfrm>
                <a:off x="5595938" y="3336925"/>
                <a:ext cx="3175" cy="6350"/>
              </a:xfrm>
              <a:custGeom>
                <a:avLst/>
                <a:gdLst/>
                <a:ahLst/>
                <a:cxnLst>
                  <a:cxn ang="0">
                    <a:pos x="0" y="0"/>
                  </a:cxn>
                  <a:cxn ang="0">
                    <a:pos x="0" y="0"/>
                  </a:cxn>
                  <a:cxn ang="0">
                    <a:pos x="0" y="4"/>
                  </a:cxn>
                  <a:cxn ang="0">
                    <a:pos x="2" y="4"/>
                  </a:cxn>
                  <a:cxn ang="0">
                    <a:pos x="0" y="0"/>
                  </a:cxn>
                </a:cxnLst>
                <a:rect l="0" t="0" r="r" b="b"/>
                <a:pathLst>
                  <a:path w="2" h="4">
                    <a:moveTo>
                      <a:pt x="0" y="0"/>
                    </a:moveTo>
                    <a:lnTo>
                      <a:pt x="0" y="0"/>
                    </a:lnTo>
                    <a:lnTo>
                      <a:pt x="0" y="4"/>
                    </a:lnTo>
                    <a:lnTo>
                      <a:pt x="2" y="4"/>
                    </a:lnTo>
                    <a:lnTo>
                      <a:pt x="0" y="0"/>
                    </a:lnTo>
                    <a:close/>
                  </a:path>
                </a:pathLst>
              </a:custGeom>
              <a:grpFill/>
              <a:ln w="9525">
                <a:noFill/>
                <a:round/>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293" name="Freeform 467">
                <a:extLst>
                  <a:ext uri="{FF2B5EF4-FFF2-40B4-BE49-F238E27FC236}">
                    <a16:creationId xmlns:a16="http://schemas.microsoft.com/office/drawing/2014/main" id="{697E24D3-D777-4D1C-AE2D-D6F2E3ED4A30}"/>
                  </a:ext>
                </a:extLst>
              </p:cNvPr>
              <p:cNvSpPr>
                <a:spLocks/>
              </p:cNvSpPr>
              <p:nvPr/>
            </p:nvSpPr>
            <p:spPr bwMode="auto">
              <a:xfrm>
                <a:off x="5595938" y="3336925"/>
                <a:ext cx="3175" cy="6350"/>
              </a:xfrm>
              <a:custGeom>
                <a:avLst/>
                <a:gdLst/>
                <a:ahLst/>
                <a:cxnLst>
                  <a:cxn ang="0">
                    <a:pos x="0" y="0"/>
                  </a:cxn>
                  <a:cxn ang="0">
                    <a:pos x="0" y="0"/>
                  </a:cxn>
                  <a:cxn ang="0">
                    <a:pos x="0" y="4"/>
                  </a:cxn>
                  <a:cxn ang="0">
                    <a:pos x="2" y="4"/>
                  </a:cxn>
                  <a:cxn ang="0">
                    <a:pos x="0" y="0"/>
                  </a:cxn>
                </a:cxnLst>
                <a:rect l="0" t="0" r="r" b="b"/>
                <a:pathLst>
                  <a:path w="2" h="4">
                    <a:moveTo>
                      <a:pt x="0" y="0"/>
                    </a:moveTo>
                    <a:lnTo>
                      <a:pt x="0" y="0"/>
                    </a:lnTo>
                    <a:lnTo>
                      <a:pt x="0" y="4"/>
                    </a:lnTo>
                    <a:lnTo>
                      <a:pt x="2" y="4"/>
                    </a:lnTo>
                    <a:lnTo>
                      <a:pt x="0" y="0"/>
                    </a:lnTo>
                  </a:path>
                </a:pathLst>
              </a:custGeom>
              <a:grp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294" name="Freeform 644">
                <a:extLst>
                  <a:ext uri="{FF2B5EF4-FFF2-40B4-BE49-F238E27FC236}">
                    <a16:creationId xmlns:a16="http://schemas.microsoft.com/office/drawing/2014/main" id="{FADB3AEE-C0F3-492E-88B5-89687974FE47}"/>
                  </a:ext>
                </a:extLst>
              </p:cNvPr>
              <p:cNvSpPr>
                <a:spLocks/>
              </p:cNvSpPr>
              <p:nvPr/>
            </p:nvSpPr>
            <p:spPr bwMode="auto">
              <a:xfrm>
                <a:off x="5670550" y="3371850"/>
                <a:ext cx="6350" cy="6350"/>
              </a:xfrm>
              <a:custGeom>
                <a:avLst/>
                <a:gdLst/>
                <a:ahLst/>
                <a:cxnLst>
                  <a:cxn ang="0">
                    <a:pos x="2" y="0"/>
                  </a:cxn>
                  <a:cxn ang="0">
                    <a:pos x="2" y="0"/>
                  </a:cxn>
                  <a:cxn ang="0">
                    <a:pos x="4" y="4"/>
                  </a:cxn>
                  <a:cxn ang="0">
                    <a:pos x="0" y="0"/>
                  </a:cxn>
                  <a:cxn ang="0">
                    <a:pos x="2" y="0"/>
                  </a:cxn>
                </a:cxnLst>
                <a:rect l="0" t="0" r="r" b="b"/>
                <a:pathLst>
                  <a:path w="4" h="4">
                    <a:moveTo>
                      <a:pt x="2" y="0"/>
                    </a:moveTo>
                    <a:lnTo>
                      <a:pt x="2" y="0"/>
                    </a:lnTo>
                    <a:lnTo>
                      <a:pt x="4" y="4"/>
                    </a:lnTo>
                    <a:lnTo>
                      <a:pt x="0" y="0"/>
                    </a:lnTo>
                    <a:lnTo>
                      <a:pt x="2" y="0"/>
                    </a:lnTo>
                    <a:close/>
                  </a:path>
                </a:pathLst>
              </a:custGeom>
              <a:grpFill/>
              <a:ln w="9525">
                <a:noFill/>
                <a:round/>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295" name="Freeform 645">
                <a:extLst>
                  <a:ext uri="{FF2B5EF4-FFF2-40B4-BE49-F238E27FC236}">
                    <a16:creationId xmlns:a16="http://schemas.microsoft.com/office/drawing/2014/main" id="{9CF76B8B-75BF-4868-8481-C6D49E3747E7}"/>
                  </a:ext>
                </a:extLst>
              </p:cNvPr>
              <p:cNvSpPr>
                <a:spLocks/>
              </p:cNvSpPr>
              <p:nvPr/>
            </p:nvSpPr>
            <p:spPr bwMode="auto">
              <a:xfrm>
                <a:off x="5670550" y="3371850"/>
                <a:ext cx="6350" cy="6350"/>
              </a:xfrm>
              <a:custGeom>
                <a:avLst/>
                <a:gdLst/>
                <a:ahLst/>
                <a:cxnLst>
                  <a:cxn ang="0">
                    <a:pos x="2" y="0"/>
                  </a:cxn>
                  <a:cxn ang="0">
                    <a:pos x="2" y="0"/>
                  </a:cxn>
                  <a:cxn ang="0">
                    <a:pos x="4" y="4"/>
                  </a:cxn>
                  <a:cxn ang="0">
                    <a:pos x="0" y="0"/>
                  </a:cxn>
                  <a:cxn ang="0">
                    <a:pos x="2" y="0"/>
                  </a:cxn>
                </a:cxnLst>
                <a:rect l="0" t="0" r="r" b="b"/>
                <a:pathLst>
                  <a:path w="4" h="4">
                    <a:moveTo>
                      <a:pt x="2" y="0"/>
                    </a:moveTo>
                    <a:lnTo>
                      <a:pt x="2" y="0"/>
                    </a:lnTo>
                    <a:lnTo>
                      <a:pt x="4" y="4"/>
                    </a:lnTo>
                    <a:lnTo>
                      <a:pt x="0" y="0"/>
                    </a:lnTo>
                    <a:lnTo>
                      <a:pt x="2" y="0"/>
                    </a:lnTo>
                  </a:path>
                </a:pathLst>
              </a:custGeom>
              <a:grp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296" name="Freeform 646">
                <a:extLst>
                  <a:ext uri="{FF2B5EF4-FFF2-40B4-BE49-F238E27FC236}">
                    <a16:creationId xmlns:a16="http://schemas.microsoft.com/office/drawing/2014/main" id="{D2558D6C-FEC2-4387-A920-9854214BC116}"/>
                  </a:ext>
                </a:extLst>
              </p:cNvPr>
              <p:cNvSpPr>
                <a:spLocks/>
              </p:cNvSpPr>
              <p:nvPr/>
            </p:nvSpPr>
            <p:spPr bwMode="auto">
              <a:xfrm>
                <a:off x="5595938" y="3336925"/>
                <a:ext cx="3175" cy="6350"/>
              </a:xfrm>
              <a:custGeom>
                <a:avLst/>
                <a:gdLst/>
                <a:ahLst/>
                <a:cxnLst>
                  <a:cxn ang="0">
                    <a:pos x="0" y="0"/>
                  </a:cxn>
                  <a:cxn ang="0">
                    <a:pos x="0" y="0"/>
                  </a:cxn>
                  <a:cxn ang="0">
                    <a:pos x="0" y="4"/>
                  </a:cxn>
                  <a:cxn ang="0">
                    <a:pos x="2" y="4"/>
                  </a:cxn>
                  <a:cxn ang="0">
                    <a:pos x="0" y="0"/>
                  </a:cxn>
                </a:cxnLst>
                <a:rect l="0" t="0" r="r" b="b"/>
                <a:pathLst>
                  <a:path w="2" h="4">
                    <a:moveTo>
                      <a:pt x="0" y="0"/>
                    </a:moveTo>
                    <a:lnTo>
                      <a:pt x="0" y="0"/>
                    </a:lnTo>
                    <a:lnTo>
                      <a:pt x="0" y="4"/>
                    </a:lnTo>
                    <a:lnTo>
                      <a:pt x="2" y="4"/>
                    </a:lnTo>
                    <a:lnTo>
                      <a:pt x="0" y="0"/>
                    </a:lnTo>
                    <a:close/>
                  </a:path>
                </a:pathLst>
              </a:custGeom>
              <a:grpFill/>
              <a:ln w="9525">
                <a:noFill/>
                <a:round/>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297" name="Freeform 647">
                <a:extLst>
                  <a:ext uri="{FF2B5EF4-FFF2-40B4-BE49-F238E27FC236}">
                    <a16:creationId xmlns:a16="http://schemas.microsoft.com/office/drawing/2014/main" id="{DAA82ACA-F33A-40F3-8489-0DCD7F4379CA}"/>
                  </a:ext>
                </a:extLst>
              </p:cNvPr>
              <p:cNvSpPr>
                <a:spLocks/>
              </p:cNvSpPr>
              <p:nvPr/>
            </p:nvSpPr>
            <p:spPr bwMode="auto">
              <a:xfrm>
                <a:off x="5595938" y="3336925"/>
                <a:ext cx="3175" cy="6350"/>
              </a:xfrm>
              <a:custGeom>
                <a:avLst/>
                <a:gdLst/>
                <a:ahLst/>
                <a:cxnLst>
                  <a:cxn ang="0">
                    <a:pos x="0" y="0"/>
                  </a:cxn>
                  <a:cxn ang="0">
                    <a:pos x="0" y="0"/>
                  </a:cxn>
                  <a:cxn ang="0">
                    <a:pos x="0" y="4"/>
                  </a:cxn>
                  <a:cxn ang="0">
                    <a:pos x="2" y="4"/>
                  </a:cxn>
                  <a:cxn ang="0">
                    <a:pos x="0" y="0"/>
                  </a:cxn>
                </a:cxnLst>
                <a:rect l="0" t="0" r="r" b="b"/>
                <a:pathLst>
                  <a:path w="2" h="4">
                    <a:moveTo>
                      <a:pt x="0" y="0"/>
                    </a:moveTo>
                    <a:lnTo>
                      <a:pt x="0" y="0"/>
                    </a:lnTo>
                    <a:lnTo>
                      <a:pt x="0" y="4"/>
                    </a:lnTo>
                    <a:lnTo>
                      <a:pt x="2" y="4"/>
                    </a:lnTo>
                    <a:lnTo>
                      <a:pt x="0" y="0"/>
                    </a:lnTo>
                  </a:path>
                </a:pathLst>
              </a:custGeom>
              <a:grp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grpSp>
        <p:sp>
          <p:nvSpPr>
            <p:cNvPr id="101" name="Freeform 648">
              <a:extLst>
                <a:ext uri="{FF2B5EF4-FFF2-40B4-BE49-F238E27FC236}">
                  <a16:creationId xmlns:a16="http://schemas.microsoft.com/office/drawing/2014/main" id="{32F2004F-4B63-4AC8-8100-4491B6DFBCF2}"/>
                </a:ext>
              </a:extLst>
            </p:cNvPr>
            <p:cNvSpPr>
              <a:spLocks/>
            </p:cNvSpPr>
            <p:nvPr/>
          </p:nvSpPr>
          <p:spPr bwMode="auto">
            <a:xfrm>
              <a:off x="11455383" y="5203745"/>
              <a:ext cx="464980" cy="242489"/>
            </a:xfrm>
            <a:custGeom>
              <a:avLst/>
              <a:gdLst/>
              <a:ahLst/>
              <a:cxnLst>
                <a:cxn ang="0">
                  <a:pos x="0" y="12"/>
                </a:cxn>
                <a:cxn ang="0">
                  <a:pos x="10" y="18"/>
                </a:cxn>
                <a:cxn ang="0">
                  <a:pos x="22" y="27"/>
                </a:cxn>
                <a:cxn ang="0">
                  <a:pos x="28" y="45"/>
                </a:cxn>
                <a:cxn ang="0">
                  <a:pos x="28" y="51"/>
                </a:cxn>
                <a:cxn ang="0">
                  <a:pos x="30" y="55"/>
                </a:cxn>
                <a:cxn ang="0">
                  <a:pos x="38" y="51"/>
                </a:cxn>
                <a:cxn ang="0">
                  <a:pos x="47" y="55"/>
                </a:cxn>
                <a:cxn ang="0">
                  <a:pos x="59" y="55"/>
                </a:cxn>
                <a:cxn ang="0">
                  <a:pos x="63" y="57"/>
                </a:cxn>
                <a:cxn ang="0">
                  <a:pos x="65" y="59"/>
                </a:cxn>
                <a:cxn ang="0">
                  <a:pos x="79" y="59"/>
                </a:cxn>
                <a:cxn ang="0">
                  <a:pos x="93" y="57"/>
                </a:cxn>
                <a:cxn ang="0">
                  <a:pos x="97" y="49"/>
                </a:cxn>
                <a:cxn ang="0">
                  <a:pos x="106" y="51"/>
                </a:cxn>
                <a:cxn ang="0">
                  <a:pos x="112" y="59"/>
                </a:cxn>
                <a:cxn ang="0">
                  <a:pos x="116" y="59"/>
                </a:cxn>
                <a:cxn ang="0">
                  <a:pos x="114" y="51"/>
                </a:cxn>
                <a:cxn ang="0">
                  <a:pos x="116" y="47"/>
                </a:cxn>
                <a:cxn ang="0">
                  <a:pos x="114" y="39"/>
                </a:cxn>
                <a:cxn ang="0">
                  <a:pos x="110" y="37"/>
                </a:cxn>
                <a:cxn ang="0">
                  <a:pos x="105" y="35"/>
                </a:cxn>
                <a:cxn ang="0">
                  <a:pos x="105" y="29"/>
                </a:cxn>
                <a:cxn ang="0">
                  <a:pos x="97" y="25"/>
                </a:cxn>
                <a:cxn ang="0">
                  <a:pos x="93" y="18"/>
                </a:cxn>
                <a:cxn ang="0">
                  <a:pos x="83" y="18"/>
                </a:cxn>
                <a:cxn ang="0">
                  <a:pos x="75" y="20"/>
                </a:cxn>
                <a:cxn ang="0">
                  <a:pos x="69" y="18"/>
                </a:cxn>
                <a:cxn ang="0">
                  <a:pos x="57" y="20"/>
                </a:cxn>
                <a:cxn ang="0">
                  <a:pos x="49" y="10"/>
                </a:cxn>
                <a:cxn ang="0">
                  <a:pos x="39" y="6"/>
                </a:cxn>
                <a:cxn ang="0">
                  <a:pos x="28" y="6"/>
                </a:cxn>
                <a:cxn ang="0">
                  <a:pos x="18" y="0"/>
                </a:cxn>
                <a:cxn ang="0">
                  <a:pos x="10" y="0"/>
                </a:cxn>
                <a:cxn ang="0">
                  <a:pos x="0" y="8"/>
                </a:cxn>
                <a:cxn ang="0">
                  <a:pos x="0" y="12"/>
                </a:cxn>
              </a:cxnLst>
              <a:rect l="0" t="0" r="r" b="b"/>
              <a:pathLst>
                <a:path w="120" h="59">
                  <a:moveTo>
                    <a:pt x="0" y="12"/>
                  </a:moveTo>
                  <a:lnTo>
                    <a:pt x="0" y="12"/>
                  </a:lnTo>
                  <a:lnTo>
                    <a:pt x="4" y="18"/>
                  </a:lnTo>
                  <a:lnTo>
                    <a:pt x="10" y="18"/>
                  </a:lnTo>
                  <a:lnTo>
                    <a:pt x="14" y="21"/>
                  </a:lnTo>
                  <a:lnTo>
                    <a:pt x="22" y="27"/>
                  </a:lnTo>
                  <a:lnTo>
                    <a:pt x="28" y="37"/>
                  </a:lnTo>
                  <a:lnTo>
                    <a:pt x="28" y="45"/>
                  </a:lnTo>
                  <a:lnTo>
                    <a:pt x="28" y="49"/>
                  </a:lnTo>
                  <a:lnTo>
                    <a:pt x="28" y="51"/>
                  </a:lnTo>
                  <a:lnTo>
                    <a:pt x="30" y="51"/>
                  </a:lnTo>
                  <a:lnTo>
                    <a:pt x="30" y="55"/>
                  </a:lnTo>
                  <a:lnTo>
                    <a:pt x="32" y="51"/>
                  </a:lnTo>
                  <a:lnTo>
                    <a:pt x="38" y="51"/>
                  </a:lnTo>
                  <a:lnTo>
                    <a:pt x="41" y="51"/>
                  </a:lnTo>
                  <a:lnTo>
                    <a:pt x="47" y="55"/>
                  </a:lnTo>
                  <a:lnTo>
                    <a:pt x="49" y="57"/>
                  </a:lnTo>
                  <a:lnTo>
                    <a:pt x="59" y="55"/>
                  </a:lnTo>
                  <a:lnTo>
                    <a:pt x="63" y="55"/>
                  </a:lnTo>
                  <a:lnTo>
                    <a:pt x="63" y="57"/>
                  </a:lnTo>
                  <a:lnTo>
                    <a:pt x="63" y="59"/>
                  </a:lnTo>
                  <a:lnTo>
                    <a:pt x="65" y="59"/>
                  </a:lnTo>
                  <a:lnTo>
                    <a:pt x="67" y="59"/>
                  </a:lnTo>
                  <a:lnTo>
                    <a:pt x="79" y="59"/>
                  </a:lnTo>
                  <a:lnTo>
                    <a:pt x="89" y="59"/>
                  </a:lnTo>
                  <a:lnTo>
                    <a:pt x="93" y="57"/>
                  </a:lnTo>
                  <a:lnTo>
                    <a:pt x="95" y="51"/>
                  </a:lnTo>
                  <a:lnTo>
                    <a:pt x="97" y="49"/>
                  </a:lnTo>
                  <a:lnTo>
                    <a:pt x="103" y="49"/>
                  </a:lnTo>
                  <a:lnTo>
                    <a:pt x="106" y="51"/>
                  </a:lnTo>
                  <a:lnTo>
                    <a:pt x="110" y="55"/>
                  </a:lnTo>
                  <a:lnTo>
                    <a:pt x="112" y="59"/>
                  </a:lnTo>
                  <a:lnTo>
                    <a:pt x="114" y="59"/>
                  </a:lnTo>
                  <a:lnTo>
                    <a:pt x="116" y="59"/>
                  </a:lnTo>
                  <a:lnTo>
                    <a:pt x="120" y="55"/>
                  </a:lnTo>
                  <a:lnTo>
                    <a:pt x="114" y="51"/>
                  </a:lnTo>
                  <a:lnTo>
                    <a:pt x="114" y="49"/>
                  </a:lnTo>
                  <a:lnTo>
                    <a:pt x="116" y="47"/>
                  </a:lnTo>
                  <a:lnTo>
                    <a:pt x="120" y="45"/>
                  </a:lnTo>
                  <a:lnTo>
                    <a:pt x="114" y="39"/>
                  </a:lnTo>
                  <a:lnTo>
                    <a:pt x="112" y="37"/>
                  </a:lnTo>
                  <a:lnTo>
                    <a:pt x="110" y="37"/>
                  </a:lnTo>
                  <a:lnTo>
                    <a:pt x="105" y="37"/>
                  </a:lnTo>
                  <a:lnTo>
                    <a:pt x="105" y="35"/>
                  </a:lnTo>
                  <a:lnTo>
                    <a:pt x="105" y="31"/>
                  </a:lnTo>
                  <a:lnTo>
                    <a:pt x="105" y="29"/>
                  </a:lnTo>
                  <a:lnTo>
                    <a:pt x="101" y="27"/>
                  </a:lnTo>
                  <a:lnTo>
                    <a:pt x="97" y="25"/>
                  </a:lnTo>
                  <a:lnTo>
                    <a:pt x="95" y="21"/>
                  </a:lnTo>
                  <a:lnTo>
                    <a:pt x="93" y="18"/>
                  </a:lnTo>
                  <a:lnTo>
                    <a:pt x="87" y="16"/>
                  </a:lnTo>
                  <a:lnTo>
                    <a:pt x="83" y="18"/>
                  </a:lnTo>
                  <a:lnTo>
                    <a:pt x="77" y="20"/>
                  </a:lnTo>
                  <a:lnTo>
                    <a:pt x="75" y="20"/>
                  </a:lnTo>
                  <a:lnTo>
                    <a:pt x="73" y="18"/>
                  </a:lnTo>
                  <a:lnTo>
                    <a:pt x="69" y="18"/>
                  </a:lnTo>
                  <a:lnTo>
                    <a:pt x="63" y="20"/>
                  </a:lnTo>
                  <a:lnTo>
                    <a:pt x="57" y="20"/>
                  </a:lnTo>
                  <a:lnTo>
                    <a:pt x="55" y="18"/>
                  </a:lnTo>
                  <a:lnTo>
                    <a:pt x="49" y="10"/>
                  </a:lnTo>
                  <a:lnTo>
                    <a:pt x="45" y="8"/>
                  </a:lnTo>
                  <a:lnTo>
                    <a:pt x="39" y="6"/>
                  </a:lnTo>
                  <a:lnTo>
                    <a:pt x="36" y="6"/>
                  </a:lnTo>
                  <a:lnTo>
                    <a:pt x="28" y="6"/>
                  </a:lnTo>
                  <a:lnTo>
                    <a:pt x="20" y="6"/>
                  </a:lnTo>
                  <a:lnTo>
                    <a:pt x="18" y="0"/>
                  </a:lnTo>
                  <a:lnTo>
                    <a:pt x="14" y="0"/>
                  </a:lnTo>
                  <a:lnTo>
                    <a:pt x="10" y="0"/>
                  </a:lnTo>
                  <a:lnTo>
                    <a:pt x="4" y="2"/>
                  </a:lnTo>
                  <a:lnTo>
                    <a:pt x="0" y="8"/>
                  </a:lnTo>
                  <a:lnTo>
                    <a:pt x="0" y="12"/>
                  </a:lnTo>
                  <a:lnTo>
                    <a:pt x="0" y="12"/>
                  </a:lnTo>
                  <a:close/>
                </a:path>
              </a:pathLst>
            </a:custGeom>
            <a:solidFill>
              <a:srgbClr val="646464">
                <a:lumMod val="8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102" name="Freeform 649">
              <a:extLst>
                <a:ext uri="{FF2B5EF4-FFF2-40B4-BE49-F238E27FC236}">
                  <a16:creationId xmlns:a16="http://schemas.microsoft.com/office/drawing/2014/main" id="{BCE8F06A-6AEC-43E7-8C0A-EE41457A9107}"/>
                </a:ext>
              </a:extLst>
            </p:cNvPr>
            <p:cNvSpPr>
              <a:spLocks/>
            </p:cNvSpPr>
            <p:nvPr/>
          </p:nvSpPr>
          <p:spPr bwMode="auto">
            <a:xfrm>
              <a:off x="11453355" y="5209905"/>
              <a:ext cx="464980" cy="242489"/>
            </a:xfrm>
            <a:custGeom>
              <a:avLst/>
              <a:gdLst/>
              <a:ahLst/>
              <a:cxnLst>
                <a:cxn ang="0">
                  <a:pos x="0" y="12"/>
                </a:cxn>
                <a:cxn ang="0">
                  <a:pos x="10" y="18"/>
                </a:cxn>
                <a:cxn ang="0">
                  <a:pos x="22" y="27"/>
                </a:cxn>
                <a:cxn ang="0">
                  <a:pos x="28" y="45"/>
                </a:cxn>
                <a:cxn ang="0">
                  <a:pos x="28" y="51"/>
                </a:cxn>
                <a:cxn ang="0">
                  <a:pos x="30" y="55"/>
                </a:cxn>
                <a:cxn ang="0">
                  <a:pos x="38" y="51"/>
                </a:cxn>
                <a:cxn ang="0">
                  <a:pos x="47" y="55"/>
                </a:cxn>
                <a:cxn ang="0">
                  <a:pos x="59" y="55"/>
                </a:cxn>
                <a:cxn ang="0">
                  <a:pos x="63" y="57"/>
                </a:cxn>
                <a:cxn ang="0">
                  <a:pos x="65" y="59"/>
                </a:cxn>
                <a:cxn ang="0">
                  <a:pos x="79" y="59"/>
                </a:cxn>
                <a:cxn ang="0">
                  <a:pos x="93" y="57"/>
                </a:cxn>
                <a:cxn ang="0">
                  <a:pos x="97" y="49"/>
                </a:cxn>
                <a:cxn ang="0">
                  <a:pos x="106" y="51"/>
                </a:cxn>
                <a:cxn ang="0">
                  <a:pos x="112" y="59"/>
                </a:cxn>
                <a:cxn ang="0">
                  <a:pos x="116" y="59"/>
                </a:cxn>
                <a:cxn ang="0">
                  <a:pos x="114" y="51"/>
                </a:cxn>
                <a:cxn ang="0">
                  <a:pos x="116" y="47"/>
                </a:cxn>
                <a:cxn ang="0">
                  <a:pos x="114" y="39"/>
                </a:cxn>
                <a:cxn ang="0">
                  <a:pos x="110" y="37"/>
                </a:cxn>
                <a:cxn ang="0">
                  <a:pos x="105" y="35"/>
                </a:cxn>
                <a:cxn ang="0">
                  <a:pos x="105" y="29"/>
                </a:cxn>
                <a:cxn ang="0">
                  <a:pos x="97" y="25"/>
                </a:cxn>
                <a:cxn ang="0">
                  <a:pos x="93" y="18"/>
                </a:cxn>
                <a:cxn ang="0">
                  <a:pos x="83" y="18"/>
                </a:cxn>
                <a:cxn ang="0">
                  <a:pos x="75" y="20"/>
                </a:cxn>
                <a:cxn ang="0">
                  <a:pos x="69" y="18"/>
                </a:cxn>
                <a:cxn ang="0">
                  <a:pos x="57" y="20"/>
                </a:cxn>
                <a:cxn ang="0">
                  <a:pos x="49" y="10"/>
                </a:cxn>
                <a:cxn ang="0">
                  <a:pos x="39" y="6"/>
                </a:cxn>
                <a:cxn ang="0">
                  <a:pos x="28" y="6"/>
                </a:cxn>
                <a:cxn ang="0">
                  <a:pos x="18" y="0"/>
                </a:cxn>
                <a:cxn ang="0">
                  <a:pos x="10" y="0"/>
                </a:cxn>
                <a:cxn ang="0">
                  <a:pos x="0" y="8"/>
                </a:cxn>
                <a:cxn ang="0">
                  <a:pos x="0" y="12"/>
                </a:cxn>
              </a:cxnLst>
              <a:rect l="0" t="0" r="r" b="b"/>
              <a:pathLst>
                <a:path w="120" h="59">
                  <a:moveTo>
                    <a:pt x="0" y="12"/>
                  </a:moveTo>
                  <a:lnTo>
                    <a:pt x="0" y="12"/>
                  </a:lnTo>
                  <a:lnTo>
                    <a:pt x="4" y="18"/>
                  </a:lnTo>
                  <a:lnTo>
                    <a:pt x="10" y="18"/>
                  </a:lnTo>
                  <a:lnTo>
                    <a:pt x="14" y="21"/>
                  </a:lnTo>
                  <a:lnTo>
                    <a:pt x="22" y="27"/>
                  </a:lnTo>
                  <a:lnTo>
                    <a:pt x="28" y="37"/>
                  </a:lnTo>
                  <a:lnTo>
                    <a:pt x="28" y="45"/>
                  </a:lnTo>
                  <a:lnTo>
                    <a:pt x="28" y="49"/>
                  </a:lnTo>
                  <a:lnTo>
                    <a:pt x="28" y="51"/>
                  </a:lnTo>
                  <a:lnTo>
                    <a:pt x="30" y="51"/>
                  </a:lnTo>
                  <a:lnTo>
                    <a:pt x="30" y="55"/>
                  </a:lnTo>
                  <a:lnTo>
                    <a:pt x="32" y="51"/>
                  </a:lnTo>
                  <a:lnTo>
                    <a:pt x="38" y="51"/>
                  </a:lnTo>
                  <a:lnTo>
                    <a:pt x="41" y="51"/>
                  </a:lnTo>
                  <a:lnTo>
                    <a:pt x="47" y="55"/>
                  </a:lnTo>
                  <a:lnTo>
                    <a:pt x="49" y="57"/>
                  </a:lnTo>
                  <a:lnTo>
                    <a:pt x="59" y="55"/>
                  </a:lnTo>
                  <a:lnTo>
                    <a:pt x="63" y="55"/>
                  </a:lnTo>
                  <a:lnTo>
                    <a:pt x="63" y="57"/>
                  </a:lnTo>
                  <a:lnTo>
                    <a:pt x="63" y="59"/>
                  </a:lnTo>
                  <a:lnTo>
                    <a:pt x="65" y="59"/>
                  </a:lnTo>
                  <a:lnTo>
                    <a:pt x="67" y="59"/>
                  </a:lnTo>
                  <a:lnTo>
                    <a:pt x="79" y="59"/>
                  </a:lnTo>
                  <a:lnTo>
                    <a:pt x="89" y="59"/>
                  </a:lnTo>
                  <a:lnTo>
                    <a:pt x="93" y="57"/>
                  </a:lnTo>
                  <a:lnTo>
                    <a:pt x="95" y="51"/>
                  </a:lnTo>
                  <a:lnTo>
                    <a:pt x="97" y="49"/>
                  </a:lnTo>
                  <a:lnTo>
                    <a:pt x="103" y="49"/>
                  </a:lnTo>
                  <a:lnTo>
                    <a:pt x="106" y="51"/>
                  </a:lnTo>
                  <a:lnTo>
                    <a:pt x="110" y="55"/>
                  </a:lnTo>
                  <a:lnTo>
                    <a:pt x="112" y="59"/>
                  </a:lnTo>
                  <a:lnTo>
                    <a:pt x="114" y="59"/>
                  </a:lnTo>
                  <a:lnTo>
                    <a:pt x="116" y="59"/>
                  </a:lnTo>
                  <a:lnTo>
                    <a:pt x="120" y="55"/>
                  </a:lnTo>
                  <a:lnTo>
                    <a:pt x="114" y="51"/>
                  </a:lnTo>
                  <a:lnTo>
                    <a:pt x="114" y="49"/>
                  </a:lnTo>
                  <a:lnTo>
                    <a:pt x="116" y="47"/>
                  </a:lnTo>
                  <a:lnTo>
                    <a:pt x="120" y="45"/>
                  </a:lnTo>
                  <a:lnTo>
                    <a:pt x="114" y="39"/>
                  </a:lnTo>
                  <a:lnTo>
                    <a:pt x="112" y="37"/>
                  </a:lnTo>
                  <a:lnTo>
                    <a:pt x="110" y="37"/>
                  </a:lnTo>
                  <a:lnTo>
                    <a:pt x="105" y="37"/>
                  </a:lnTo>
                  <a:lnTo>
                    <a:pt x="105" y="35"/>
                  </a:lnTo>
                  <a:lnTo>
                    <a:pt x="105" y="31"/>
                  </a:lnTo>
                  <a:lnTo>
                    <a:pt x="105" y="29"/>
                  </a:lnTo>
                  <a:lnTo>
                    <a:pt x="101" y="27"/>
                  </a:lnTo>
                  <a:lnTo>
                    <a:pt x="97" y="25"/>
                  </a:lnTo>
                  <a:lnTo>
                    <a:pt x="95" y="21"/>
                  </a:lnTo>
                  <a:lnTo>
                    <a:pt x="93" y="18"/>
                  </a:lnTo>
                  <a:lnTo>
                    <a:pt x="87" y="16"/>
                  </a:lnTo>
                  <a:lnTo>
                    <a:pt x="83" y="18"/>
                  </a:lnTo>
                  <a:lnTo>
                    <a:pt x="77" y="20"/>
                  </a:lnTo>
                  <a:lnTo>
                    <a:pt x="75" y="20"/>
                  </a:lnTo>
                  <a:lnTo>
                    <a:pt x="73" y="18"/>
                  </a:lnTo>
                  <a:lnTo>
                    <a:pt x="69" y="18"/>
                  </a:lnTo>
                  <a:lnTo>
                    <a:pt x="63" y="20"/>
                  </a:lnTo>
                  <a:lnTo>
                    <a:pt x="57" y="20"/>
                  </a:lnTo>
                  <a:lnTo>
                    <a:pt x="55" y="18"/>
                  </a:lnTo>
                  <a:lnTo>
                    <a:pt x="49" y="10"/>
                  </a:lnTo>
                  <a:lnTo>
                    <a:pt x="45" y="8"/>
                  </a:lnTo>
                  <a:lnTo>
                    <a:pt x="39" y="6"/>
                  </a:lnTo>
                  <a:lnTo>
                    <a:pt x="36" y="6"/>
                  </a:lnTo>
                  <a:lnTo>
                    <a:pt x="28" y="6"/>
                  </a:lnTo>
                  <a:lnTo>
                    <a:pt x="20" y="6"/>
                  </a:lnTo>
                  <a:lnTo>
                    <a:pt x="18" y="0"/>
                  </a:lnTo>
                  <a:lnTo>
                    <a:pt x="14" y="0"/>
                  </a:lnTo>
                  <a:lnTo>
                    <a:pt x="10" y="0"/>
                  </a:lnTo>
                  <a:lnTo>
                    <a:pt x="4" y="2"/>
                  </a:lnTo>
                  <a:lnTo>
                    <a:pt x="0" y="8"/>
                  </a:lnTo>
                  <a:lnTo>
                    <a:pt x="0" y="12"/>
                  </a:lnTo>
                  <a:lnTo>
                    <a:pt x="0" y="12"/>
                  </a:lnTo>
                  <a:close/>
                </a:path>
              </a:pathLst>
            </a:custGeom>
            <a:solidFill>
              <a:srgbClr val="FFE600"/>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103" name="Freeform 654">
              <a:extLst>
                <a:ext uri="{FF2B5EF4-FFF2-40B4-BE49-F238E27FC236}">
                  <a16:creationId xmlns:a16="http://schemas.microsoft.com/office/drawing/2014/main" id="{DC8EA15A-2B08-4F27-AE30-F9DEF5F6EEBE}"/>
                </a:ext>
              </a:extLst>
            </p:cNvPr>
            <p:cNvSpPr>
              <a:spLocks/>
            </p:cNvSpPr>
            <p:nvPr/>
          </p:nvSpPr>
          <p:spPr bwMode="auto">
            <a:xfrm>
              <a:off x="10409178" y="3543327"/>
              <a:ext cx="298364" cy="250708"/>
            </a:xfrm>
            <a:custGeom>
              <a:avLst/>
              <a:gdLst/>
              <a:ahLst/>
              <a:cxnLst>
                <a:cxn ang="0">
                  <a:pos x="69" y="20"/>
                </a:cxn>
                <a:cxn ang="0">
                  <a:pos x="75" y="18"/>
                </a:cxn>
                <a:cxn ang="0">
                  <a:pos x="75" y="16"/>
                </a:cxn>
                <a:cxn ang="0">
                  <a:pos x="77" y="12"/>
                </a:cxn>
                <a:cxn ang="0">
                  <a:pos x="75" y="8"/>
                </a:cxn>
                <a:cxn ang="0">
                  <a:pos x="71" y="6"/>
                </a:cxn>
                <a:cxn ang="0">
                  <a:pos x="65" y="2"/>
                </a:cxn>
                <a:cxn ang="0">
                  <a:pos x="59" y="0"/>
                </a:cxn>
                <a:cxn ang="0">
                  <a:pos x="55" y="0"/>
                </a:cxn>
                <a:cxn ang="0">
                  <a:pos x="55" y="6"/>
                </a:cxn>
                <a:cxn ang="0">
                  <a:pos x="38" y="6"/>
                </a:cxn>
                <a:cxn ang="0">
                  <a:pos x="38" y="2"/>
                </a:cxn>
                <a:cxn ang="0">
                  <a:pos x="34" y="2"/>
                </a:cxn>
                <a:cxn ang="0">
                  <a:pos x="32" y="2"/>
                </a:cxn>
                <a:cxn ang="0">
                  <a:pos x="30" y="8"/>
                </a:cxn>
                <a:cxn ang="0">
                  <a:pos x="22" y="8"/>
                </a:cxn>
                <a:cxn ang="0">
                  <a:pos x="14" y="8"/>
                </a:cxn>
                <a:cxn ang="0">
                  <a:pos x="0" y="12"/>
                </a:cxn>
                <a:cxn ang="0">
                  <a:pos x="0" y="26"/>
                </a:cxn>
                <a:cxn ang="0">
                  <a:pos x="0" y="35"/>
                </a:cxn>
                <a:cxn ang="0">
                  <a:pos x="6" y="35"/>
                </a:cxn>
                <a:cxn ang="0">
                  <a:pos x="4" y="47"/>
                </a:cxn>
                <a:cxn ang="0">
                  <a:pos x="14" y="47"/>
                </a:cxn>
                <a:cxn ang="0">
                  <a:pos x="20" y="47"/>
                </a:cxn>
                <a:cxn ang="0">
                  <a:pos x="20" y="45"/>
                </a:cxn>
                <a:cxn ang="0">
                  <a:pos x="24" y="45"/>
                </a:cxn>
                <a:cxn ang="0">
                  <a:pos x="32" y="47"/>
                </a:cxn>
                <a:cxn ang="0">
                  <a:pos x="38" y="49"/>
                </a:cxn>
                <a:cxn ang="0">
                  <a:pos x="38" y="51"/>
                </a:cxn>
                <a:cxn ang="0">
                  <a:pos x="42" y="51"/>
                </a:cxn>
                <a:cxn ang="0">
                  <a:pos x="47" y="61"/>
                </a:cxn>
                <a:cxn ang="0">
                  <a:pos x="55" y="59"/>
                </a:cxn>
                <a:cxn ang="0">
                  <a:pos x="57" y="55"/>
                </a:cxn>
                <a:cxn ang="0">
                  <a:pos x="57" y="49"/>
                </a:cxn>
                <a:cxn ang="0">
                  <a:pos x="59" y="49"/>
                </a:cxn>
                <a:cxn ang="0">
                  <a:pos x="65" y="45"/>
                </a:cxn>
                <a:cxn ang="0">
                  <a:pos x="67" y="41"/>
                </a:cxn>
                <a:cxn ang="0">
                  <a:pos x="67" y="37"/>
                </a:cxn>
                <a:cxn ang="0">
                  <a:pos x="61" y="35"/>
                </a:cxn>
                <a:cxn ang="0">
                  <a:pos x="61" y="28"/>
                </a:cxn>
                <a:cxn ang="0">
                  <a:pos x="59" y="20"/>
                </a:cxn>
                <a:cxn ang="0">
                  <a:pos x="65" y="18"/>
                </a:cxn>
                <a:cxn ang="0">
                  <a:pos x="69" y="18"/>
                </a:cxn>
                <a:cxn ang="0">
                  <a:pos x="69" y="20"/>
                </a:cxn>
                <a:cxn ang="0">
                  <a:pos x="69" y="20"/>
                </a:cxn>
              </a:cxnLst>
              <a:rect l="0" t="0" r="r" b="b"/>
              <a:pathLst>
                <a:path w="77" h="61">
                  <a:moveTo>
                    <a:pt x="69" y="20"/>
                  </a:moveTo>
                  <a:lnTo>
                    <a:pt x="75" y="18"/>
                  </a:lnTo>
                  <a:lnTo>
                    <a:pt x="75" y="16"/>
                  </a:lnTo>
                  <a:lnTo>
                    <a:pt x="77" y="12"/>
                  </a:lnTo>
                  <a:lnTo>
                    <a:pt x="75" y="8"/>
                  </a:lnTo>
                  <a:lnTo>
                    <a:pt x="71" y="6"/>
                  </a:lnTo>
                  <a:lnTo>
                    <a:pt x="65" y="2"/>
                  </a:lnTo>
                  <a:lnTo>
                    <a:pt x="59" y="0"/>
                  </a:lnTo>
                  <a:lnTo>
                    <a:pt x="55" y="0"/>
                  </a:lnTo>
                  <a:lnTo>
                    <a:pt x="55" y="6"/>
                  </a:lnTo>
                  <a:lnTo>
                    <a:pt x="38" y="6"/>
                  </a:lnTo>
                  <a:lnTo>
                    <a:pt x="38" y="2"/>
                  </a:lnTo>
                  <a:lnTo>
                    <a:pt x="34" y="2"/>
                  </a:lnTo>
                  <a:lnTo>
                    <a:pt x="32" y="2"/>
                  </a:lnTo>
                  <a:lnTo>
                    <a:pt x="30" y="8"/>
                  </a:lnTo>
                  <a:lnTo>
                    <a:pt x="22" y="8"/>
                  </a:lnTo>
                  <a:lnTo>
                    <a:pt x="14" y="8"/>
                  </a:lnTo>
                  <a:lnTo>
                    <a:pt x="0" y="12"/>
                  </a:lnTo>
                  <a:lnTo>
                    <a:pt x="0" y="26"/>
                  </a:lnTo>
                  <a:lnTo>
                    <a:pt x="0" y="35"/>
                  </a:lnTo>
                  <a:lnTo>
                    <a:pt x="6" y="35"/>
                  </a:lnTo>
                  <a:lnTo>
                    <a:pt x="4" y="47"/>
                  </a:lnTo>
                  <a:lnTo>
                    <a:pt x="14" y="47"/>
                  </a:lnTo>
                  <a:lnTo>
                    <a:pt x="20" y="47"/>
                  </a:lnTo>
                  <a:lnTo>
                    <a:pt x="20" y="45"/>
                  </a:lnTo>
                  <a:lnTo>
                    <a:pt x="24" y="45"/>
                  </a:lnTo>
                  <a:lnTo>
                    <a:pt x="32" y="47"/>
                  </a:lnTo>
                  <a:lnTo>
                    <a:pt x="38" y="49"/>
                  </a:lnTo>
                  <a:lnTo>
                    <a:pt x="38" y="51"/>
                  </a:lnTo>
                  <a:lnTo>
                    <a:pt x="42" y="51"/>
                  </a:lnTo>
                  <a:lnTo>
                    <a:pt x="47" y="61"/>
                  </a:lnTo>
                  <a:lnTo>
                    <a:pt x="55" y="59"/>
                  </a:lnTo>
                  <a:lnTo>
                    <a:pt x="57" y="55"/>
                  </a:lnTo>
                  <a:lnTo>
                    <a:pt x="57" y="49"/>
                  </a:lnTo>
                  <a:lnTo>
                    <a:pt x="59" y="49"/>
                  </a:lnTo>
                  <a:lnTo>
                    <a:pt x="65" y="45"/>
                  </a:lnTo>
                  <a:lnTo>
                    <a:pt x="67" y="41"/>
                  </a:lnTo>
                  <a:lnTo>
                    <a:pt x="67" y="37"/>
                  </a:lnTo>
                  <a:lnTo>
                    <a:pt x="61" y="35"/>
                  </a:lnTo>
                  <a:lnTo>
                    <a:pt x="61" y="28"/>
                  </a:lnTo>
                  <a:lnTo>
                    <a:pt x="59" y="20"/>
                  </a:lnTo>
                  <a:lnTo>
                    <a:pt x="65" y="18"/>
                  </a:lnTo>
                  <a:lnTo>
                    <a:pt x="69" y="18"/>
                  </a:lnTo>
                  <a:lnTo>
                    <a:pt x="69" y="20"/>
                  </a:lnTo>
                  <a:lnTo>
                    <a:pt x="69" y="20"/>
                  </a:lnTo>
                  <a:close/>
                </a:path>
              </a:pathLst>
            </a:custGeom>
            <a:solidFill>
              <a:srgbClr val="646464">
                <a:lumMod val="8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104" name="Freeform 655">
              <a:extLst>
                <a:ext uri="{FF2B5EF4-FFF2-40B4-BE49-F238E27FC236}">
                  <a16:creationId xmlns:a16="http://schemas.microsoft.com/office/drawing/2014/main" id="{43562DF2-0655-4740-9162-169BC729B0BF}"/>
                </a:ext>
              </a:extLst>
            </p:cNvPr>
            <p:cNvSpPr>
              <a:spLocks/>
            </p:cNvSpPr>
            <p:nvPr/>
          </p:nvSpPr>
          <p:spPr bwMode="auto">
            <a:xfrm>
              <a:off x="10409178" y="3543327"/>
              <a:ext cx="298364" cy="250708"/>
            </a:xfrm>
            <a:custGeom>
              <a:avLst/>
              <a:gdLst/>
              <a:ahLst/>
              <a:cxnLst>
                <a:cxn ang="0">
                  <a:pos x="69" y="20"/>
                </a:cxn>
                <a:cxn ang="0">
                  <a:pos x="75" y="18"/>
                </a:cxn>
                <a:cxn ang="0">
                  <a:pos x="75" y="16"/>
                </a:cxn>
                <a:cxn ang="0">
                  <a:pos x="77" y="12"/>
                </a:cxn>
                <a:cxn ang="0">
                  <a:pos x="75" y="8"/>
                </a:cxn>
                <a:cxn ang="0">
                  <a:pos x="71" y="6"/>
                </a:cxn>
                <a:cxn ang="0">
                  <a:pos x="65" y="2"/>
                </a:cxn>
                <a:cxn ang="0">
                  <a:pos x="59" y="0"/>
                </a:cxn>
                <a:cxn ang="0">
                  <a:pos x="55" y="0"/>
                </a:cxn>
                <a:cxn ang="0">
                  <a:pos x="55" y="6"/>
                </a:cxn>
                <a:cxn ang="0">
                  <a:pos x="38" y="6"/>
                </a:cxn>
                <a:cxn ang="0">
                  <a:pos x="38" y="2"/>
                </a:cxn>
                <a:cxn ang="0">
                  <a:pos x="34" y="2"/>
                </a:cxn>
                <a:cxn ang="0">
                  <a:pos x="32" y="2"/>
                </a:cxn>
                <a:cxn ang="0">
                  <a:pos x="30" y="8"/>
                </a:cxn>
                <a:cxn ang="0">
                  <a:pos x="22" y="8"/>
                </a:cxn>
                <a:cxn ang="0">
                  <a:pos x="14" y="8"/>
                </a:cxn>
                <a:cxn ang="0">
                  <a:pos x="0" y="12"/>
                </a:cxn>
                <a:cxn ang="0">
                  <a:pos x="0" y="26"/>
                </a:cxn>
                <a:cxn ang="0">
                  <a:pos x="0" y="35"/>
                </a:cxn>
                <a:cxn ang="0">
                  <a:pos x="6" y="35"/>
                </a:cxn>
                <a:cxn ang="0">
                  <a:pos x="4" y="47"/>
                </a:cxn>
                <a:cxn ang="0">
                  <a:pos x="14" y="47"/>
                </a:cxn>
                <a:cxn ang="0">
                  <a:pos x="20" y="47"/>
                </a:cxn>
                <a:cxn ang="0">
                  <a:pos x="20" y="45"/>
                </a:cxn>
                <a:cxn ang="0">
                  <a:pos x="24" y="45"/>
                </a:cxn>
                <a:cxn ang="0">
                  <a:pos x="32" y="47"/>
                </a:cxn>
                <a:cxn ang="0">
                  <a:pos x="38" y="49"/>
                </a:cxn>
                <a:cxn ang="0">
                  <a:pos x="38" y="51"/>
                </a:cxn>
                <a:cxn ang="0">
                  <a:pos x="42" y="51"/>
                </a:cxn>
                <a:cxn ang="0">
                  <a:pos x="47" y="61"/>
                </a:cxn>
                <a:cxn ang="0">
                  <a:pos x="55" y="59"/>
                </a:cxn>
                <a:cxn ang="0">
                  <a:pos x="57" y="55"/>
                </a:cxn>
                <a:cxn ang="0">
                  <a:pos x="57" y="49"/>
                </a:cxn>
                <a:cxn ang="0">
                  <a:pos x="59" y="49"/>
                </a:cxn>
                <a:cxn ang="0">
                  <a:pos x="65" y="45"/>
                </a:cxn>
                <a:cxn ang="0">
                  <a:pos x="67" y="41"/>
                </a:cxn>
                <a:cxn ang="0">
                  <a:pos x="67" y="37"/>
                </a:cxn>
                <a:cxn ang="0">
                  <a:pos x="61" y="35"/>
                </a:cxn>
                <a:cxn ang="0">
                  <a:pos x="61" y="28"/>
                </a:cxn>
                <a:cxn ang="0">
                  <a:pos x="59" y="20"/>
                </a:cxn>
                <a:cxn ang="0">
                  <a:pos x="65" y="18"/>
                </a:cxn>
                <a:cxn ang="0">
                  <a:pos x="69" y="18"/>
                </a:cxn>
                <a:cxn ang="0">
                  <a:pos x="69" y="20"/>
                </a:cxn>
                <a:cxn ang="0">
                  <a:pos x="69" y="20"/>
                </a:cxn>
              </a:cxnLst>
              <a:rect l="0" t="0" r="r" b="b"/>
              <a:pathLst>
                <a:path w="77" h="61">
                  <a:moveTo>
                    <a:pt x="69" y="20"/>
                  </a:moveTo>
                  <a:lnTo>
                    <a:pt x="75" y="18"/>
                  </a:lnTo>
                  <a:lnTo>
                    <a:pt x="75" y="16"/>
                  </a:lnTo>
                  <a:lnTo>
                    <a:pt x="77" y="12"/>
                  </a:lnTo>
                  <a:lnTo>
                    <a:pt x="75" y="8"/>
                  </a:lnTo>
                  <a:lnTo>
                    <a:pt x="71" y="6"/>
                  </a:lnTo>
                  <a:lnTo>
                    <a:pt x="65" y="2"/>
                  </a:lnTo>
                  <a:lnTo>
                    <a:pt x="59" y="0"/>
                  </a:lnTo>
                  <a:lnTo>
                    <a:pt x="55" y="0"/>
                  </a:lnTo>
                  <a:lnTo>
                    <a:pt x="55" y="6"/>
                  </a:lnTo>
                  <a:lnTo>
                    <a:pt x="38" y="6"/>
                  </a:lnTo>
                  <a:lnTo>
                    <a:pt x="38" y="2"/>
                  </a:lnTo>
                  <a:lnTo>
                    <a:pt x="34" y="2"/>
                  </a:lnTo>
                  <a:lnTo>
                    <a:pt x="32" y="2"/>
                  </a:lnTo>
                  <a:lnTo>
                    <a:pt x="30" y="8"/>
                  </a:lnTo>
                  <a:lnTo>
                    <a:pt x="22" y="8"/>
                  </a:lnTo>
                  <a:lnTo>
                    <a:pt x="14" y="8"/>
                  </a:lnTo>
                  <a:lnTo>
                    <a:pt x="0" y="12"/>
                  </a:lnTo>
                  <a:lnTo>
                    <a:pt x="0" y="26"/>
                  </a:lnTo>
                  <a:lnTo>
                    <a:pt x="0" y="35"/>
                  </a:lnTo>
                  <a:lnTo>
                    <a:pt x="6" y="35"/>
                  </a:lnTo>
                  <a:lnTo>
                    <a:pt x="4" y="47"/>
                  </a:lnTo>
                  <a:lnTo>
                    <a:pt x="14" y="47"/>
                  </a:lnTo>
                  <a:lnTo>
                    <a:pt x="20" y="47"/>
                  </a:lnTo>
                  <a:lnTo>
                    <a:pt x="20" y="45"/>
                  </a:lnTo>
                  <a:lnTo>
                    <a:pt x="24" y="45"/>
                  </a:lnTo>
                  <a:lnTo>
                    <a:pt x="32" y="47"/>
                  </a:lnTo>
                  <a:lnTo>
                    <a:pt x="38" y="49"/>
                  </a:lnTo>
                  <a:lnTo>
                    <a:pt x="38" y="51"/>
                  </a:lnTo>
                  <a:lnTo>
                    <a:pt x="42" y="51"/>
                  </a:lnTo>
                  <a:lnTo>
                    <a:pt x="47" y="61"/>
                  </a:lnTo>
                  <a:lnTo>
                    <a:pt x="55" y="59"/>
                  </a:lnTo>
                  <a:lnTo>
                    <a:pt x="57" y="55"/>
                  </a:lnTo>
                  <a:lnTo>
                    <a:pt x="57" y="49"/>
                  </a:lnTo>
                  <a:lnTo>
                    <a:pt x="59" y="49"/>
                  </a:lnTo>
                  <a:lnTo>
                    <a:pt x="65" y="45"/>
                  </a:lnTo>
                  <a:lnTo>
                    <a:pt x="67" y="41"/>
                  </a:lnTo>
                  <a:lnTo>
                    <a:pt x="67" y="37"/>
                  </a:lnTo>
                  <a:lnTo>
                    <a:pt x="61" y="35"/>
                  </a:lnTo>
                  <a:lnTo>
                    <a:pt x="61" y="28"/>
                  </a:lnTo>
                  <a:lnTo>
                    <a:pt x="59" y="20"/>
                  </a:lnTo>
                  <a:lnTo>
                    <a:pt x="65" y="18"/>
                  </a:lnTo>
                  <a:lnTo>
                    <a:pt x="69" y="18"/>
                  </a:lnTo>
                  <a:lnTo>
                    <a:pt x="69" y="20"/>
                  </a:lnTo>
                  <a:lnTo>
                    <a:pt x="69" y="20"/>
                  </a:lnTo>
                  <a:close/>
                </a:path>
              </a:pathLst>
            </a:custGeom>
            <a:solidFill>
              <a:srgbClr val="646464">
                <a:lumMod val="8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grpSp>
          <p:nvGrpSpPr>
            <p:cNvPr id="105" name="Group 1841">
              <a:extLst>
                <a:ext uri="{FF2B5EF4-FFF2-40B4-BE49-F238E27FC236}">
                  <a16:creationId xmlns:a16="http://schemas.microsoft.com/office/drawing/2014/main" id="{A8934BFC-669B-4ED2-8B55-5D7863738B1F}"/>
                </a:ext>
              </a:extLst>
            </p:cNvPr>
            <p:cNvGrpSpPr/>
            <p:nvPr/>
          </p:nvGrpSpPr>
          <p:grpSpPr>
            <a:xfrm>
              <a:off x="9386222" y="3744715"/>
              <a:ext cx="306110" cy="398666"/>
              <a:chOff x="5276850" y="2620963"/>
              <a:chExt cx="125412" cy="153988"/>
            </a:xfrm>
            <a:solidFill>
              <a:srgbClr val="646464">
                <a:lumMod val="85000"/>
              </a:srgbClr>
            </a:solidFill>
          </p:grpSpPr>
          <p:sp>
            <p:nvSpPr>
              <p:cNvPr id="272" name="Freeform 234">
                <a:extLst>
                  <a:ext uri="{FF2B5EF4-FFF2-40B4-BE49-F238E27FC236}">
                    <a16:creationId xmlns:a16="http://schemas.microsoft.com/office/drawing/2014/main" id="{DA083315-ADA7-4CBD-8098-E957AF6C0A3D}"/>
                  </a:ext>
                </a:extLst>
              </p:cNvPr>
              <p:cNvSpPr>
                <a:spLocks noEditPoints="1"/>
              </p:cNvSpPr>
              <p:nvPr/>
            </p:nvSpPr>
            <p:spPr bwMode="auto">
              <a:xfrm>
                <a:off x="5276850" y="2620963"/>
                <a:ext cx="125412" cy="153988"/>
              </a:xfrm>
              <a:custGeom>
                <a:avLst/>
                <a:gdLst/>
                <a:ahLst/>
                <a:cxnLst>
                  <a:cxn ang="0">
                    <a:pos x="28" y="79"/>
                  </a:cxn>
                  <a:cxn ang="0">
                    <a:pos x="38" y="73"/>
                  </a:cxn>
                  <a:cxn ang="0">
                    <a:pos x="40" y="79"/>
                  </a:cxn>
                  <a:cxn ang="0">
                    <a:pos x="46" y="79"/>
                  </a:cxn>
                  <a:cxn ang="0">
                    <a:pos x="32" y="67"/>
                  </a:cxn>
                  <a:cxn ang="0">
                    <a:pos x="40" y="44"/>
                  </a:cxn>
                  <a:cxn ang="0">
                    <a:pos x="51" y="42"/>
                  </a:cxn>
                  <a:cxn ang="0">
                    <a:pos x="42" y="40"/>
                  </a:cxn>
                  <a:cxn ang="0">
                    <a:pos x="40" y="22"/>
                  </a:cxn>
                  <a:cxn ang="0">
                    <a:pos x="40" y="20"/>
                  </a:cxn>
                  <a:cxn ang="0">
                    <a:pos x="46" y="14"/>
                  </a:cxn>
                  <a:cxn ang="0">
                    <a:pos x="46" y="2"/>
                  </a:cxn>
                  <a:cxn ang="0">
                    <a:pos x="38" y="2"/>
                  </a:cxn>
                  <a:cxn ang="0">
                    <a:pos x="30" y="10"/>
                  </a:cxn>
                  <a:cxn ang="0">
                    <a:pos x="28" y="14"/>
                  </a:cxn>
                  <a:cxn ang="0">
                    <a:pos x="18" y="18"/>
                  </a:cxn>
                  <a:cxn ang="0">
                    <a:pos x="10" y="20"/>
                  </a:cxn>
                  <a:cxn ang="0">
                    <a:pos x="2" y="30"/>
                  </a:cxn>
                  <a:cxn ang="0">
                    <a:pos x="10" y="24"/>
                  </a:cxn>
                  <a:cxn ang="0">
                    <a:pos x="14" y="22"/>
                  </a:cxn>
                  <a:cxn ang="0">
                    <a:pos x="28" y="34"/>
                  </a:cxn>
                  <a:cxn ang="0">
                    <a:pos x="20" y="30"/>
                  </a:cxn>
                  <a:cxn ang="0">
                    <a:pos x="0" y="38"/>
                  </a:cxn>
                  <a:cxn ang="0">
                    <a:pos x="2" y="51"/>
                  </a:cxn>
                  <a:cxn ang="0">
                    <a:pos x="6" y="57"/>
                  </a:cxn>
                  <a:cxn ang="0">
                    <a:pos x="2" y="63"/>
                  </a:cxn>
                  <a:cxn ang="0">
                    <a:pos x="12" y="77"/>
                  </a:cxn>
                  <a:cxn ang="0">
                    <a:pos x="28" y="79"/>
                  </a:cxn>
                  <a:cxn ang="0">
                    <a:pos x="75" y="81"/>
                  </a:cxn>
                  <a:cxn ang="0">
                    <a:pos x="69" y="83"/>
                  </a:cxn>
                  <a:cxn ang="0">
                    <a:pos x="61" y="87"/>
                  </a:cxn>
                  <a:cxn ang="0">
                    <a:pos x="53" y="83"/>
                  </a:cxn>
                  <a:cxn ang="0">
                    <a:pos x="53" y="89"/>
                  </a:cxn>
                  <a:cxn ang="0">
                    <a:pos x="59" y="97"/>
                  </a:cxn>
                  <a:cxn ang="0">
                    <a:pos x="63" y="93"/>
                  </a:cxn>
                  <a:cxn ang="0">
                    <a:pos x="69" y="93"/>
                  </a:cxn>
                  <a:cxn ang="0">
                    <a:pos x="75" y="83"/>
                  </a:cxn>
                  <a:cxn ang="0">
                    <a:pos x="75" y="81"/>
                  </a:cxn>
                  <a:cxn ang="0">
                    <a:pos x="47" y="81"/>
                  </a:cxn>
                  <a:cxn ang="0">
                    <a:pos x="46" y="89"/>
                  </a:cxn>
                  <a:cxn ang="0">
                    <a:pos x="47" y="83"/>
                  </a:cxn>
                  <a:cxn ang="0">
                    <a:pos x="47" y="79"/>
                  </a:cxn>
                  <a:cxn ang="0">
                    <a:pos x="47" y="81"/>
                  </a:cxn>
                  <a:cxn ang="0">
                    <a:pos x="69" y="47"/>
                  </a:cxn>
                  <a:cxn ang="0">
                    <a:pos x="65" y="57"/>
                  </a:cxn>
                  <a:cxn ang="0">
                    <a:pos x="63" y="61"/>
                  </a:cxn>
                  <a:cxn ang="0">
                    <a:pos x="61" y="57"/>
                  </a:cxn>
                  <a:cxn ang="0">
                    <a:pos x="53" y="57"/>
                  </a:cxn>
                  <a:cxn ang="0">
                    <a:pos x="47" y="61"/>
                  </a:cxn>
                  <a:cxn ang="0">
                    <a:pos x="51" y="67"/>
                  </a:cxn>
                  <a:cxn ang="0">
                    <a:pos x="53" y="77"/>
                  </a:cxn>
                  <a:cxn ang="0">
                    <a:pos x="59" y="73"/>
                  </a:cxn>
                  <a:cxn ang="0">
                    <a:pos x="63" y="73"/>
                  </a:cxn>
                  <a:cxn ang="0">
                    <a:pos x="69" y="81"/>
                  </a:cxn>
                  <a:cxn ang="0">
                    <a:pos x="73" y="73"/>
                  </a:cxn>
                  <a:cxn ang="0">
                    <a:pos x="75" y="67"/>
                  </a:cxn>
                  <a:cxn ang="0">
                    <a:pos x="75" y="61"/>
                  </a:cxn>
                  <a:cxn ang="0">
                    <a:pos x="73" y="47"/>
                  </a:cxn>
                  <a:cxn ang="0">
                    <a:pos x="69" y="47"/>
                  </a:cxn>
                  <a:cxn ang="0">
                    <a:pos x="14" y="24"/>
                  </a:cxn>
                  <a:cxn ang="0">
                    <a:pos x="12" y="32"/>
                  </a:cxn>
                  <a:cxn ang="0">
                    <a:pos x="18" y="28"/>
                  </a:cxn>
                  <a:cxn ang="0">
                    <a:pos x="14" y="24"/>
                  </a:cxn>
                </a:cxnLst>
                <a:rect l="0" t="0" r="r" b="b"/>
                <a:pathLst>
                  <a:path w="79" h="97">
                    <a:moveTo>
                      <a:pt x="28" y="79"/>
                    </a:moveTo>
                    <a:lnTo>
                      <a:pt x="28" y="79"/>
                    </a:lnTo>
                    <a:lnTo>
                      <a:pt x="30" y="67"/>
                    </a:lnTo>
                    <a:lnTo>
                      <a:pt x="38" y="73"/>
                    </a:lnTo>
                    <a:lnTo>
                      <a:pt x="38" y="79"/>
                    </a:lnTo>
                    <a:lnTo>
                      <a:pt x="40" y="79"/>
                    </a:lnTo>
                    <a:lnTo>
                      <a:pt x="42" y="79"/>
                    </a:lnTo>
                    <a:lnTo>
                      <a:pt x="46" y="79"/>
                    </a:lnTo>
                    <a:lnTo>
                      <a:pt x="46" y="67"/>
                    </a:lnTo>
                    <a:lnTo>
                      <a:pt x="32" y="67"/>
                    </a:lnTo>
                    <a:lnTo>
                      <a:pt x="38" y="57"/>
                    </a:lnTo>
                    <a:lnTo>
                      <a:pt x="40" y="44"/>
                    </a:lnTo>
                    <a:lnTo>
                      <a:pt x="46" y="47"/>
                    </a:lnTo>
                    <a:lnTo>
                      <a:pt x="51" y="42"/>
                    </a:lnTo>
                    <a:lnTo>
                      <a:pt x="47" y="40"/>
                    </a:lnTo>
                    <a:lnTo>
                      <a:pt x="42" y="40"/>
                    </a:lnTo>
                    <a:lnTo>
                      <a:pt x="40" y="32"/>
                    </a:lnTo>
                    <a:lnTo>
                      <a:pt x="40" y="22"/>
                    </a:lnTo>
                    <a:lnTo>
                      <a:pt x="32" y="20"/>
                    </a:lnTo>
                    <a:lnTo>
                      <a:pt x="40" y="20"/>
                    </a:lnTo>
                    <a:lnTo>
                      <a:pt x="42" y="14"/>
                    </a:lnTo>
                    <a:lnTo>
                      <a:pt x="46" y="14"/>
                    </a:lnTo>
                    <a:lnTo>
                      <a:pt x="42" y="8"/>
                    </a:lnTo>
                    <a:lnTo>
                      <a:pt x="46" y="2"/>
                    </a:lnTo>
                    <a:lnTo>
                      <a:pt x="46" y="0"/>
                    </a:lnTo>
                    <a:lnTo>
                      <a:pt x="38" y="2"/>
                    </a:lnTo>
                    <a:lnTo>
                      <a:pt x="32" y="4"/>
                    </a:lnTo>
                    <a:lnTo>
                      <a:pt x="30" y="10"/>
                    </a:lnTo>
                    <a:lnTo>
                      <a:pt x="28" y="12"/>
                    </a:lnTo>
                    <a:lnTo>
                      <a:pt x="28" y="14"/>
                    </a:lnTo>
                    <a:lnTo>
                      <a:pt x="20" y="18"/>
                    </a:lnTo>
                    <a:lnTo>
                      <a:pt x="18" y="18"/>
                    </a:lnTo>
                    <a:lnTo>
                      <a:pt x="14" y="18"/>
                    </a:lnTo>
                    <a:lnTo>
                      <a:pt x="10" y="20"/>
                    </a:lnTo>
                    <a:lnTo>
                      <a:pt x="2" y="28"/>
                    </a:lnTo>
                    <a:lnTo>
                      <a:pt x="2" y="30"/>
                    </a:lnTo>
                    <a:lnTo>
                      <a:pt x="6" y="30"/>
                    </a:lnTo>
                    <a:lnTo>
                      <a:pt x="10" y="24"/>
                    </a:lnTo>
                    <a:lnTo>
                      <a:pt x="12" y="22"/>
                    </a:lnTo>
                    <a:lnTo>
                      <a:pt x="14" y="22"/>
                    </a:lnTo>
                    <a:lnTo>
                      <a:pt x="24" y="22"/>
                    </a:lnTo>
                    <a:lnTo>
                      <a:pt x="28" y="34"/>
                    </a:lnTo>
                    <a:lnTo>
                      <a:pt x="22" y="30"/>
                    </a:lnTo>
                    <a:lnTo>
                      <a:pt x="20" y="30"/>
                    </a:lnTo>
                    <a:lnTo>
                      <a:pt x="14" y="40"/>
                    </a:lnTo>
                    <a:lnTo>
                      <a:pt x="0" y="38"/>
                    </a:lnTo>
                    <a:lnTo>
                      <a:pt x="2" y="49"/>
                    </a:lnTo>
                    <a:lnTo>
                      <a:pt x="2" y="51"/>
                    </a:lnTo>
                    <a:lnTo>
                      <a:pt x="6" y="53"/>
                    </a:lnTo>
                    <a:lnTo>
                      <a:pt x="6" y="57"/>
                    </a:lnTo>
                    <a:lnTo>
                      <a:pt x="2" y="59"/>
                    </a:lnTo>
                    <a:lnTo>
                      <a:pt x="2" y="63"/>
                    </a:lnTo>
                    <a:lnTo>
                      <a:pt x="4" y="69"/>
                    </a:lnTo>
                    <a:lnTo>
                      <a:pt x="12" y="77"/>
                    </a:lnTo>
                    <a:lnTo>
                      <a:pt x="12" y="79"/>
                    </a:lnTo>
                    <a:lnTo>
                      <a:pt x="28" y="79"/>
                    </a:lnTo>
                    <a:lnTo>
                      <a:pt x="28" y="79"/>
                    </a:lnTo>
                    <a:close/>
                    <a:moveTo>
                      <a:pt x="75" y="81"/>
                    </a:moveTo>
                    <a:lnTo>
                      <a:pt x="75" y="81"/>
                    </a:lnTo>
                    <a:lnTo>
                      <a:pt x="69" y="83"/>
                    </a:lnTo>
                    <a:lnTo>
                      <a:pt x="63" y="87"/>
                    </a:lnTo>
                    <a:lnTo>
                      <a:pt x="61" y="87"/>
                    </a:lnTo>
                    <a:lnTo>
                      <a:pt x="55" y="83"/>
                    </a:lnTo>
                    <a:lnTo>
                      <a:pt x="53" y="83"/>
                    </a:lnTo>
                    <a:lnTo>
                      <a:pt x="53" y="87"/>
                    </a:lnTo>
                    <a:lnTo>
                      <a:pt x="53" y="89"/>
                    </a:lnTo>
                    <a:lnTo>
                      <a:pt x="55" y="93"/>
                    </a:lnTo>
                    <a:lnTo>
                      <a:pt x="59" y="97"/>
                    </a:lnTo>
                    <a:lnTo>
                      <a:pt x="61" y="97"/>
                    </a:lnTo>
                    <a:lnTo>
                      <a:pt x="63" y="93"/>
                    </a:lnTo>
                    <a:lnTo>
                      <a:pt x="65" y="93"/>
                    </a:lnTo>
                    <a:lnTo>
                      <a:pt x="69" y="93"/>
                    </a:lnTo>
                    <a:lnTo>
                      <a:pt x="71" y="89"/>
                    </a:lnTo>
                    <a:lnTo>
                      <a:pt x="75" y="83"/>
                    </a:lnTo>
                    <a:lnTo>
                      <a:pt x="79" y="81"/>
                    </a:lnTo>
                    <a:lnTo>
                      <a:pt x="75" y="81"/>
                    </a:lnTo>
                    <a:lnTo>
                      <a:pt x="75" y="81"/>
                    </a:lnTo>
                    <a:close/>
                    <a:moveTo>
                      <a:pt x="47" y="81"/>
                    </a:moveTo>
                    <a:lnTo>
                      <a:pt x="47" y="81"/>
                    </a:lnTo>
                    <a:lnTo>
                      <a:pt x="46" y="89"/>
                    </a:lnTo>
                    <a:lnTo>
                      <a:pt x="46" y="91"/>
                    </a:lnTo>
                    <a:lnTo>
                      <a:pt x="47" y="83"/>
                    </a:lnTo>
                    <a:lnTo>
                      <a:pt x="51" y="81"/>
                    </a:lnTo>
                    <a:lnTo>
                      <a:pt x="47" y="79"/>
                    </a:lnTo>
                    <a:lnTo>
                      <a:pt x="47" y="81"/>
                    </a:lnTo>
                    <a:lnTo>
                      <a:pt x="47" y="81"/>
                    </a:lnTo>
                    <a:close/>
                    <a:moveTo>
                      <a:pt x="69" y="47"/>
                    </a:moveTo>
                    <a:lnTo>
                      <a:pt x="69" y="47"/>
                    </a:lnTo>
                    <a:lnTo>
                      <a:pt x="63" y="49"/>
                    </a:lnTo>
                    <a:lnTo>
                      <a:pt x="65" y="57"/>
                    </a:lnTo>
                    <a:lnTo>
                      <a:pt x="63" y="59"/>
                    </a:lnTo>
                    <a:lnTo>
                      <a:pt x="63" y="61"/>
                    </a:lnTo>
                    <a:lnTo>
                      <a:pt x="61" y="61"/>
                    </a:lnTo>
                    <a:lnTo>
                      <a:pt x="61" y="57"/>
                    </a:lnTo>
                    <a:lnTo>
                      <a:pt x="55" y="57"/>
                    </a:lnTo>
                    <a:lnTo>
                      <a:pt x="53" y="57"/>
                    </a:lnTo>
                    <a:lnTo>
                      <a:pt x="53" y="61"/>
                    </a:lnTo>
                    <a:lnTo>
                      <a:pt x="47" y="61"/>
                    </a:lnTo>
                    <a:lnTo>
                      <a:pt x="47" y="63"/>
                    </a:lnTo>
                    <a:lnTo>
                      <a:pt x="51" y="67"/>
                    </a:lnTo>
                    <a:lnTo>
                      <a:pt x="53" y="67"/>
                    </a:lnTo>
                    <a:lnTo>
                      <a:pt x="53" y="77"/>
                    </a:lnTo>
                    <a:lnTo>
                      <a:pt x="61" y="77"/>
                    </a:lnTo>
                    <a:lnTo>
                      <a:pt x="59" y="73"/>
                    </a:lnTo>
                    <a:lnTo>
                      <a:pt x="61" y="73"/>
                    </a:lnTo>
                    <a:lnTo>
                      <a:pt x="63" y="73"/>
                    </a:lnTo>
                    <a:lnTo>
                      <a:pt x="63" y="81"/>
                    </a:lnTo>
                    <a:lnTo>
                      <a:pt x="69" y="81"/>
                    </a:lnTo>
                    <a:lnTo>
                      <a:pt x="69" y="77"/>
                    </a:lnTo>
                    <a:lnTo>
                      <a:pt x="73" y="73"/>
                    </a:lnTo>
                    <a:lnTo>
                      <a:pt x="75" y="71"/>
                    </a:lnTo>
                    <a:lnTo>
                      <a:pt x="75" y="67"/>
                    </a:lnTo>
                    <a:lnTo>
                      <a:pt x="71" y="63"/>
                    </a:lnTo>
                    <a:lnTo>
                      <a:pt x="75" y="61"/>
                    </a:lnTo>
                    <a:lnTo>
                      <a:pt x="75" y="53"/>
                    </a:lnTo>
                    <a:lnTo>
                      <a:pt x="73" y="47"/>
                    </a:lnTo>
                    <a:lnTo>
                      <a:pt x="69" y="47"/>
                    </a:lnTo>
                    <a:lnTo>
                      <a:pt x="69" y="47"/>
                    </a:lnTo>
                    <a:close/>
                    <a:moveTo>
                      <a:pt x="14" y="24"/>
                    </a:moveTo>
                    <a:lnTo>
                      <a:pt x="14" y="24"/>
                    </a:lnTo>
                    <a:lnTo>
                      <a:pt x="12" y="30"/>
                    </a:lnTo>
                    <a:lnTo>
                      <a:pt x="12" y="32"/>
                    </a:lnTo>
                    <a:lnTo>
                      <a:pt x="14" y="30"/>
                    </a:lnTo>
                    <a:lnTo>
                      <a:pt x="18" y="28"/>
                    </a:lnTo>
                    <a:lnTo>
                      <a:pt x="18" y="24"/>
                    </a:lnTo>
                    <a:lnTo>
                      <a:pt x="14" y="24"/>
                    </a:lnTo>
                    <a:lnTo>
                      <a:pt x="14" y="24"/>
                    </a:lnTo>
                    <a:close/>
                  </a:path>
                </a:pathLst>
              </a:custGeom>
              <a:grp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273" name="Freeform 235">
                <a:extLst>
                  <a:ext uri="{FF2B5EF4-FFF2-40B4-BE49-F238E27FC236}">
                    <a16:creationId xmlns:a16="http://schemas.microsoft.com/office/drawing/2014/main" id="{359EB829-EA44-4263-979F-CD253A01D4E8}"/>
                  </a:ext>
                </a:extLst>
              </p:cNvPr>
              <p:cNvSpPr>
                <a:spLocks/>
              </p:cNvSpPr>
              <p:nvPr/>
            </p:nvSpPr>
            <p:spPr bwMode="auto">
              <a:xfrm>
                <a:off x="5349875" y="2746376"/>
                <a:ext cx="7937" cy="19050"/>
              </a:xfrm>
              <a:custGeom>
                <a:avLst/>
                <a:gdLst/>
                <a:ahLst/>
                <a:cxnLst>
                  <a:cxn ang="0">
                    <a:pos x="1" y="2"/>
                  </a:cxn>
                  <a:cxn ang="0">
                    <a:pos x="1" y="2"/>
                  </a:cxn>
                  <a:cxn ang="0">
                    <a:pos x="0" y="10"/>
                  </a:cxn>
                  <a:cxn ang="0">
                    <a:pos x="0" y="12"/>
                  </a:cxn>
                  <a:cxn ang="0">
                    <a:pos x="1" y="4"/>
                  </a:cxn>
                  <a:cxn ang="0">
                    <a:pos x="5" y="2"/>
                  </a:cxn>
                  <a:cxn ang="0">
                    <a:pos x="1" y="0"/>
                  </a:cxn>
                  <a:cxn ang="0">
                    <a:pos x="1" y="2"/>
                  </a:cxn>
                </a:cxnLst>
                <a:rect l="0" t="0" r="r" b="b"/>
                <a:pathLst>
                  <a:path w="5" h="12">
                    <a:moveTo>
                      <a:pt x="1" y="2"/>
                    </a:moveTo>
                    <a:lnTo>
                      <a:pt x="1" y="2"/>
                    </a:lnTo>
                    <a:lnTo>
                      <a:pt x="0" y="10"/>
                    </a:lnTo>
                    <a:lnTo>
                      <a:pt x="0" y="12"/>
                    </a:lnTo>
                    <a:lnTo>
                      <a:pt x="1" y="4"/>
                    </a:lnTo>
                    <a:lnTo>
                      <a:pt x="5" y="2"/>
                    </a:lnTo>
                    <a:lnTo>
                      <a:pt x="1" y="0"/>
                    </a:lnTo>
                    <a:lnTo>
                      <a:pt x="1" y="2"/>
                    </a:lnTo>
                    <a:close/>
                  </a:path>
                </a:pathLst>
              </a:custGeom>
              <a:grpFill/>
              <a:ln w="9525">
                <a:noFill/>
                <a:round/>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274" name="Freeform 236">
                <a:extLst>
                  <a:ext uri="{FF2B5EF4-FFF2-40B4-BE49-F238E27FC236}">
                    <a16:creationId xmlns:a16="http://schemas.microsoft.com/office/drawing/2014/main" id="{FFEB3B52-046F-4363-96C9-6BBB1596C9B2}"/>
                  </a:ext>
                </a:extLst>
              </p:cNvPr>
              <p:cNvSpPr>
                <a:spLocks/>
              </p:cNvSpPr>
              <p:nvPr/>
            </p:nvSpPr>
            <p:spPr bwMode="auto">
              <a:xfrm>
                <a:off x="5349875" y="2746376"/>
                <a:ext cx="7937" cy="19050"/>
              </a:xfrm>
              <a:custGeom>
                <a:avLst/>
                <a:gdLst/>
                <a:ahLst/>
                <a:cxnLst>
                  <a:cxn ang="0">
                    <a:pos x="1" y="2"/>
                  </a:cxn>
                  <a:cxn ang="0">
                    <a:pos x="1" y="2"/>
                  </a:cxn>
                  <a:cxn ang="0">
                    <a:pos x="0" y="10"/>
                  </a:cxn>
                  <a:cxn ang="0">
                    <a:pos x="0" y="12"/>
                  </a:cxn>
                  <a:cxn ang="0">
                    <a:pos x="1" y="4"/>
                  </a:cxn>
                  <a:cxn ang="0">
                    <a:pos x="5" y="2"/>
                  </a:cxn>
                  <a:cxn ang="0">
                    <a:pos x="1" y="0"/>
                  </a:cxn>
                  <a:cxn ang="0">
                    <a:pos x="1" y="2"/>
                  </a:cxn>
                </a:cxnLst>
                <a:rect l="0" t="0" r="r" b="b"/>
                <a:pathLst>
                  <a:path w="5" h="12">
                    <a:moveTo>
                      <a:pt x="1" y="2"/>
                    </a:moveTo>
                    <a:lnTo>
                      <a:pt x="1" y="2"/>
                    </a:lnTo>
                    <a:lnTo>
                      <a:pt x="0" y="10"/>
                    </a:lnTo>
                    <a:lnTo>
                      <a:pt x="0" y="12"/>
                    </a:lnTo>
                    <a:lnTo>
                      <a:pt x="1" y="4"/>
                    </a:lnTo>
                    <a:lnTo>
                      <a:pt x="5" y="2"/>
                    </a:lnTo>
                    <a:lnTo>
                      <a:pt x="1" y="0"/>
                    </a:lnTo>
                    <a:lnTo>
                      <a:pt x="1" y="2"/>
                    </a:lnTo>
                  </a:path>
                </a:pathLst>
              </a:custGeom>
              <a:grp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275" name="Freeform 237">
                <a:extLst>
                  <a:ext uri="{FF2B5EF4-FFF2-40B4-BE49-F238E27FC236}">
                    <a16:creationId xmlns:a16="http://schemas.microsoft.com/office/drawing/2014/main" id="{5C177133-D8FD-4DCE-814C-9E1471BCE817}"/>
                  </a:ext>
                </a:extLst>
              </p:cNvPr>
              <p:cNvSpPr>
                <a:spLocks/>
              </p:cNvSpPr>
              <p:nvPr/>
            </p:nvSpPr>
            <p:spPr bwMode="auto">
              <a:xfrm>
                <a:off x="5295900" y="2659063"/>
                <a:ext cx="9525" cy="12700"/>
              </a:xfrm>
              <a:custGeom>
                <a:avLst/>
                <a:gdLst/>
                <a:ahLst/>
                <a:cxnLst>
                  <a:cxn ang="0">
                    <a:pos x="2" y="0"/>
                  </a:cxn>
                  <a:cxn ang="0">
                    <a:pos x="2" y="0"/>
                  </a:cxn>
                  <a:cxn ang="0">
                    <a:pos x="0" y="6"/>
                  </a:cxn>
                  <a:cxn ang="0">
                    <a:pos x="0" y="8"/>
                  </a:cxn>
                  <a:cxn ang="0">
                    <a:pos x="2" y="6"/>
                  </a:cxn>
                  <a:cxn ang="0">
                    <a:pos x="6" y="4"/>
                  </a:cxn>
                  <a:cxn ang="0">
                    <a:pos x="6" y="0"/>
                  </a:cxn>
                  <a:cxn ang="0">
                    <a:pos x="2" y="0"/>
                  </a:cxn>
                </a:cxnLst>
                <a:rect l="0" t="0" r="r" b="b"/>
                <a:pathLst>
                  <a:path w="6" h="8">
                    <a:moveTo>
                      <a:pt x="2" y="0"/>
                    </a:moveTo>
                    <a:lnTo>
                      <a:pt x="2" y="0"/>
                    </a:lnTo>
                    <a:lnTo>
                      <a:pt x="0" y="6"/>
                    </a:lnTo>
                    <a:lnTo>
                      <a:pt x="0" y="8"/>
                    </a:lnTo>
                    <a:lnTo>
                      <a:pt x="2" y="6"/>
                    </a:lnTo>
                    <a:lnTo>
                      <a:pt x="6" y="4"/>
                    </a:lnTo>
                    <a:lnTo>
                      <a:pt x="6" y="0"/>
                    </a:lnTo>
                    <a:lnTo>
                      <a:pt x="2" y="0"/>
                    </a:lnTo>
                    <a:close/>
                  </a:path>
                </a:pathLst>
              </a:custGeom>
              <a:grpFill/>
              <a:ln w="9525">
                <a:noFill/>
                <a:round/>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276" name="Freeform 238">
                <a:extLst>
                  <a:ext uri="{FF2B5EF4-FFF2-40B4-BE49-F238E27FC236}">
                    <a16:creationId xmlns:a16="http://schemas.microsoft.com/office/drawing/2014/main" id="{6B1925EB-5D79-482E-9711-A87184055822}"/>
                  </a:ext>
                </a:extLst>
              </p:cNvPr>
              <p:cNvSpPr>
                <a:spLocks/>
              </p:cNvSpPr>
              <p:nvPr/>
            </p:nvSpPr>
            <p:spPr bwMode="auto">
              <a:xfrm>
                <a:off x="5295900" y="2659063"/>
                <a:ext cx="9525" cy="12700"/>
              </a:xfrm>
              <a:custGeom>
                <a:avLst/>
                <a:gdLst/>
                <a:ahLst/>
                <a:cxnLst>
                  <a:cxn ang="0">
                    <a:pos x="2" y="0"/>
                  </a:cxn>
                  <a:cxn ang="0">
                    <a:pos x="2" y="0"/>
                  </a:cxn>
                  <a:cxn ang="0">
                    <a:pos x="0" y="6"/>
                  </a:cxn>
                  <a:cxn ang="0">
                    <a:pos x="0" y="8"/>
                  </a:cxn>
                  <a:cxn ang="0">
                    <a:pos x="2" y="6"/>
                  </a:cxn>
                  <a:cxn ang="0">
                    <a:pos x="6" y="4"/>
                  </a:cxn>
                  <a:cxn ang="0">
                    <a:pos x="6" y="0"/>
                  </a:cxn>
                  <a:cxn ang="0">
                    <a:pos x="2" y="0"/>
                  </a:cxn>
                </a:cxnLst>
                <a:rect l="0" t="0" r="r" b="b"/>
                <a:pathLst>
                  <a:path w="6" h="8">
                    <a:moveTo>
                      <a:pt x="2" y="0"/>
                    </a:moveTo>
                    <a:lnTo>
                      <a:pt x="2" y="0"/>
                    </a:lnTo>
                    <a:lnTo>
                      <a:pt x="0" y="6"/>
                    </a:lnTo>
                    <a:lnTo>
                      <a:pt x="0" y="8"/>
                    </a:lnTo>
                    <a:lnTo>
                      <a:pt x="2" y="6"/>
                    </a:lnTo>
                    <a:lnTo>
                      <a:pt x="6" y="4"/>
                    </a:lnTo>
                    <a:lnTo>
                      <a:pt x="6" y="0"/>
                    </a:lnTo>
                    <a:lnTo>
                      <a:pt x="2" y="0"/>
                    </a:lnTo>
                  </a:path>
                </a:pathLst>
              </a:custGeom>
              <a:grp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277" name="Freeform 480">
                <a:extLst>
                  <a:ext uri="{FF2B5EF4-FFF2-40B4-BE49-F238E27FC236}">
                    <a16:creationId xmlns:a16="http://schemas.microsoft.com/office/drawing/2014/main" id="{2A5F9585-6323-4C3E-A0EB-69B9783695F8}"/>
                  </a:ext>
                </a:extLst>
              </p:cNvPr>
              <p:cNvSpPr>
                <a:spLocks/>
              </p:cNvSpPr>
              <p:nvPr/>
            </p:nvSpPr>
            <p:spPr bwMode="auto">
              <a:xfrm>
                <a:off x="5349875" y="2746375"/>
                <a:ext cx="7938" cy="19050"/>
              </a:xfrm>
              <a:custGeom>
                <a:avLst/>
                <a:gdLst/>
                <a:ahLst/>
                <a:cxnLst>
                  <a:cxn ang="0">
                    <a:pos x="1" y="2"/>
                  </a:cxn>
                  <a:cxn ang="0">
                    <a:pos x="1" y="2"/>
                  </a:cxn>
                  <a:cxn ang="0">
                    <a:pos x="0" y="10"/>
                  </a:cxn>
                  <a:cxn ang="0">
                    <a:pos x="0" y="12"/>
                  </a:cxn>
                  <a:cxn ang="0">
                    <a:pos x="1" y="4"/>
                  </a:cxn>
                  <a:cxn ang="0">
                    <a:pos x="5" y="2"/>
                  </a:cxn>
                  <a:cxn ang="0">
                    <a:pos x="1" y="0"/>
                  </a:cxn>
                  <a:cxn ang="0">
                    <a:pos x="1" y="2"/>
                  </a:cxn>
                </a:cxnLst>
                <a:rect l="0" t="0" r="r" b="b"/>
                <a:pathLst>
                  <a:path w="5" h="12">
                    <a:moveTo>
                      <a:pt x="1" y="2"/>
                    </a:moveTo>
                    <a:lnTo>
                      <a:pt x="1" y="2"/>
                    </a:lnTo>
                    <a:lnTo>
                      <a:pt x="0" y="10"/>
                    </a:lnTo>
                    <a:lnTo>
                      <a:pt x="0" y="12"/>
                    </a:lnTo>
                    <a:lnTo>
                      <a:pt x="1" y="4"/>
                    </a:lnTo>
                    <a:lnTo>
                      <a:pt x="5" y="2"/>
                    </a:lnTo>
                    <a:lnTo>
                      <a:pt x="1" y="0"/>
                    </a:lnTo>
                    <a:lnTo>
                      <a:pt x="1" y="2"/>
                    </a:lnTo>
                    <a:close/>
                  </a:path>
                </a:pathLst>
              </a:custGeom>
              <a:grpFill/>
              <a:ln w="9525">
                <a:noFill/>
                <a:round/>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278" name="Freeform 481">
                <a:extLst>
                  <a:ext uri="{FF2B5EF4-FFF2-40B4-BE49-F238E27FC236}">
                    <a16:creationId xmlns:a16="http://schemas.microsoft.com/office/drawing/2014/main" id="{46328177-39A6-4DB5-BEAC-3672ED5316F2}"/>
                  </a:ext>
                </a:extLst>
              </p:cNvPr>
              <p:cNvSpPr>
                <a:spLocks/>
              </p:cNvSpPr>
              <p:nvPr/>
            </p:nvSpPr>
            <p:spPr bwMode="auto">
              <a:xfrm>
                <a:off x="5349875" y="2746375"/>
                <a:ext cx="7938" cy="19050"/>
              </a:xfrm>
              <a:custGeom>
                <a:avLst/>
                <a:gdLst/>
                <a:ahLst/>
                <a:cxnLst>
                  <a:cxn ang="0">
                    <a:pos x="1" y="2"/>
                  </a:cxn>
                  <a:cxn ang="0">
                    <a:pos x="1" y="2"/>
                  </a:cxn>
                  <a:cxn ang="0">
                    <a:pos x="0" y="10"/>
                  </a:cxn>
                  <a:cxn ang="0">
                    <a:pos x="0" y="12"/>
                  </a:cxn>
                  <a:cxn ang="0">
                    <a:pos x="1" y="4"/>
                  </a:cxn>
                  <a:cxn ang="0">
                    <a:pos x="5" y="2"/>
                  </a:cxn>
                  <a:cxn ang="0">
                    <a:pos x="1" y="0"/>
                  </a:cxn>
                  <a:cxn ang="0">
                    <a:pos x="1" y="2"/>
                  </a:cxn>
                </a:cxnLst>
                <a:rect l="0" t="0" r="r" b="b"/>
                <a:pathLst>
                  <a:path w="5" h="12">
                    <a:moveTo>
                      <a:pt x="1" y="2"/>
                    </a:moveTo>
                    <a:lnTo>
                      <a:pt x="1" y="2"/>
                    </a:lnTo>
                    <a:lnTo>
                      <a:pt x="0" y="10"/>
                    </a:lnTo>
                    <a:lnTo>
                      <a:pt x="0" y="12"/>
                    </a:lnTo>
                    <a:lnTo>
                      <a:pt x="1" y="4"/>
                    </a:lnTo>
                    <a:lnTo>
                      <a:pt x="5" y="2"/>
                    </a:lnTo>
                    <a:lnTo>
                      <a:pt x="1" y="0"/>
                    </a:lnTo>
                    <a:lnTo>
                      <a:pt x="1" y="2"/>
                    </a:lnTo>
                  </a:path>
                </a:pathLst>
              </a:custGeom>
              <a:grp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279" name="Freeform 482">
                <a:extLst>
                  <a:ext uri="{FF2B5EF4-FFF2-40B4-BE49-F238E27FC236}">
                    <a16:creationId xmlns:a16="http://schemas.microsoft.com/office/drawing/2014/main" id="{3F690490-D05C-4DCE-B8E7-F6F4B2CCC858}"/>
                  </a:ext>
                </a:extLst>
              </p:cNvPr>
              <p:cNvSpPr>
                <a:spLocks/>
              </p:cNvSpPr>
              <p:nvPr/>
            </p:nvSpPr>
            <p:spPr bwMode="auto">
              <a:xfrm>
                <a:off x="5295900" y="2659063"/>
                <a:ext cx="9525" cy="12700"/>
              </a:xfrm>
              <a:custGeom>
                <a:avLst/>
                <a:gdLst/>
                <a:ahLst/>
                <a:cxnLst>
                  <a:cxn ang="0">
                    <a:pos x="2" y="0"/>
                  </a:cxn>
                  <a:cxn ang="0">
                    <a:pos x="2" y="0"/>
                  </a:cxn>
                  <a:cxn ang="0">
                    <a:pos x="0" y="6"/>
                  </a:cxn>
                  <a:cxn ang="0">
                    <a:pos x="0" y="8"/>
                  </a:cxn>
                  <a:cxn ang="0">
                    <a:pos x="2" y="6"/>
                  </a:cxn>
                  <a:cxn ang="0">
                    <a:pos x="6" y="4"/>
                  </a:cxn>
                  <a:cxn ang="0">
                    <a:pos x="6" y="0"/>
                  </a:cxn>
                  <a:cxn ang="0">
                    <a:pos x="2" y="0"/>
                  </a:cxn>
                </a:cxnLst>
                <a:rect l="0" t="0" r="r" b="b"/>
                <a:pathLst>
                  <a:path w="6" h="8">
                    <a:moveTo>
                      <a:pt x="2" y="0"/>
                    </a:moveTo>
                    <a:lnTo>
                      <a:pt x="2" y="0"/>
                    </a:lnTo>
                    <a:lnTo>
                      <a:pt x="0" y="6"/>
                    </a:lnTo>
                    <a:lnTo>
                      <a:pt x="0" y="8"/>
                    </a:lnTo>
                    <a:lnTo>
                      <a:pt x="2" y="6"/>
                    </a:lnTo>
                    <a:lnTo>
                      <a:pt x="6" y="4"/>
                    </a:lnTo>
                    <a:lnTo>
                      <a:pt x="6" y="0"/>
                    </a:lnTo>
                    <a:lnTo>
                      <a:pt x="2" y="0"/>
                    </a:lnTo>
                    <a:close/>
                  </a:path>
                </a:pathLst>
              </a:custGeom>
              <a:grpFill/>
              <a:ln w="9525">
                <a:noFill/>
                <a:round/>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280" name="Freeform 483">
                <a:extLst>
                  <a:ext uri="{FF2B5EF4-FFF2-40B4-BE49-F238E27FC236}">
                    <a16:creationId xmlns:a16="http://schemas.microsoft.com/office/drawing/2014/main" id="{59FAC85E-7B33-4557-A03C-032B72EA5E73}"/>
                  </a:ext>
                </a:extLst>
              </p:cNvPr>
              <p:cNvSpPr>
                <a:spLocks/>
              </p:cNvSpPr>
              <p:nvPr/>
            </p:nvSpPr>
            <p:spPr bwMode="auto">
              <a:xfrm>
                <a:off x="5295900" y="2659063"/>
                <a:ext cx="9525" cy="12700"/>
              </a:xfrm>
              <a:custGeom>
                <a:avLst/>
                <a:gdLst/>
                <a:ahLst/>
                <a:cxnLst>
                  <a:cxn ang="0">
                    <a:pos x="2" y="0"/>
                  </a:cxn>
                  <a:cxn ang="0">
                    <a:pos x="2" y="0"/>
                  </a:cxn>
                  <a:cxn ang="0">
                    <a:pos x="0" y="6"/>
                  </a:cxn>
                  <a:cxn ang="0">
                    <a:pos x="0" y="8"/>
                  </a:cxn>
                  <a:cxn ang="0">
                    <a:pos x="2" y="6"/>
                  </a:cxn>
                  <a:cxn ang="0">
                    <a:pos x="6" y="4"/>
                  </a:cxn>
                  <a:cxn ang="0">
                    <a:pos x="6" y="0"/>
                  </a:cxn>
                  <a:cxn ang="0">
                    <a:pos x="2" y="0"/>
                  </a:cxn>
                </a:cxnLst>
                <a:rect l="0" t="0" r="r" b="b"/>
                <a:pathLst>
                  <a:path w="6" h="8">
                    <a:moveTo>
                      <a:pt x="2" y="0"/>
                    </a:moveTo>
                    <a:lnTo>
                      <a:pt x="2" y="0"/>
                    </a:lnTo>
                    <a:lnTo>
                      <a:pt x="0" y="6"/>
                    </a:lnTo>
                    <a:lnTo>
                      <a:pt x="0" y="8"/>
                    </a:lnTo>
                    <a:lnTo>
                      <a:pt x="2" y="6"/>
                    </a:lnTo>
                    <a:lnTo>
                      <a:pt x="6" y="4"/>
                    </a:lnTo>
                    <a:lnTo>
                      <a:pt x="6" y="0"/>
                    </a:lnTo>
                    <a:lnTo>
                      <a:pt x="2" y="0"/>
                    </a:lnTo>
                  </a:path>
                </a:pathLst>
              </a:custGeom>
              <a:grp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281" name="Freeform 659">
                <a:extLst>
                  <a:ext uri="{FF2B5EF4-FFF2-40B4-BE49-F238E27FC236}">
                    <a16:creationId xmlns:a16="http://schemas.microsoft.com/office/drawing/2014/main" id="{DF26A052-ED97-4FC8-94DE-985EA6925780}"/>
                  </a:ext>
                </a:extLst>
              </p:cNvPr>
              <p:cNvSpPr>
                <a:spLocks/>
              </p:cNvSpPr>
              <p:nvPr/>
            </p:nvSpPr>
            <p:spPr bwMode="auto">
              <a:xfrm>
                <a:off x="5349875" y="2746375"/>
                <a:ext cx="7938" cy="19050"/>
              </a:xfrm>
              <a:custGeom>
                <a:avLst/>
                <a:gdLst/>
                <a:ahLst/>
                <a:cxnLst>
                  <a:cxn ang="0">
                    <a:pos x="1" y="2"/>
                  </a:cxn>
                  <a:cxn ang="0">
                    <a:pos x="1" y="2"/>
                  </a:cxn>
                  <a:cxn ang="0">
                    <a:pos x="0" y="10"/>
                  </a:cxn>
                  <a:cxn ang="0">
                    <a:pos x="0" y="12"/>
                  </a:cxn>
                  <a:cxn ang="0">
                    <a:pos x="1" y="4"/>
                  </a:cxn>
                  <a:cxn ang="0">
                    <a:pos x="5" y="2"/>
                  </a:cxn>
                  <a:cxn ang="0">
                    <a:pos x="1" y="0"/>
                  </a:cxn>
                  <a:cxn ang="0">
                    <a:pos x="1" y="2"/>
                  </a:cxn>
                </a:cxnLst>
                <a:rect l="0" t="0" r="r" b="b"/>
                <a:pathLst>
                  <a:path w="5" h="12">
                    <a:moveTo>
                      <a:pt x="1" y="2"/>
                    </a:moveTo>
                    <a:lnTo>
                      <a:pt x="1" y="2"/>
                    </a:lnTo>
                    <a:lnTo>
                      <a:pt x="0" y="10"/>
                    </a:lnTo>
                    <a:lnTo>
                      <a:pt x="0" y="12"/>
                    </a:lnTo>
                    <a:lnTo>
                      <a:pt x="1" y="4"/>
                    </a:lnTo>
                    <a:lnTo>
                      <a:pt x="5" y="2"/>
                    </a:lnTo>
                    <a:lnTo>
                      <a:pt x="1" y="0"/>
                    </a:lnTo>
                    <a:lnTo>
                      <a:pt x="1" y="2"/>
                    </a:lnTo>
                    <a:close/>
                  </a:path>
                </a:pathLst>
              </a:custGeom>
              <a:grpFill/>
              <a:ln w="9525">
                <a:noFill/>
                <a:round/>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282" name="Freeform 660">
                <a:extLst>
                  <a:ext uri="{FF2B5EF4-FFF2-40B4-BE49-F238E27FC236}">
                    <a16:creationId xmlns:a16="http://schemas.microsoft.com/office/drawing/2014/main" id="{E6DE187B-C758-4CF3-B437-85D2C506F17E}"/>
                  </a:ext>
                </a:extLst>
              </p:cNvPr>
              <p:cNvSpPr>
                <a:spLocks/>
              </p:cNvSpPr>
              <p:nvPr/>
            </p:nvSpPr>
            <p:spPr bwMode="auto">
              <a:xfrm>
                <a:off x="5349875" y="2746375"/>
                <a:ext cx="7938" cy="19050"/>
              </a:xfrm>
              <a:custGeom>
                <a:avLst/>
                <a:gdLst/>
                <a:ahLst/>
                <a:cxnLst>
                  <a:cxn ang="0">
                    <a:pos x="1" y="2"/>
                  </a:cxn>
                  <a:cxn ang="0">
                    <a:pos x="1" y="2"/>
                  </a:cxn>
                  <a:cxn ang="0">
                    <a:pos x="0" y="10"/>
                  </a:cxn>
                  <a:cxn ang="0">
                    <a:pos x="0" y="12"/>
                  </a:cxn>
                  <a:cxn ang="0">
                    <a:pos x="1" y="4"/>
                  </a:cxn>
                  <a:cxn ang="0">
                    <a:pos x="5" y="2"/>
                  </a:cxn>
                  <a:cxn ang="0">
                    <a:pos x="1" y="0"/>
                  </a:cxn>
                  <a:cxn ang="0">
                    <a:pos x="1" y="2"/>
                  </a:cxn>
                </a:cxnLst>
                <a:rect l="0" t="0" r="r" b="b"/>
                <a:pathLst>
                  <a:path w="5" h="12">
                    <a:moveTo>
                      <a:pt x="1" y="2"/>
                    </a:moveTo>
                    <a:lnTo>
                      <a:pt x="1" y="2"/>
                    </a:lnTo>
                    <a:lnTo>
                      <a:pt x="0" y="10"/>
                    </a:lnTo>
                    <a:lnTo>
                      <a:pt x="0" y="12"/>
                    </a:lnTo>
                    <a:lnTo>
                      <a:pt x="1" y="4"/>
                    </a:lnTo>
                    <a:lnTo>
                      <a:pt x="5" y="2"/>
                    </a:lnTo>
                    <a:lnTo>
                      <a:pt x="1" y="0"/>
                    </a:lnTo>
                    <a:lnTo>
                      <a:pt x="1" y="2"/>
                    </a:lnTo>
                  </a:path>
                </a:pathLst>
              </a:custGeom>
              <a:grp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283" name="Freeform 661">
                <a:extLst>
                  <a:ext uri="{FF2B5EF4-FFF2-40B4-BE49-F238E27FC236}">
                    <a16:creationId xmlns:a16="http://schemas.microsoft.com/office/drawing/2014/main" id="{0C6A61A9-EC19-4044-AF23-986195B0409E}"/>
                  </a:ext>
                </a:extLst>
              </p:cNvPr>
              <p:cNvSpPr>
                <a:spLocks/>
              </p:cNvSpPr>
              <p:nvPr/>
            </p:nvSpPr>
            <p:spPr bwMode="auto">
              <a:xfrm>
                <a:off x="5295900" y="2659063"/>
                <a:ext cx="9525" cy="12700"/>
              </a:xfrm>
              <a:custGeom>
                <a:avLst/>
                <a:gdLst/>
                <a:ahLst/>
                <a:cxnLst>
                  <a:cxn ang="0">
                    <a:pos x="2" y="0"/>
                  </a:cxn>
                  <a:cxn ang="0">
                    <a:pos x="2" y="0"/>
                  </a:cxn>
                  <a:cxn ang="0">
                    <a:pos x="0" y="6"/>
                  </a:cxn>
                  <a:cxn ang="0">
                    <a:pos x="0" y="8"/>
                  </a:cxn>
                  <a:cxn ang="0">
                    <a:pos x="2" y="6"/>
                  </a:cxn>
                  <a:cxn ang="0">
                    <a:pos x="6" y="4"/>
                  </a:cxn>
                  <a:cxn ang="0">
                    <a:pos x="6" y="0"/>
                  </a:cxn>
                  <a:cxn ang="0">
                    <a:pos x="2" y="0"/>
                  </a:cxn>
                </a:cxnLst>
                <a:rect l="0" t="0" r="r" b="b"/>
                <a:pathLst>
                  <a:path w="6" h="8">
                    <a:moveTo>
                      <a:pt x="2" y="0"/>
                    </a:moveTo>
                    <a:lnTo>
                      <a:pt x="2" y="0"/>
                    </a:lnTo>
                    <a:lnTo>
                      <a:pt x="0" y="6"/>
                    </a:lnTo>
                    <a:lnTo>
                      <a:pt x="0" y="8"/>
                    </a:lnTo>
                    <a:lnTo>
                      <a:pt x="2" y="6"/>
                    </a:lnTo>
                    <a:lnTo>
                      <a:pt x="6" y="4"/>
                    </a:lnTo>
                    <a:lnTo>
                      <a:pt x="6" y="0"/>
                    </a:lnTo>
                    <a:lnTo>
                      <a:pt x="2" y="0"/>
                    </a:lnTo>
                    <a:close/>
                  </a:path>
                </a:pathLst>
              </a:custGeom>
              <a:grpFill/>
              <a:ln w="9525">
                <a:noFill/>
                <a:round/>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284" name="Freeform 662">
                <a:extLst>
                  <a:ext uri="{FF2B5EF4-FFF2-40B4-BE49-F238E27FC236}">
                    <a16:creationId xmlns:a16="http://schemas.microsoft.com/office/drawing/2014/main" id="{7E158B13-53C9-4D17-AF5D-0E276FD3854A}"/>
                  </a:ext>
                </a:extLst>
              </p:cNvPr>
              <p:cNvSpPr>
                <a:spLocks/>
              </p:cNvSpPr>
              <p:nvPr/>
            </p:nvSpPr>
            <p:spPr bwMode="auto">
              <a:xfrm>
                <a:off x="5295900" y="2659063"/>
                <a:ext cx="9525" cy="12700"/>
              </a:xfrm>
              <a:custGeom>
                <a:avLst/>
                <a:gdLst/>
                <a:ahLst/>
                <a:cxnLst>
                  <a:cxn ang="0">
                    <a:pos x="2" y="0"/>
                  </a:cxn>
                  <a:cxn ang="0">
                    <a:pos x="2" y="0"/>
                  </a:cxn>
                  <a:cxn ang="0">
                    <a:pos x="0" y="6"/>
                  </a:cxn>
                  <a:cxn ang="0">
                    <a:pos x="0" y="8"/>
                  </a:cxn>
                  <a:cxn ang="0">
                    <a:pos x="2" y="6"/>
                  </a:cxn>
                  <a:cxn ang="0">
                    <a:pos x="6" y="4"/>
                  </a:cxn>
                  <a:cxn ang="0">
                    <a:pos x="6" y="0"/>
                  </a:cxn>
                  <a:cxn ang="0">
                    <a:pos x="2" y="0"/>
                  </a:cxn>
                </a:cxnLst>
                <a:rect l="0" t="0" r="r" b="b"/>
                <a:pathLst>
                  <a:path w="6" h="8">
                    <a:moveTo>
                      <a:pt x="2" y="0"/>
                    </a:moveTo>
                    <a:lnTo>
                      <a:pt x="2" y="0"/>
                    </a:lnTo>
                    <a:lnTo>
                      <a:pt x="0" y="6"/>
                    </a:lnTo>
                    <a:lnTo>
                      <a:pt x="0" y="8"/>
                    </a:lnTo>
                    <a:lnTo>
                      <a:pt x="2" y="6"/>
                    </a:lnTo>
                    <a:lnTo>
                      <a:pt x="6" y="4"/>
                    </a:lnTo>
                    <a:lnTo>
                      <a:pt x="6" y="0"/>
                    </a:lnTo>
                    <a:lnTo>
                      <a:pt x="2" y="0"/>
                    </a:lnTo>
                  </a:path>
                </a:pathLst>
              </a:custGeom>
              <a:grp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grpSp>
        <p:sp>
          <p:nvSpPr>
            <p:cNvPr id="106" name="Freeform 699">
              <a:extLst>
                <a:ext uri="{FF2B5EF4-FFF2-40B4-BE49-F238E27FC236}">
                  <a16:creationId xmlns:a16="http://schemas.microsoft.com/office/drawing/2014/main" id="{25290B34-1ACA-421D-AC84-04497EBB9BF5}"/>
                </a:ext>
              </a:extLst>
            </p:cNvPr>
            <p:cNvSpPr>
              <a:spLocks noEditPoints="1"/>
            </p:cNvSpPr>
            <p:nvPr/>
          </p:nvSpPr>
          <p:spPr bwMode="auto">
            <a:xfrm>
              <a:off x="11784746" y="5388692"/>
              <a:ext cx="329361" cy="316467"/>
            </a:xfrm>
            <a:custGeom>
              <a:avLst/>
              <a:gdLst/>
              <a:ahLst/>
              <a:cxnLst>
                <a:cxn ang="0">
                  <a:pos x="65" y="10"/>
                </a:cxn>
                <a:cxn ang="0">
                  <a:pos x="53" y="22"/>
                </a:cxn>
                <a:cxn ang="0">
                  <a:pos x="49" y="14"/>
                </a:cxn>
                <a:cxn ang="0">
                  <a:pos x="41" y="6"/>
                </a:cxn>
                <a:cxn ang="0">
                  <a:pos x="31" y="2"/>
                </a:cxn>
                <a:cxn ang="0">
                  <a:pos x="27" y="6"/>
                </a:cxn>
                <a:cxn ang="0">
                  <a:pos x="31" y="14"/>
                </a:cxn>
                <a:cxn ang="0">
                  <a:pos x="25" y="14"/>
                </a:cxn>
                <a:cxn ang="0">
                  <a:pos x="21" y="6"/>
                </a:cxn>
                <a:cxn ang="0">
                  <a:pos x="12" y="4"/>
                </a:cxn>
                <a:cxn ang="0">
                  <a:pos x="6" y="12"/>
                </a:cxn>
                <a:cxn ang="0">
                  <a:pos x="4" y="20"/>
                </a:cxn>
                <a:cxn ang="0">
                  <a:pos x="8" y="22"/>
                </a:cxn>
                <a:cxn ang="0">
                  <a:pos x="12" y="20"/>
                </a:cxn>
                <a:cxn ang="0">
                  <a:pos x="16" y="24"/>
                </a:cxn>
                <a:cxn ang="0">
                  <a:pos x="16" y="30"/>
                </a:cxn>
                <a:cxn ang="0">
                  <a:pos x="21" y="38"/>
                </a:cxn>
                <a:cxn ang="0">
                  <a:pos x="21" y="43"/>
                </a:cxn>
                <a:cxn ang="0">
                  <a:pos x="25" y="51"/>
                </a:cxn>
                <a:cxn ang="0">
                  <a:pos x="33" y="59"/>
                </a:cxn>
                <a:cxn ang="0">
                  <a:pos x="35" y="59"/>
                </a:cxn>
                <a:cxn ang="0">
                  <a:pos x="43" y="53"/>
                </a:cxn>
                <a:cxn ang="0">
                  <a:pos x="51" y="57"/>
                </a:cxn>
                <a:cxn ang="0">
                  <a:pos x="49" y="61"/>
                </a:cxn>
                <a:cxn ang="0">
                  <a:pos x="49" y="67"/>
                </a:cxn>
                <a:cxn ang="0">
                  <a:pos x="53" y="71"/>
                </a:cxn>
                <a:cxn ang="0">
                  <a:pos x="59" y="67"/>
                </a:cxn>
                <a:cxn ang="0">
                  <a:pos x="67" y="59"/>
                </a:cxn>
                <a:cxn ang="0">
                  <a:pos x="69" y="49"/>
                </a:cxn>
                <a:cxn ang="0">
                  <a:pos x="69" y="40"/>
                </a:cxn>
                <a:cxn ang="0">
                  <a:pos x="75" y="34"/>
                </a:cxn>
                <a:cxn ang="0">
                  <a:pos x="83" y="28"/>
                </a:cxn>
                <a:cxn ang="0">
                  <a:pos x="71" y="24"/>
                </a:cxn>
                <a:cxn ang="0">
                  <a:pos x="65" y="10"/>
                </a:cxn>
                <a:cxn ang="0">
                  <a:pos x="0" y="53"/>
                </a:cxn>
                <a:cxn ang="0">
                  <a:pos x="0" y="57"/>
                </a:cxn>
                <a:cxn ang="0">
                  <a:pos x="6" y="63"/>
                </a:cxn>
                <a:cxn ang="0">
                  <a:pos x="14" y="69"/>
                </a:cxn>
                <a:cxn ang="0">
                  <a:pos x="23" y="69"/>
                </a:cxn>
                <a:cxn ang="0">
                  <a:pos x="18" y="61"/>
                </a:cxn>
                <a:cxn ang="0">
                  <a:pos x="12" y="53"/>
                </a:cxn>
                <a:cxn ang="0">
                  <a:pos x="0" y="53"/>
                </a:cxn>
              </a:cxnLst>
              <a:rect l="0" t="0" r="r" b="b"/>
              <a:pathLst>
                <a:path w="85" h="77">
                  <a:moveTo>
                    <a:pt x="65" y="10"/>
                  </a:moveTo>
                  <a:lnTo>
                    <a:pt x="65" y="10"/>
                  </a:lnTo>
                  <a:lnTo>
                    <a:pt x="61" y="16"/>
                  </a:lnTo>
                  <a:lnTo>
                    <a:pt x="53" y="22"/>
                  </a:lnTo>
                  <a:lnTo>
                    <a:pt x="51" y="20"/>
                  </a:lnTo>
                  <a:lnTo>
                    <a:pt x="49" y="14"/>
                  </a:lnTo>
                  <a:lnTo>
                    <a:pt x="47" y="10"/>
                  </a:lnTo>
                  <a:lnTo>
                    <a:pt x="41" y="6"/>
                  </a:lnTo>
                  <a:lnTo>
                    <a:pt x="33" y="0"/>
                  </a:lnTo>
                  <a:lnTo>
                    <a:pt x="31" y="2"/>
                  </a:lnTo>
                  <a:lnTo>
                    <a:pt x="27" y="4"/>
                  </a:lnTo>
                  <a:lnTo>
                    <a:pt x="27" y="6"/>
                  </a:lnTo>
                  <a:lnTo>
                    <a:pt x="33" y="10"/>
                  </a:lnTo>
                  <a:lnTo>
                    <a:pt x="31" y="14"/>
                  </a:lnTo>
                  <a:lnTo>
                    <a:pt x="27" y="14"/>
                  </a:lnTo>
                  <a:lnTo>
                    <a:pt x="25" y="14"/>
                  </a:lnTo>
                  <a:lnTo>
                    <a:pt x="23" y="10"/>
                  </a:lnTo>
                  <a:lnTo>
                    <a:pt x="21" y="6"/>
                  </a:lnTo>
                  <a:lnTo>
                    <a:pt x="16" y="4"/>
                  </a:lnTo>
                  <a:lnTo>
                    <a:pt x="12" y="4"/>
                  </a:lnTo>
                  <a:lnTo>
                    <a:pt x="8" y="6"/>
                  </a:lnTo>
                  <a:lnTo>
                    <a:pt x="6" y="12"/>
                  </a:lnTo>
                  <a:lnTo>
                    <a:pt x="4" y="14"/>
                  </a:lnTo>
                  <a:lnTo>
                    <a:pt x="4" y="20"/>
                  </a:lnTo>
                  <a:lnTo>
                    <a:pt x="6" y="22"/>
                  </a:lnTo>
                  <a:lnTo>
                    <a:pt x="8" y="22"/>
                  </a:lnTo>
                  <a:lnTo>
                    <a:pt x="8" y="20"/>
                  </a:lnTo>
                  <a:lnTo>
                    <a:pt x="12" y="20"/>
                  </a:lnTo>
                  <a:lnTo>
                    <a:pt x="12" y="22"/>
                  </a:lnTo>
                  <a:lnTo>
                    <a:pt x="16" y="24"/>
                  </a:lnTo>
                  <a:lnTo>
                    <a:pt x="16" y="28"/>
                  </a:lnTo>
                  <a:lnTo>
                    <a:pt x="16" y="30"/>
                  </a:lnTo>
                  <a:lnTo>
                    <a:pt x="12" y="32"/>
                  </a:lnTo>
                  <a:lnTo>
                    <a:pt x="21" y="38"/>
                  </a:lnTo>
                  <a:lnTo>
                    <a:pt x="23" y="42"/>
                  </a:lnTo>
                  <a:lnTo>
                    <a:pt x="21" y="43"/>
                  </a:lnTo>
                  <a:lnTo>
                    <a:pt x="21" y="47"/>
                  </a:lnTo>
                  <a:lnTo>
                    <a:pt x="25" y="51"/>
                  </a:lnTo>
                  <a:lnTo>
                    <a:pt x="31" y="51"/>
                  </a:lnTo>
                  <a:lnTo>
                    <a:pt x="33" y="59"/>
                  </a:lnTo>
                  <a:lnTo>
                    <a:pt x="33" y="61"/>
                  </a:lnTo>
                  <a:lnTo>
                    <a:pt x="35" y="59"/>
                  </a:lnTo>
                  <a:lnTo>
                    <a:pt x="41" y="53"/>
                  </a:lnTo>
                  <a:lnTo>
                    <a:pt x="43" y="53"/>
                  </a:lnTo>
                  <a:lnTo>
                    <a:pt x="47" y="51"/>
                  </a:lnTo>
                  <a:lnTo>
                    <a:pt x="51" y="57"/>
                  </a:lnTo>
                  <a:lnTo>
                    <a:pt x="51" y="59"/>
                  </a:lnTo>
                  <a:lnTo>
                    <a:pt x="49" y="61"/>
                  </a:lnTo>
                  <a:lnTo>
                    <a:pt x="49" y="63"/>
                  </a:lnTo>
                  <a:lnTo>
                    <a:pt x="49" y="67"/>
                  </a:lnTo>
                  <a:lnTo>
                    <a:pt x="51" y="69"/>
                  </a:lnTo>
                  <a:lnTo>
                    <a:pt x="53" y="71"/>
                  </a:lnTo>
                  <a:lnTo>
                    <a:pt x="59" y="77"/>
                  </a:lnTo>
                  <a:lnTo>
                    <a:pt x="59" y="67"/>
                  </a:lnTo>
                  <a:lnTo>
                    <a:pt x="67" y="63"/>
                  </a:lnTo>
                  <a:lnTo>
                    <a:pt x="67" y="59"/>
                  </a:lnTo>
                  <a:lnTo>
                    <a:pt x="65" y="59"/>
                  </a:lnTo>
                  <a:lnTo>
                    <a:pt x="69" y="49"/>
                  </a:lnTo>
                  <a:lnTo>
                    <a:pt x="69" y="43"/>
                  </a:lnTo>
                  <a:lnTo>
                    <a:pt x="69" y="40"/>
                  </a:lnTo>
                  <a:lnTo>
                    <a:pt x="71" y="38"/>
                  </a:lnTo>
                  <a:lnTo>
                    <a:pt x="75" y="34"/>
                  </a:lnTo>
                  <a:lnTo>
                    <a:pt x="85" y="32"/>
                  </a:lnTo>
                  <a:lnTo>
                    <a:pt x="83" y="28"/>
                  </a:lnTo>
                  <a:lnTo>
                    <a:pt x="79" y="28"/>
                  </a:lnTo>
                  <a:lnTo>
                    <a:pt x="71" y="24"/>
                  </a:lnTo>
                  <a:lnTo>
                    <a:pt x="67" y="20"/>
                  </a:lnTo>
                  <a:lnTo>
                    <a:pt x="65" y="10"/>
                  </a:lnTo>
                  <a:lnTo>
                    <a:pt x="65" y="10"/>
                  </a:lnTo>
                  <a:close/>
                  <a:moveTo>
                    <a:pt x="0" y="53"/>
                  </a:moveTo>
                  <a:lnTo>
                    <a:pt x="0" y="53"/>
                  </a:lnTo>
                  <a:lnTo>
                    <a:pt x="0" y="57"/>
                  </a:lnTo>
                  <a:lnTo>
                    <a:pt x="4" y="59"/>
                  </a:lnTo>
                  <a:lnTo>
                    <a:pt x="6" y="63"/>
                  </a:lnTo>
                  <a:lnTo>
                    <a:pt x="12" y="67"/>
                  </a:lnTo>
                  <a:lnTo>
                    <a:pt x="14" y="69"/>
                  </a:lnTo>
                  <a:lnTo>
                    <a:pt x="16" y="71"/>
                  </a:lnTo>
                  <a:lnTo>
                    <a:pt x="23" y="69"/>
                  </a:lnTo>
                  <a:lnTo>
                    <a:pt x="23" y="67"/>
                  </a:lnTo>
                  <a:lnTo>
                    <a:pt x="18" y="61"/>
                  </a:lnTo>
                  <a:lnTo>
                    <a:pt x="14" y="53"/>
                  </a:lnTo>
                  <a:lnTo>
                    <a:pt x="12" y="53"/>
                  </a:lnTo>
                  <a:lnTo>
                    <a:pt x="6" y="53"/>
                  </a:lnTo>
                  <a:lnTo>
                    <a:pt x="0" y="53"/>
                  </a:lnTo>
                  <a:lnTo>
                    <a:pt x="0" y="53"/>
                  </a:lnTo>
                  <a:close/>
                </a:path>
              </a:pathLst>
            </a:custGeom>
            <a:solidFill>
              <a:srgbClr val="646464">
                <a:lumMod val="8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107" name="Freeform 700">
              <a:extLst>
                <a:ext uri="{FF2B5EF4-FFF2-40B4-BE49-F238E27FC236}">
                  <a16:creationId xmlns:a16="http://schemas.microsoft.com/office/drawing/2014/main" id="{3307D5F8-A983-474E-9E79-FFE64E3DC097}"/>
                </a:ext>
              </a:extLst>
            </p:cNvPr>
            <p:cNvSpPr>
              <a:spLocks/>
            </p:cNvSpPr>
            <p:nvPr/>
          </p:nvSpPr>
          <p:spPr bwMode="auto">
            <a:xfrm>
              <a:off x="11800244" y="5388692"/>
              <a:ext cx="313862" cy="316467"/>
            </a:xfrm>
            <a:custGeom>
              <a:avLst/>
              <a:gdLst/>
              <a:ahLst/>
              <a:cxnLst>
                <a:cxn ang="0">
                  <a:pos x="61" y="10"/>
                </a:cxn>
                <a:cxn ang="0">
                  <a:pos x="49" y="22"/>
                </a:cxn>
                <a:cxn ang="0">
                  <a:pos x="45" y="14"/>
                </a:cxn>
                <a:cxn ang="0">
                  <a:pos x="37" y="6"/>
                </a:cxn>
                <a:cxn ang="0">
                  <a:pos x="27" y="2"/>
                </a:cxn>
                <a:cxn ang="0">
                  <a:pos x="23" y="6"/>
                </a:cxn>
                <a:cxn ang="0">
                  <a:pos x="27" y="14"/>
                </a:cxn>
                <a:cxn ang="0">
                  <a:pos x="21" y="14"/>
                </a:cxn>
                <a:cxn ang="0">
                  <a:pos x="17" y="6"/>
                </a:cxn>
                <a:cxn ang="0">
                  <a:pos x="8" y="4"/>
                </a:cxn>
                <a:cxn ang="0">
                  <a:pos x="2" y="12"/>
                </a:cxn>
                <a:cxn ang="0">
                  <a:pos x="0" y="20"/>
                </a:cxn>
                <a:cxn ang="0">
                  <a:pos x="4" y="22"/>
                </a:cxn>
                <a:cxn ang="0">
                  <a:pos x="8" y="20"/>
                </a:cxn>
                <a:cxn ang="0">
                  <a:pos x="12" y="24"/>
                </a:cxn>
                <a:cxn ang="0">
                  <a:pos x="12" y="30"/>
                </a:cxn>
                <a:cxn ang="0">
                  <a:pos x="17" y="38"/>
                </a:cxn>
                <a:cxn ang="0">
                  <a:pos x="17" y="43"/>
                </a:cxn>
                <a:cxn ang="0">
                  <a:pos x="21" y="51"/>
                </a:cxn>
                <a:cxn ang="0">
                  <a:pos x="29" y="59"/>
                </a:cxn>
                <a:cxn ang="0">
                  <a:pos x="31" y="59"/>
                </a:cxn>
                <a:cxn ang="0">
                  <a:pos x="39" y="53"/>
                </a:cxn>
                <a:cxn ang="0">
                  <a:pos x="47" y="57"/>
                </a:cxn>
                <a:cxn ang="0">
                  <a:pos x="45" y="61"/>
                </a:cxn>
                <a:cxn ang="0">
                  <a:pos x="45" y="67"/>
                </a:cxn>
                <a:cxn ang="0">
                  <a:pos x="49" y="71"/>
                </a:cxn>
                <a:cxn ang="0">
                  <a:pos x="55" y="67"/>
                </a:cxn>
                <a:cxn ang="0">
                  <a:pos x="63" y="59"/>
                </a:cxn>
                <a:cxn ang="0">
                  <a:pos x="65" y="49"/>
                </a:cxn>
                <a:cxn ang="0">
                  <a:pos x="65" y="40"/>
                </a:cxn>
                <a:cxn ang="0">
                  <a:pos x="71" y="34"/>
                </a:cxn>
                <a:cxn ang="0">
                  <a:pos x="79" y="28"/>
                </a:cxn>
                <a:cxn ang="0">
                  <a:pos x="67" y="24"/>
                </a:cxn>
                <a:cxn ang="0">
                  <a:pos x="61" y="10"/>
                </a:cxn>
              </a:cxnLst>
              <a:rect l="0" t="0" r="r" b="b"/>
              <a:pathLst>
                <a:path w="81" h="77">
                  <a:moveTo>
                    <a:pt x="61" y="10"/>
                  </a:moveTo>
                  <a:lnTo>
                    <a:pt x="61" y="10"/>
                  </a:lnTo>
                  <a:lnTo>
                    <a:pt x="57" y="16"/>
                  </a:lnTo>
                  <a:lnTo>
                    <a:pt x="49" y="22"/>
                  </a:lnTo>
                  <a:lnTo>
                    <a:pt x="47" y="20"/>
                  </a:lnTo>
                  <a:lnTo>
                    <a:pt x="45" y="14"/>
                  </a:lnTo>
                  <a:lnTo>
                    <a:pt x="43" y="10"/>
                  </a:lnTo>
                  <a:lnTo>
                    <a:pt x="37" y="6"/>
                  </a:lnTo>
                  <a:lnTo>
                    <a:pt x="29" y="0"/>
                  </a:lnTo>
                  <a:lnTo>
                    <a:pt x="27" y="2"/>
                  </a:lnTo>
                  <a:lnTo>
                    <a:pt x="23" y="4"/>
                  </a:lnTo>
                  <a:lnTo>
                    <a:pt x="23" y="6"/>
                  </a:lnTo>
                  <a:lnTo>
                    <a:pt x="29" y="10"/>
                  </a:lnTo>
                  <a:lnTo>
                    <a:pt x="27" y="14"/>
                  </a:lnTo>
                  <a:lnTo>
                    <a:pt x="23" y="14"/>
                  </a:lnTo>
                  <a:lnTo>
                    <a:pt x="21" y="14"/>
                  </a:lnTo>
                  <a:lnTo>
                    <a:pt x="19" y="10"/>
                  </a:lnTo>
                  <a:lnTo>
                    <a:pt x="17" y="6"/>
                  </a:lnTo>
                  <a:lnTo>
                    <a:pt x="12" y="4"/>
                  </a:lnTo>
                  <a:lnTo>
                    <a:pt x="8" y="4"/>
                  </a:lnTo>
                  <a:lnTo>
                    <a:pt x="4" y="6"/>
                  </a:lnTo>
                  <a:lnTo>
                    <a:pt x="2" y="12"/>
                  </a:lnTo>
                  <a:lnTo>
                    <a:pt x="0" y="14"/>
                  </a:lnTo>
                  <a:lnTo>
                    <a:pt x="0" y="20"/>
                  </a:lnTo>
                  <a:lnTo>
                    <a:pt x="2" y="22"/>
                  </a:lnTo>
                  <a:lnTo>
                    <a:pt x="4" y="22"/>
                  </a:lnTo>
                  <a:lnTo>
                    <a:pt x="4" y="20"/>
                  </a:lnTo>
                  <a:lnTo>
                    <a:pt x="8" y="20"/>
                  </a:lnTo>
                  <a:lnTo>
                    <a:pt x="8" y="22"/>
                  </a:lnTo>
                  <a:lnTo>
                    <a:pt x="12" y="24"/>
                  </a:lnTo>
                  <a:lnTo>
                    <a:pt x="12" y="28"/>
                  </a:lnTo>
                  <a:lnTo>
                    <a:pt x="12" y="30"/>
                  </a:lnTo>
                  <a:lnTo>
                    <a:pt x="8" y="32"/>
                  </a:lnTo>
                  <a:lnTo>
                    <a:pt x="17" y="38"/>
                  </a:lnTo>
                  <a:lnTo>
                    <a:pt x="19" y="42"/>
                  </a:lnTo>
                  <a:lnTo>
                    <a:pt x="17" y="43"/>
                  </a:lnTo>
                  <a:lnTo>
                    <a:pt x="17" y="47"/>
                  </a:lnTo>
                  <a:lnTo>
                    <a:pt x="21" y="51"/>
                  </a:lnTo>
                  <a:lnTo>
                    <a:pt x="27" y="51"/>
                  </a:lnTo>
                  <a:lnTo>
                    <a:pt x="29" y="59"/>
                  </a:lnTo>
                  <a:lnTo>
                    <a:pt x="29" y="61"/>
                  </a:lnTo>
                  <a:lnTo>
                    <a:pt x="31" y="59"/>
                  </a:lnTo>
                  <a:lnTo>
                    <a:pt x="37" y="53"/>
                  </a:lnTo>
                  <a:lnTo>
                    <a:pt x="39" y="53"/>
                  </a:lnTo>
                  <a:lnTo>
                    <a:pt x="43" y="51"/>
                  </a:lnTo>
                  <a:lnTo>
                    <a:pt x="47" y="57"/>
                  </a:lnTo>
                  <a:lnTo>
                    <a:pt x="47" y="59"/>
                  </a:lnTo>
                  <a:lnTo>
                    <a:pt x="45" y="61"/>
                  </a:lnTo>
                  <a:lnTo>
                    <a:pt x="45" y="63"/>
                  </a:lnTo>
                  <a:lnTo>
                    <a:pt x="45" y="67"/>
                  </a:lnTo>
                  <a:lnTo>
                    <a:pt x="47" y="69"/>
                  </a:lnTo>
                  <a:lnTo>
                    <a:pt x="49" y="71"/>
                  </a:lnTo>
                  <a:lnTo>
                    <a:pt x="55" y="77"/>
                  </a:lnTo>
                  <a:lnTo>
                    <a:pt x="55" y="67"/>
                  </a:lnTo>
                  <a:lnTo>
                    <a:pt x="63" y="63"/>
                  </a:lnTo>
                  <a:lnTo>
                    <a:pt x="63" y="59"/>
                  </a:lnTo>
                  <a:lnTo>
                    <a:pt x="61" y="59"/>
                  </a:lnTo>
                  <a:lnTo>
                    <a:pt x="65" y="49"/>
                  </a:lnTo>
                  <a:lnTo>
                    <a:pt x="65" y="43"/>
                  </a:lnTo>
                  <a:lnTo>
                    <a:pt x="65" y="40"/>
                  </a:lnTo>
                  <a:lnTo>
                    <a:pt x="67" y="38"/>
                  </a:lnTo>
                  <a:lnTo>
                    <a:pt x="71" y="34"/>
                  </a:lnTo>
                  <a:lnTo>
                    <a:pt x="81" y="32"/>
                  </a:lnTo>
                  <a:lnTo>
                    <a:pt x="79" y="28"/>
                  </a:lnTo>
                  <a:lnTo>
                    <a:pt x="75" y="28"/>
                  </a:lnTo>
                  <a:lnTo>
                    <a:pt x="67" y="24"/>
                  </a:lnTo>
                  <a:lnTo>
                    <a:pt x="63" y="20"/>
                  </a:lnTo>
                  <a:lnTo>
                    <a:pt x="61" y="10"/>
                  </a:lnTo>
                  <a:lnTo>
                    <a:pt x="61" y="10"/>
                  </a:lnTo>
                  <a:close/>
                </a:path>
              </a:pathLst>
            </a:custGeom>
            <a:solidFill>
              <a:srgbClr val="FFF27F"/>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108" name="Freeform 701">
              <a:extLst>
                <a:ext uri="{FF2B5EF4-FFF2-40B4-BE49-F238E27FC236}">
                  <a16:creationId xmlns:a16="http://schemas.microsoft.com/office/drawing/2014/main" id="{5D4C1523-CAA1-460D-B462-967D13952716}"/>
                </a:ext>
              </a:extLst>
            </p:cNvPr>
            <p:cNvSpPr>
              <a:spLocks/>
            </p:cNvSpPr>
            <p:nvPr/>
          </p:nvSpPr>
          <p:spPr bwMode="auto">
            <a:xfrm>
              <a:off x="11784746" y="5606518"/>
              <a:ext cx="89122" cy="73980"/>
            </a:xfrm>
            <a:custGeom>
              <a:avLst/>
              <a:gdLst/>
              <a:ahLst/>
              <a:cxnLst>
                <a:cxn ang="0">
                  <a:pos x="0" y="0"/>
                </a:cxn>
                <a:cxn ang="0">
                  <a:pos x="0" y="0"/>
                </a:cxn>
                <a:cxn ang="0">
                  <a:pos x="0" y="4"/>
                </a:cxn>
                <a:cxn ang="0">
                  <a:pos x="4" y="6"/>
                </a:cxn>
                <a:cxn ang="0">
                  <a:pos x="6" y="10"/>
                </a:cxn>
                <a:cxn ang="0">
                  <a:pos x="12" y="14"/>
                </a:cxn>
                <a:cxn ang="0">
                  <a:pos x="14" y="16"/>
                </a:cxn>
                <a:cxn ang="0">
                  <a:pos x="16" y="18"/>
                </a:cxn>
                <a:cxn ang="0">
                  <a:pos x="23" y="16"/>
                </a:cxn>
                <a:cxn ang="0">
                  <a:pos x="23" y="14"/>
                </a:cxn>
                <a:cxn ang="0">
                  <a:pos x="18" y="8"/>
                </a:cxn>
                <a:cxn ang="0">
                  <a:pos x="14" y="0"/>
                </a:cxn>
                <a:cxn ang="0">
                  <a:pos x="12" y="0"/>
                </a:cxn>
                <a:cxn ang="0">
                  <a:pos x="6" y="0"/>
                </a:cxn>
                <a:cxn ang="0">
                  <a:pos x="0" y="0"/>
                </a:cxn>
              </a:cxnLst>
              <a:rect l="0" t="0" r="r" b="b"/>
              <a:pathLst>
                <a:path w="23" h="18">
                  <a:moveTo>
                    <a:pt x="0" y="0"/>
                  </a:moveTo>
                  <a:lnTo>
                    <a:pt x="0" y="0"/>
                  </a:lnTo>
                  <a:lnTo>
                    <a:pt x="0" y="4"/>
                  </a:lnTo>
                  <a:lnTo>
                    <a:pt x="4" y="6"/>
                  </a:lnTo>
                  <a:lnTo>
                    <a:pt x="6" y="10"/>
                  </a:lnTo>
                  <a:lnTo>
                    <a:pt x="12" y="14"/>
                  </a:lnTo>
                  <a:lnTo>
                    <a:pt x="14" y="16"/>
                  </a:lnTo>
                  <a:lnTo>
                    <a:pt x="16" y="18"/>
                  </a:lnTo>
                  <a:lnTo>
                    <a:pt x="23" y="16"/>
                  </a:lnTo>
                  <a:lnTo>
                    <a:pt x="23" y="14"/>
                  </a:lnTo>
                  <a:lnTo>
                    <a:pt x="18" y="8"/>
                  </a:lnTo>
                  <a:lnTo>
                    <a:pt x="14" y="0"/>
                  </a:lnTo>
                  <a:lnTo>
                    <a:pt x="12" y="0"/>
                  </a:lnTo>
                  <a:lnTo>
                    <a:pt x="6" y="0"/>
                  </a:lnTo>
                  <a:lnTo>
                    <a:pt x="0" y="0"/>
                  </a:lnTo>
                  <a:close/>
                </a:path>
              </a:pathLst>
            </a:custGeom>
            <a:solidFill>
              <a:srgbClr val="646464">
                <a:lumMod val="85000"/>
              </a:srgbClr>
            </a:solidFill>
            <a:ln w="9525">
              <a:noFill/>
              <a:round/>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109" name="Freeform 702">
              <a:extLst>
                <a:ext uri="{FF2B5EF4-FFF2-40B4-BE49-F238E27FC236}">
                  <a16:creationId xmlns:a16="http://schemas.microsoft.com/office/drawing/2014/main" id="{93A49F35-B567-4883-A663-1C315C93A451}"/>
                </a:ext>
              </a:extLst>
            </p:cNvPr>
            <p:cNvSpPr>
              <a:spLocks/>
            </p:cNvSpPr>
            <p:nvPr/>
          </p:nvSpPr>
          <p:spPr bwMode="auto">
            <a:xfrm>
              <a:off x="11784746" y="5606518"/>
              <a:ext cx="89122" cy="73980"/>
            </a:xfrm>
            <a:custGeom>
              <a:avLst/>
              <a:gdLst/>
              <a:ahLst/>
              <a:cxnLst>
                <a:cxn ang="0">
                  <a:pos x="0" y="0"/>
                </a:cxn>
                <a:cxn ang="0">
                  <a:pos x="0" y="0"/>
                </a:cxn>
                <a:cxn ang="0">
                  <a:pos x="0" y="4"/>
                </a:cxn>
                <a:cxn ang="0">
                  <a:pos x="4" y="6"/>
                </a:cxn>
                <a:cxn ang="0">
                  <a:pos x="6" y="10"/>
                </a:cxn>
                <a:cxn ang="0">
                  <a:pos x="12" y="14"/>
                </a:cxn>
                <a:cxn ang="0">
                  <a:pos x="14" y="16"/>
                </a:cxn>
                <a:cxn ang="0">
                  <a:pos x="16" y="18"/>
                </a:cxn>
                <a:cxn ang="0">
                  <a:pos x="23" y="16"/>
                </a:cxn>
                <a:cxn ang="0">
                  <a:pos x="23" y="14"/>
                </a:cxn>
                <a:cxn ang="0">
                  <a:pos x="18" y="8"/>
                </a:cxn>
                <a:cxn ang="0">
                  <a:pos x="14" y="0"/>
                </a:cxn>
                <a:cxn ang="0">
                  <a:pos x="12" y="0"/>
                </a:cxn>
                <a:cxn ang="0">
                  <a:pos x="6" y="0"/>
                </a:cxn>
                <a:cxn ang="0">
                  <a:pos x="0" y="0"/>
                </a:cxn>
              </a:cxnLst>
              <a:rect l="0" t="0" r="r" b="b"/>
              <a:pathLst>
                <a:path w="23" h="18">
                  <a:moveTo>
                    <a:pt x="0" y="0"/>
                  </a:moveTo>
                  <a:lnTo>
                    <a:pt x="0" y="0"/>
                  </a:lnTo>
                  <a:lnTo>
                    <a:pt x="0" y="4"/>
                  </a:lnTo>
                  <a:lnTo>
                    <a:pt x="4" y="6"/>
                  </a:lnTo>
                  <a:lnTo>
                    <a:pt x="6" y="10"/>
                  </a:lnTo>
                  <a:lnTo>
                    <a:pt x="12" y="14"/>
                  </a:lnTo>
                  <a:lnTo>
                    <a:pt x="14" y="16"/>
                  </a:lnTo>
                  <a:lnTo>
                    <a:pt x="16" y="18"/>
                  </a:lnTo>
                  <a:lnTo>
                    <a:pt x="23" y="16"/>
                  </a:lnTo>
                  <a:lnTo>
                    <a:pt x="23" y="14"/>
                  </a:lnTo>
                  <a:lnTo>
                    <a:pt x="18" y="8"/>
                  </a:lnTo>
                  <a:lnTo>
                    <a:pt x="14" y="0"/>
                  </a:lnTo>
                  <a:lnTo>
                    <a:pt x="12" y="0"/>
                  </a:lnTo>
                  <a:lnTo>
                    <a:pt x="6" y="0"/>
                  </a:lnTo>
                  <a:lnTo>
                    <a:pt x="0" y="0"/>
                  </a:lnTo>
                </a:path>
              </a:pathLst>
            </a:custGeom>
            <a:solidFill>
              <a:srgbClr val="646464">
                <a:lumMod val="8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110" name="Freeform 703">
              <a:extLst>
                <a:ext uri="{FF2B5EF4-FFF2-40B4-BE49-F238E27FC236}">
                  <a16:creationId xmlns:a16="http://schemas.microsoft.com/office/drawing/2014/main" id="{AD0F2B27-3DFA-4BCC-94F2-6ACA96F0EA45}"/>
                </a:ext>
              </a:extLst>
            </p:cNvPr>
            <p:cNvSpPr>
              <a:spLocks/>
            </p:cNvSpPr>
            <p:nvPr/>
          </p:nvSpPr>
          <p:spPr bwMode="auto">
            <a:xfrm>
              <a:off x="11691750" y="5446231"/>
              <a:ext cx="228616" cy="226048"/>
            </a:xfrm>
            <a:custGeom>
              <a:avLst/>
              <a:gdLst/>
              <a:ahLst/>
              <a:cxnLst>
                <a:cxn ang="0">
                  <a:pos x="6" y="0"/>
                </a:cxn>
                <a:cxn ang="0">
                  <a:pos x="6" y="0"/>
                </a:cxn>
                <a:cxn ang="0">
                  <a:pos x="6" y="6"/>
                </a:cxn>
                <a:cxn ang="0">
                  <a:pos x="8" y="10"/>
                </a:cxn>
                <a:cxn ang="0">
                  <a:pos x="6" y="14"/>
                </a:cxn>
                <a:cxn ang="0">
                  <a:pos x="4" y="16"/>
                </a:cxn>
                <a:cxn ang="0">
                  <a:pos x="0" y="20"/>
                </a:cxn>
                <a:cxn ang="0">
                  <a:pos x="0" y="24"/>
                </a:cxn>
                <a:cxn ang="0">
                  <a:pos x="4" y="26"/>
                </a:cxn>
                <a:cxn ang="0">
                  <a:pos x="8" y="28"/>
                </a:cxn>
                <a:cxn ang="0">
                  <a:pos x="18" y="29"/>
                </a:cxn>
                <a:cxn ang="0">
                  <a:pos x="24" y="33"/>
                </a:cxn>
                <a:cxn ang="0">
                  <a:pos x="26" y="37"/>
                </a:cxn>
                <a:cxn ang="0">
                  <a:pos x="26" y="39"/>
                </a:cxn>
                <a:cxn ang="0">
                  <a:pos x="32" y="39"/>
                </a:cxn>
                <a:cxn ang="0">
                  <a:pos x="36" y="39"/>
                </a:cxn>
                <a:cxn ang="0">
                  <a:pos x="38" y="39"/>
                </a:cxn>
                <a:cxn ang="0">
                  <a:pos x="44" y="47"/>
                </a:cxn>
                <a:cxn ang="0">
                  <a:pos x="49" y="53"/>
                </a:cxn>
                <a:cxn ang="0">
                  <a:pos x="49" y="55"/>
                </a:cxn>
                <a:cxn ang="0">
                  <a:pos x="53" y="53"/>
                </a:cxn>
                <a:cxn ang="0">
                  <a:pos x="59" y="47"/>
                </a:cxn>
                <a:cxn ang="0">
                  <a:pos x="59" y="45"/>
                </a:cxn>
                <a:cxn ang="0">
                  <a:pos x="55" y="37"/>
                </a:cxn>
                <a:cxn ang="0">
                  <a:pos x="51" y="37"/>
                </a:cxn>
                <a:cxn ang="0">
                  <a:pos x="45" y="33"/>
                </a:cxn>
                <a:cxn ang="0">
                  <a:pos x="45" y="29"/>
                </a:cxn>
                <a:cxn ang="0">
                  <a:pos x="49" y="28"/>
                </a:cxn>
                <a:cxn ang="0">
                  <a:pos x="45" y="24"/>
                </a:cxn>
                <a:cxn ang="0">
                  <a:pos x="36" y="18"/>
                </a:cxn>
                <a:cxn ang="0">
                  <a:pos x="42" y="16"/>
                </a:cxn>
                <a:cxn ang="0">
                  <a:pos x="42" y="14"/>
                </a:cxn>
                <a:cxn ang="0">
                  <a:pos x="42" y="10"/>
                </a:cxn>
                <a:cxn ang="0">
                  <a:pos x="36" y="8"/>
                </a:cxn>
                <a:cxn ang="0">
                  <a:pos x="36" y="6"/>
                </a:cxn>
                <a:cxn ang="0">
                  <a:pos x="34" y="6"/>
                </a:cxn>
                <a:cxn ang="0">
                  <a:pos x="34" y="8"/>
                </a:cxn>
                <a:cxn ang="0">
                  <a:pos x="32" y="8"/>
                </a:cxn>
                <a:cxn ang="0">
                  <a:pos x="28" y="6"/>
                </a:cxn>
                <a:cxn ang="0">
                  <a:pos x="28" y="0"/>
                </a:cxn>
                <a:cxn ang="0">
                  <a:pos x="18" y="0"/>
                </a:cxn>
                <a:cxn ang="0">
                  <a:pos x="6" y="0"/>
                </a:cxn>
                <a:cxn ang="0">
                  <a:pos x="6" y="0"/>
                </a:cxn>
              </a:cxnLst>
              <a:rect l="0" t="0" r="r" b="b"/>
              <a:pathLst>
                <a:path w="59" h="55">
                  <a:moveTo>
                    <a:pt x="6" y="0"/>
                  </a:moveTo>
                  <a:lnTo>
                    <a:pt x="6" y="0"/>
                  </a:lnTo>
                  <a:lnTo>
                    <a:pt x="6" y="6"/>
                  </a:lnTo>
                  <a:lnTo>
                    <a:pt x="8" y="10"/>
                  </a:lnTo>
                  <a:lnTo>
                    <a:pt x="6" y="14"/>
                  </a:lnTo>
                  <a:lnTo>
                    <a:pt x="4" y="16"/>
                  </a:lnTo>
                  <a:lnTo>
                    <a:pt x="0" y="20"/>
                  </a:lnTo>
                  <a:lnTo>
                    <a:pt x="0" y="24"/>
                  </a:lnTo>
                  <a:lnTo>
                    <a:pt x="4" y="26"/>
                  </a:lnTo>
                  <a:lnTo>
                    <a:pt x="8" y="28"/>
                  </a:lnTo>
                  <a:lnTo>
                    <a:pt x="18" y="29"/>
                  </a:lnTo>
                  <a:lnTo>
                    <a:pt x="24" y="33"/>
                  </a:lnTo>
                  <a:lnTo>
                    <a:pt x="26" y="37"/>
                  </a:lnTo>
                  <a:lnTo>
                    <a:pt x="26" y="39"/>
                  </a:lnTo>
                  <a:lnTo>
                    <a:pt x="32" y="39"/>
                  </a:lnTo>
                  <a:lnTo>
                    <a:pt x="36" y="39"/>
                  </a:lnTo>
                  <a:lnTo>
                    <a:pt x="38" y="39"/>
                  </a:lnTo>
                  <a:lnTo>
                    <a:pt x="44" y="47"/>
                  </a:lnTo>
                  <a:lnTo>
                    <a:pt x="49" y="53"/>
                  </a:lnTo>
                  <a:lnTo>
                    <a:pt x="49" y="55"/>
                  </a:lnTo>
                  <a:lnTo>
                    <a:pt x="53" y="53"/>
                  </a:lnTo>
                  <a:lnTo>
                    <a:pt x="59" y="47"/>
                  </a:lnTo>
                  <a:lnTo>
                    <a:pt x="59" y="45"/>
                  </a:lnTo>
                  <a:lnTo>
                    <a:pt x="55" y="37"/>
                  </a:lnTo>
                  <a:lnTo>
                    <a:pt x="51" y="37"/>
                  </a:lnTo>
                  <a:lnTo>
                    <a:pt x="45" y="33"/>
                  </a:lnTo>
                  <a:lnTo>
                    <a:pt x="45" y="29"/>
                  </a:lnTo>
                  <a:lnTo>
                    <a:pt x="49" y="28"/>
                  </a:lnTo>
                  <a:lnTo>
                    <a:pt x="45" y="24"/>
                  </a:lnTo>
                  <a:lnTo>
                    <a:pt x="36" y="18"/>
                  </a:lnTo>
                  <a:lnTo>
                    <a:pt x="42" y="16"/>
                  </a:lnTo>
                  <a:lnTo>
                    <a:pt x="42" y="14"/>
                  </a:lnTo>
                  <a:lnTo>
                    <a:pt x="42" y="10"/>
                  </a:lnTo>
                  <a:lnTo>
                    <a:pt x="36" y="8"/>
                  </a:lnTo>
                  <a:lnTo>
                    <a:pt x="36" y="6"/>
                  </a:lnTo>
                  <a:lnTo>
                    <a:pt x="34" y="6"/>
                  </a:lnTo>
                  <a:lnTo>
                    <a:pt x="34" y="8"/>
                  </a:lnTo>
                  <a:lnTo>
                    <a:pt x="32" y="8"/>
                  </a:lnTo>
                  <a:lnTo>
                    <a:pt x="28" y="6"/>
                  </a:lnTo>
                  <a:lnTo>
                    <a:pt x="28" y="0"/>
                  </a:lnTo>
                  <a:lnTo>
                    <a:pt x="18" y="0"/>
                  </a:lnTo>
                  <a:lnTo>
                    <a:pt x="6" y="0"/>
                  </a:lnTo>
                  <a:lnTo>
                    <a:pt x="6" y="0"/>
                  </a:lnTo>
                  <a:close/>
                </a:path>
              </a:pathLst>
            </a:custGeom>
            <a:solidFill>
              <a:srgbClr val="646464">
                <a:lumMod val="8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111" name="Freeform 704">
              <a:extLst>
                <a:ext uri="{FF2B5EF4-FFF2-40B4-BE49-F238E27FC236}">
                  <a16:creationId xmlns:a16="http://schemas.microsoft.com/office/drawing/2014/main" id="{E1CFB362-1B28-419F-B3A1-06FF5174468C}"/>
                </a:ext>
              </a:extLst>
            </p:cNvPr>
            <p:cNvSpPr>
              <a:spLocks/>
            </p:cNvSpPr>
            <p:nvPr/>
          </p:nvSpPr>
          <p:spPr bwMode="auto">
            <a:xfrm>
              <a:off x="11691747" y="5446231"/>
              <a:ext cx="228616" cy="226048"/>
            </a:xfrm>
            <a:custGeom>
              <a:avLst/>
              <a:gdLst/>
              <a:ahLst/>
              <a:cxnLst>
                <a:cxn ang="0">
                  <a:pos x="6" y="0"/>
                </a:cxn>
                <a:cxn ang="0">
                  <a:pos x="6" y="0"/>
                </a:cxn>
                <a:cxn ang="0">
                  <a:pos x="6" y="6"/>
                </a:cxn>
                <a:cxn ang="0">
                  <a:pos x="8" y="10"/>
                </a:cxn>
                <a:cxn ang="0">
                  <a:pos x="6" y="14"/>
                </a:cxn>
                <a:cxn ang="0">
                  <a:pos x="4" y="16"/>
                </a:cxn>
                <a:cxn ang="0">
                  <a:pos x="0" y="20"/>
                </a:cxn>
                <a:cxn ang="0">
                  <a:pos x="0" y="24"/>
                </a:cxn>
                <a:cxn ang="0">
                  <a:pos x="4" y="26"/>
                </a:cxn>
                <a:cxn ang="0">
                  <a:pos x="8" y="28"/>
                </a:cxn>
                <a:cxn ang="0">
                  <a:pos x="18" y="29"/>
                </a:cxn>
                <a:cxn ang="0">
                  <a:pos x="24" y="33"/>
                </a:cxn>
                <a:cxn ang="0">
                  <a:pos x="26" y="37"/>
                </a:cxn>
                <a:cxn ang="0">
                  <a:pos x="26" y="39"/>
                </a:cxn>
                <a:cxn ang="0">
                  <a:pos x="32" y="39"/>
                </a:cxn>
                <a:cxn ang="0">
                  <a:pos x="36" y="39"/>
                </a:cxn>
                <a:cxn ang="0">
                  <a:pos x="38" y="39"/>
                </a:cxn>
                <a:cxn ang="0">
                  <a:pos x="44" y="47"/>
                </a:cxn>
                <a:cxn ang="0">
                  <a:pos x="49" y="53"/>
                </a:cxn>
                <a:cxn ang="0">
                  <a:pos x="49" y="55"/>
                </a:cxn>
                <a:cxn ang="0">
                  <a:pos x="53" y="53"/>
                </a:cxn>
                <a:cxn ang="0">
                  <a:pos x="59" y="47"/>
                </a:cxn>
                <a:cxn ang="0">
                  <a:pos x="59" y="45"/>
                </a:cxn>
                <a:cxn ang="0">
                  <a:pos x="55" y="37"/>
                </a:cxn>
                <a:cxn ang="0">
                  <a:pos x="51" y="37"/>
                </a:cxn>
                <a:cxn ang="0">
                  <a:pos x="45" y="33"/>
                </a:cxn>
                <a:cxn ang="0">
                  <a:pos x="45" y="29"/>
                </a:cxn>
                <a:cxn ang="0">
                  <a:pos x="49" y="28"/>
                </a:cxn>
                <a:cxn ang="0">
                  <a:pos x="45" y="24"/>
                </a:cxn>
                <a:cxn ang="0">
                  <a:pos x="36" y="18"/>
                </a:cxn>
                <a:cxn ang="0">
                  <a:pos x="42" y="16"/>
                </a:cxn>
                <a:cxn ang="0">
                  <a:pos x="42" y="14"/>
                </a:cxn>
                <a:cxn ang="0">
                  <a:pos x="42" y="10"/>
                </a:cxn>
                <a:cxn ang="0">
                  <a:pos x="36" y="8"/>
                </a:cxn>
                <a:cxn ang="0">
                  <a:pos x="36" y="6"/>
                </a:cxn>
                <a:cxn ang="0">
                  <a:pos x="34" y="6"/>
                </a:cxn>
                <a:cxn ang="0">
                  <a:pos x="34" y="8"/>
                </a:cxn>
                <a:cxn ang="0">
                  <a:pos x="32" y="8"/>
                </a:cxn>
                <a:cxn ang="0">
                  <a:pos x="28" y="6"/>
                </a:cxn>
                <a:cxn ang="0">
                  <a:pos x="28" y="0"/>
                </a:cxn>
                <a:cxn ang="0">
                  <a:pos x="18" y="0"/>
                </a:cxn>
                <a:cxn ang="0">
                  <a:pos x="6" y="0"/>
                </a:cxn>
                <a:cxn ang="0">
                  <a:pos x="6" y="0"/>
                </a:cxn>
              </a:cxnLst>
              <a:rect l="0" t="0" r="r" b="b"/>
              <a:pathLst>
                <a:path w="59" h="55">
                  <a:moveTo>
                    <a:pt x="6" y="0"/>
                  </a:moveTo>
                  <a:lnTo>
                    <a:pt x="6" y="0"/>
                  </a:lnTo>
                  <a:lnTo>
                    <a:pt x="6" y="6"/>
                  </a:lnTo>
                  <a:lnTo>
                    <a:pt x="8" y="10"/>
                  </a:lnTo>
                  <a:lnTo>
                    <a:pt x="6" y="14"/>
                  </a:lnTo>
                  <a:lnTo>
                    <a:pt x="4" y="16"/>
                  </a:lnTo>
                  <a:lnTo>
                    <a:pt x="0" y="20"/>
                  </a:lnTo>
                  <a:lnTo>
                    <a:pt x="0" y="24"/>
                  </a:lnTo>
                  <a:lnTo>
                    <a:pt x="4" y="26"/>
                  </a:lnTo>
                  <a:lnTo>
                    <a:pt x="8" y="28"/>
                  </a:lnTo>
                  <a:lnTo>
                    <a:pt x="18" y="29"/>
                  </a:lnTo>
                  <a:lnTo>
                    <a:pt x="24" y="33"/>
                  </a:lnTo>
                  <a:lnTo>
                    <a:pt x="26" y="37"/>
                  </a:lnTo>
                  <a:lnTo>
                    <a:pt x="26" y="39"/>
                  </a:lnTo>
                  <a:lnTo>
                    <a:pt x="32" y="39"/>
                  </a:lnTo>
                  <a:lnTo>
                    <a:pt x="36" y="39"/>
                  </a:lnTo>
                  <a:lnTo>
                    <a:pt x="38" y="39"/>
                  </a:lnTo>
                  <a:lnTo>
                    <a:pt x="44" y="47"/>
                  </a:lnTo>
                  <a:lnTo>
                    <a:pt x="49" y="53"/>
                  </a:lnTo>
                  <a:lnTo>
                    <a:pt x="49" y="55"/>
                  </a:lnTo>
                  <a:lnTo>
                    <a:pt x="53" y="53"/>
                  </a:lnTo>
                  <a:lnTo>
                    <a:pt x="59" y="47"/>
                  </a:lnTo>
                  <a:lnTo>
                    <a:pt x="59" y="45"/>
                  </a:lnTo>
                  <a:lnTo>
                    <a:pt x="55" y="37"/>
                  </a:lnTo>
                  <a:lnTo>
                    <a:pt x="51" y="37"/>
                  </a:lnTo>
                  <a:lnTo>
                    <a:pt x="45" y="33"/>
                  </a:lnTo>
                  <a:lnTo>
                    <a:pt x="45" y="29"/>
                  </a:lnTo>
                  <a:lnTo>
                    <a:pt x="49" y="28"/>
                  </a:lnTo>
                  <a:lnTo>
                    <a:pt x="45" y="24"/>
                  </a:lnTo>
                  <a:lnTo>
                    <a:pt x="36" y="18"/>
                  </a:lnTo>
                  <a:lnTo>
                    <a:pt x="42" y="16"/>
                  </a:lnTo>
                  <a:lnTo>
                    <a:pt x="42" y="14"/>
                  </a:lnTo>
                  <a:lnTo>
                    <a:pt x="42" y="10"/>
                  </a:lnTo>
                  <a:lnTo>
                    <a:pt x="36" y="8"/>
                  </a:lnTo>
                  <a:lnTo>
                    <a:pt x="36" y="6"/>
                  </a:lnTo>
                  <a:lnTo>
                    <a:pt x="34" y="6"/>
                  </a:lnTo>
                  <a:lnTo>
                    <a:pt x="34" y="8"/>
                  </a:lnTo>
                  <a:lnTo>
                    <a:pt x="32" y="8"/>
                  </a:lnTo>
                  <a:lnTo>
                    <a:pt x="28" y="6"/>
                  </a:lnTo>
                  <a:lnTo>
                    <a:pt x="28" y="0"/>
                  </a:lnTo>
                  <a:lnTo>
                    <a:pt x="18" y="0"/>
                  </a:lnTo>
                  <a:lnTo>
                    <a:pt x="6" y="0"/>
                  </a:lnTo>
                  <a:lnTo>
                    <a:pt x="6" y="0"/>
                  </a:lnTo>
                  <a:close/>
                </a:path>
              </a:pathLst>
            </a:custGeom>
            <a:solidFill>
              <a:srgbClr val="FFC000"/>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112" name="Freeform 705">
              <a:extLst>
                <a:ext uri="{FF2B5EF4-FFF2-40B4-BE49-F238E27FC236}">
                  <a16:creationId xmlns:a16="http://schemas.microsoft.com/office/drawing/2014/main" id="{8632F56A-7201-44EC-AF87-3CF5F8947880}"/>
                </a:ext>
              </a:extLst>
            </p:cNvPr>
            <p:cNvSpPr>
              <a:spLocks/>
            </p:cNvSpPr>
            <p:nvPr/>
          </p:nvSpPr>
          <p:spPr bwMode="auto">
            <a:xfrm>
              <a:off x="8959990" y="5339372"/>
              <a:ext cx="23248" cy="16440"/>
            </a:xfrm>
            <a:custGeom>
              <a:avLst/>
              <a:gdLst/>
              <a:ahLst/>
              <a:cxnLst>
                <a:cxn ang="0">
                  <a:pos x="6" y="2"/>
                </a:cxn>
                <a:cxn ang="0">
                  <a:pos x="2" y="4"/>
                </a:cxn>
                <a:cxn ang="0">
                  <a:pos x="0" y="0"/>
                </a:cxn>
                <a:cxn ang="0">
                  <a:pos x="2" y="0"/>
                </a:cxn>
                <a:cxn ang="0">
                  <a:pos x="4" y="0"/>
                </a:cxn>
                <a:cxn ang="0">
                  <a:pos x="6" y="2"/>
                </a:cxn>
                <a:cxn ang="0">
                  <a:pos x="6" y="2"/>
                </a:cxn>
              </a:cxnLst>
              <a:rect l="0" t="0" r="r" b="b"/>
              <a:pathLst>
                <a:path w="6" h="4">
                  <a:moveTo>
                    <a:pt x="6" y="2"/>
                  </a:moveTo>
                  <a:lnTo>
                    <a:pt x="2" y="4"/>
                  </a:lnTo>
                  <a:lnTo>
                    <a:pt x="0" y="0"/>
                  </a:lnTo>
                  <a:lnTo>
                    <a:pt x="2" y="0"/>
                  </a:lnTo>
                  <a:lnTo>
                    <a:pt x="4" y="0"/>
                  </a:lnTo>
                  <a:lnTo>
                    <a:pt x="6" y="2"/>
                  </a:lnTo>
                  <a:lnTo>
                    <a:pt x="6" y="2"/>
                  </a:lnTo>
                  <a:close/>
                </a:path>
              </a:pathLst>
            </a:custGeom>
            <a:solidFill>
              <a:srgbClr val="646464">
                <a:lumMod val="8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113" name="Freeform 706">
              <a:extLst>
                <a:ext uri="{FF2B5EF4-FFF2-40B4-BE49-F238E27FC236}">
                  <a16:creationId xmlns:a16="http://schemas.microsoft.com/office/drawing/2014/main" id="{0FCCBC1A-D565-4359-B3BA-52A6895BA48C}"/>
                </a:ext>
              </a:extLst>
            </p:cNvPr>
            <p:cNvSpPr>
              <a:spLocks/>
            </p:cNvSpPr>
            <p:nvPr/>
          </p:nvSpPr>
          <p:spPr bwMode="auto">
            <a:xfrm>
              <a:off x="8959990" y="5339372"/>
              <a:ext cx="23248" cy="16440"/>
            </a:xfrm>
            <a:custGeom>
              <a:avLst/>
              <a:gdLst/>
              <a:ahLst/>
              <a:cxnLst>
                <a:cxn ang="0">
                  <a:pos x="6" y="2"/>
                </a:cxn>
                <a:cxn ang="0">
                  <a:pos x="2" y="4"/>
                </a:cxn>
                <a:cxn ang="0">
                  <a:pos x="0" y="0"/>
                </a:cxn>
                <a:cxn ang="0">
                  <a:pos x="2" y="0"/>
                </a:cxn>
                <a:cxn ang="0">
                  <a:pos x="4" y="0"/>
                </a:cxn>
                <a:cxn ang="0">
                  <a:pos x="6" y="2"/>
                </a:cxn>
                <a:cxn ang="0">
                  <a:pos x="6" y="2"/>
                </a:cxn>
              </a:cxnLst>
              <a:rect l="0" t="0" r="r" b="b"/>
              <a:pathLst>
                <a:path w="6" h="4">
                  <a:moveTo>
                    <a:pt x="6" y="2"/>
                  </a:moveTo>
                  <a:lnTo>
                    <a:pt x="2" y="4"/>
                  </a:lnTo>
                  <a:lnTo>
                    <a:pt x="0" y="0"/>
                  </a:lnTo>
                  <a:lnTo>
                    <a:pt x="2" y="0"/>
                  </a:lnTo>
                  <a:lnTo>
                    <a:pt x="4" y="0"/>
                  </a:lnTo>
                  <a:lnTo>
                    <a:pt x="6" y="2"/>
                  </a:lnTo>
                  <a:lnTo>
                    <a:pt x="6" y="2"/>
                  </a:lnTo>
                  <a:close/>
                </a:path>
              </a:pathLst>
            </a:custGeom>
            <a:solidFill>
              <a:srgbClr val="646464">
                <a:lumMod val="8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114" name="Freeform 811">
              <a:extLst>
                <a:ext uri="{FF2B5EF4-FFF2-40B4-BE49-F238E27FC236}">
                  <a16:creationId xmlns:a16="http://schemas.microsoft.com/office/drawing/2014/main" id="{62D08C99-AADA-4987-A5E6-A56B7224C9D0}"/>
                </a:ext>
              </a:extLst>
            </p:cNvPr>
            <p:cNvSpPr>
              <a:spLocks/>
            </p:cNvSpPr>
            <p:nvPr/>
          </p:nvSpPr>
          <p:spPr bwMode="auto">
            <a:xfrm>
              <a:off x="9599339" y="2450083"/>
              <a:ext cx="817589" cy="1569999"/>
            </a:xfrm>
            <a:custGeom>
              <a:avLst/>
              <a:gdLst/>
              <a:ahLst/>
              <a:cxnLst>
                <a:cxn ang="0">
                  <a:pos x="205" y="63"/>
                </a:cxn>
                <a:cxn ang="0">
                  <a:pos x="203" y="43"/>
                </a:cxn>
                <a:cxn ang="0">
                  <a:pos x="201" y="31"/>
                </a:cxn>
                <a:cxn ang="0">
                  <a:pos x="188" y="18"/>
                </a:cxn>
                <a:cxn ang="0">
                  <a:pos x="168" y="4"/>
                </a:cxn>
                <a:cxn ang="0">
                  <a:pos x="150" y="0"/>
                </a:cxn>
                <a:cxn ang="0">
                  <a:pos x="148" y="22"/>
                </a:cxn>
                <a:cxn ang="0">
                  <a:pos x="128" y="22"/>
                </a:cxn>
                <a:cxn ang="0">
                  <a:pos x="128" y="33"/>
                </a:cxn>
                <a:cxn ang="0">
                  <a:pos x="109" y="31"/>
                </a:cxn>
                <a:cxn ang="0">
                  <a:pos x="101" y="51"/>
                </a:cxn>
                <a:cxn ang="0">
                  <a:pos x="91" y="63"/>
                </a:cxn>
                <a:cxn ang="0">
                  <a:pos x="81" y="77"/>
                </a:cxn>
                <a:cxn ang="0">
                  <a:pos x="65" y="100"/>
                </a:cxn>
                <a:cxn ang="0">
                  <a:pos x="59" y="122"/>
                </a:cxn>
                <a:cxn ang="0">
                  <a:pos x="50" y="128"/>
                </a:cxn>
                <a:cxn ang="0">
                  <a:pos x="34" y="132"/>
                </a:cxn>
                <a:cxn ang="0">
                  <a:pos x="22" y="146"/>
                </a:cxn>
                <a:cxn ang="0">
                  <a:pos x="16" y="158"/>
                </a:cxn>
                <a:cxn ang="0">
                  <a:pos x="16" y="179"/>
                </a:cxn>
                <a:cxn ang="0">
                  <a:pos x="12" y="207"/>
                </a:cxn>
                <a:cxn ang="0">
                  <a:pos x="20" y="219"/>
                </a:cxn>
                <a:cxn ang="0">
                  <a:pos x="12" y="230"/>
                </a:cxn>
                <a:cxn ang="0">
                  <a:pos x="12" y="252"/>
                </a:cxn>
                <a:cxn ang="0">
                  <a:pos x="10" y="264"/>
                </a:cxn>
                <a:cxn ang="0">
                  <a:pos x="6" y="270"/>
                </a:cxn>
                <a:cxn ang="0">
                  <a:pos x="8" y="290"/>
                </a:cxn>
                <a:cxn ang="0">
                  <a:pos x="6" y="299"/>
                </a:cxn>
                <a:cxn ang="0">
                  <a:pos x="10" y="323"/>
                </a:cxn>
                <a:cxn ang="0">
                  <a:pos x="16" y="333"/>
                </a:cxn>
                <a:cxn ang="0">
                  <a:pos x="30" y="351"/>
                </a:cxn>
                <a:cxn ang="0">
                  <a:pos x="22" y="362"/>
                </a:cxn>
                <a:cxn ang="0">
                  <a:pos x="28" y="382"/>
                </a:cxn>
                <a:cxn ang="0">
                  <a:pos x="50" y="370"/>
                </a:cxn>
                <a:cxn ang="0">
                  <a:pos x="63" y="357"/>
                </a:cxn>
                <a:cxn ang="0">
                  <a:pos x="85" y="355"/>
                </a:cxn>
                <a:cxn ang="0">
                  <a:pos x="91" y="345"/>
                </a:cxn>
                <a:cxn ang="0">
                  <a:pos x="87" y="333"/>
                </a:cxn>
                <a:cxn ang="0">
                  <a:pos x="93" y="321"/>
                </a:cxn>
                <a:cxn ang="0">
                  <a:pos x="99" y="295"/>
                </a:cxn>
                <a:cxn ang="0">
                  <a:pos x="111" y="290"/>
                </a:cxn>
                <a:cxn ang="0">
                  <a:pos x="119" y="286"/>
                </a:cxn>
                <a:cxn ang="0">
                  <a:pos x="126" y="278"/>
                </a:cxn>
                <a:cxn ang="0">
                  <a:pos x="132" y="268"/>
                </a:cxn>
                <a:cxn ang="0">
                  <a:pos x="126" y="254"/>
                </a:cxn>
                <a:cxn ang="0">
                  <a:pos x="115" y="238"/>
                </a:cxn>
                <a:cxn ang="0">
                  <a:pos x="103" y="238"/>
                </a:cxn>
                <a:cxn ang="0">
                  <a:pos x="101" y="209"/>
                </a:cxn>
                <a:cxn ang="0">
                  <a:pos x="105" y="195"/>
                </a:cxn>
                <a:cxn ang="0">
                  <a:pos x="105" y="181"/>
                </a:cxn>
                <a:cxn ang="0">
                  <a:pos x="119" y="171"/>
                </a:cxn>
                <a:cxn ang="0">
                  <a:pos x="126" y="167"/>
                </a:cxn>
                <a:cxn ang="0">
                  <a:pos x="130" y="156"/>
                </a:cxn>
                <a:cxn ang="0">
                  <a:pos x="146" y="150"/>
                </a:cxn>
                <a:cxn ang="0">
                  <a:pos x="158" y="142"/>
                </a:cxn>
                <a:cxn ang="0">
                  <a:pos x="170" y="130"/>
                </a:cxn>
                <a:cxn ang="0">
                  <a:pos x="166" y="118"/>
                </a:cxn>
                <a:cxn ang="0">
                  <a:pos x="170" y="102"/>
                </a:cxn>
                <a:cxn ang="0">
                  <a:pos x="176" y="97"/>
                </a:cxn>
                <a:cxn ang="0">
                  <a:pos x="188" y="81"/>
                </a:cxn>
                <a:cxn ang="0">
                  <a:pos x="197" y="89"/>
                </a:cxn>
                <a:cxn ang="0">
                  <a:pos x="211" y="87"/>
                </a:cxn>
              </a:cxnLst>
              <a:rect l="0" t="0" r="r" b="b"/>
              <a:pathLst>
                <a:path w="211" h="382">
                  <a:moveTo>
                    <a:pt x="211" y="87"/>
                  </a:moveTo>
                  <a:lnTo>
                    <a:pt x="205" y="73"/>
                  </a:lnTo>
                  <a:lnTo>
                    <a:pt x="203" y="69"/>
                  </a:lnTo>
                  <a:lnTo>
                    <a:pt x="205" y="63"/>
                  </a:lnTo>
                  <a:lnTo>
                    <a:pt x="205" y="57"/>
                  </a:lnTo>
                  <a:lnTo>
                    <a:pt x="205" y="51"/>
                  </a:lnTo>
                  <a:lnTo>
                    <a:pt x="203" y="47"/>
                  </a:lnTo>
                  <a:lnTo>
                    <a:pt x="203" y="43"/>
                  </a:lnTo>
                  <a:lnTo>
                    <a:pt x="203" y="41"/>
                  </a:lnTo>
                  <a:lnTo>
                    <a:pt x="203" y="39"/>
                  </a:lnTo>
                  <a:lnTo>
                    <a:pt x="203" y="37"/>
                  </a:lnTo>
                  <a:lnTo>
                    <a:pt x="201" y="31"/>
                  </a:lnTo>
                  <a:lnTo>
                    <a:pt x="201" y="30"/>
                  </a:lnTo>
                  <a:lnTo>
                    <a:pt x="193" y="20"/>
                  </a:lnTo>
                  <a:lnTo>
                    <a:pt x="191" y="18"/>
                  </a:lnTo>
                  <a:lnTo>
                    <a:pt x="188" y="18"/>
                  </a:lnTo>
                  <a:lnTo>
                    <a:pt x="180" y="14"/>
                  </a:lnTo>
                  <a:lnTo>
                    <a:pt x="176" y="14"/>
                  </a:lnTo>
                  <a:lnTo>
                    <a:pt x="174" y="12"/>
                  </a:lnTo>
                  <a:lnTo>
                    <a:pt x="168" y="4"/>
                  </a:lnTo>
                  <a:lnTo>
                    <a:pt x="168" y="2"/>
                  </a:lnTo>
                  <a:lnTo>
                    <a:pt x="164" y="0"/>
                  </a:lnTo>
                  <a:lnTo>
                    <a:pt x="158" y="0"/>
                  </a:lnTo>
                  <a:lnTo>
                    <a:pt x="150" y="0"/>
                  </a:lnTo>
                  <a:lnTo>
                    <a:pt x="154" y="4"/>
                  </a:lnTo>
                  <a:lnTo>
                    <a:pt x="150" y="14"/>
                  </a:lnTo>
                  <a:lnTo>
                    <a:pt x="148" y="20"/>
                  </a:lnTo>
                  <a:lnTo>
                    <a:pt x="148" y="22"/>
                  </a:lnTo>
                  <a:lnTo>
                    <a:pt x="146" y="24"/>
                  </a:lnTo>
                  <a:lnTo>
                    <a:pt x="138" y="22"/>
                  </a:lnTo>
                  <a:lnTo>
                    <a:pt x="132" y="22"/>
                  </a:lnTo>
                  <a:lnTo>
                    <a:pt x="128" y="22"/>
                  </a:lnTo>
                  <a:lnTo>
                    <a:pt x="128" y="24"/>
                  </a:lnTo>
                  <a:lnTo>
                    <a:pt x="128" y="30"/>
                  </a:lnTo>
                  <a:lnTo>
                    <a:pt x="126" y="31"/>
                  </a:lnTo>
                  <a:lnTo>
                    <a:pt x="128" y="33"/>
                  </a:lnTo>
                  <a:lnTo>
                    <a:pt x="123" y="31"/>
                  </a:lnTo>
                  <a:lnTo>
                    <a:pt x="115" y="24"/>
                  </a:lnTo>
                  <a:lnTo>
                    <a:pt x="113" y="28"/>
                  </a:lnTo>
                  <a:lnTo>
                    <a:pt x="109" y="31"/>
                  </a:lnTo>
                  <a:lnTo>
                    <a:pt x="105" y="37"/>
                  </a:lnTo>
                  <a:lnTo>
                    <a:pt x="105" y="43"/>
                  </a:lnTo>
                  <a:lnTo>
                    <a:pt x="103" y="49"/>
                  </a:lnTo>
                  <a:lnTo>
                    <a:pt x="101" y="51"/>
                  </a:lnTo>
                  <a:lnTo>
                    <a:pt x="95" y="57"/>
                  </a:lnTo>
                  <a:lnTo>
                    <a:pt x="93" y="59"/>
                  </a:lnTo>
                  <a:lnTo>
                    <a:pt x="91" y="61"/>
                  </a:lnTo>
                  <a:lnTo>
                    <a:pt x="91" y="63"/>
                  </a:lnTo>
                  <a:lnTo>
                    <a:pt x="85" y="63"/>
                  </a:lnTo>
                  <a:lnTo>
                    <a:pt x="83" y="67"/>
                  </a:lnTo>
                  <a:lnTo>
                    <a:pt x="81" y="69"/>
                  </a:lnTo>
                  <a:lnTo>
                    <a:pt x="81" y="77"/>
                  </a:lnTo>
                  <a:lnTo>
                    <a:pt x="77" y="87"/>
                  </a:lnTo>
                  <a:lnTo>
                    <a:pt x="73" y="93"/>
                  </a:lnTo>
                  <a:lnTo>
                    <a:pt x="71" y="98"/>
                  </a:lnTo>
                  <a:lnTo>
                    <a:pt x="65" y="100"/>
                  </a:lnTo>
                  <a:lnTo>
                    <a:pt x="63" y="102"/>
                  </a:lnTo>
                  <a:lnTo>
                    <a:pt x="59" y="106"/>
                  </a:lnTo>
                  <a:lnTo>
                    <a:pt x="63" y="112"/>
                  </a:lnTo>
                  <a:lnTo>
                    <a:pt x="59" y="122"/>
                  </a:lnTo>
                  <a:lnTo>
                    <a:pt x="59" y="130"/>
                  </a:lnTo>
                  <a:lnTo>
                    <a:pt x="57" y="132"/>
                  </a:lnTo>
                  <a:lnTo>
                    <a:pt x="56" y="132"/>
                  </a:lnTo>
                  <a:lnTo>
                    <a:pt x="50" y="128"/>
                  </a:lnTo>
                  <a:lnTo>
                    <a:pt x="48" y="126"/>
                  </a:lnTo>
                  <a:lnTo>
                    <a:pt x="46" y="126"/>
                  </a:lnTo>
                  <a:lnTo>
                    <a:pt x="36" y="128"/>
                  </a:lnTo>
                  <a:lnTo>
                    <a:pt x="34" y="132"/>
                  </a:lnTo>
                  <a:lnTo>
                    <a:pt x="30" y="136"/>
                  </a:lnTo>
                  <a:lnTo>
                    <a:pt x="30" y="138"/>
                  </a:lnTo>
                  <a:lnTo>
                    <a:pt x="28" y="142"/>
                  </a:lnTo>
                  <a:lnTo>
                    <a:pt x="22" y="146"/>
                  </a:lnTo>
                  <a:lnTo>
                    <a:pt x="22" y="150"/>
                  </a:lnTo>
                  <a:lnTo>
                    <a:pt x="20" y="152"/>
                  </a:lnTo>
                  <a:lnTo>
                    <a:pt x="18" y="156"/>
                  </a:lnTo>
                  <a:lnTo>
                    <a:pt x="16" y="158"/>
                  </a:lnTo>
                  <a:lnTo>
                    <a:pt x="12" y="162"/>
                  </a:lnTo>
                  <a:lnTo>
                    <a:pt x="16" y="167"/>
                  </a:lnTo>
                  <a:lnTo>
                    <a:pt x="16" y="171"/>
                  </a:lnTo>
                  <a:lnTo>
                    <a:pt x="16" y="179"/>
                  </a:lnTo>
                  <a:lnTo>
                    <a:pt x="16" y="187"/>
                  </a:lnTo>
                  <a:lnTo>
                    <a:pt x="16" y="195"/>
                  </a:lnTo>
                  <a:lnTo>
                    <a:pt x="16" y="201"/>
                  </a:lnTo>
                  <a:lnTo>
                    <a:pt x="12" y="207"/>
                  </a:lnTo>
                  <a:lnTo>
                    <a:pt x="12" y="209"/>
                  </a:lnTo>
                  <a:lnTo>
                    <a:pt x="16" y="209"/>
                  </a:lnTo>
                  <a:lnTo>
                    <a:pt x="18" y="211"/>
                  </a:lnTo>
                  <a:lnTo>
                    <a:pt x="20" y="219"/>
                  </a:lnTo>
                  <a:lnTo>
                    <a:pt x="20" y="225"/>
                  </a:lnTo>
                  <a:lnTo>
                    <a:pt x="20" y="227"/>
                  </a:lnTo>
                  <a:lnTo>
                    <a:pt x="18" y="229"/>
                  </a:lnTo>
                  <a:lnTo>
                    <a:pt x="12" y="230"/>
                  </a:lnTo>
                  <a:lnTo>
                    <a:pt x="12" y="240"/>
                  </a:lnTo>
                  <a:lnTo>
                    <a:pt x="10" y="246"/>
                  </a:lnTo>
                  <a:lnTo>
                    <a:pt x="10" y="248"/>
                  </a:lnTo>
                  <a:lnTo>
                    <a:pt x="12" y="252"/>
                  </a:lnTo>
                  <a:lnTo>
                    <a:pt x="16" y="256"/>
                  </a:lnTo>
                  <a:lnTo>
                    <a:pt x="12" y="258"/>
                  </a:lnTo>
                  <a:lnTo>
                    <a:pt x="10" y="262"/>
                  </a:lnTo>
                  <a:lnTo>
                    <a:pt x="10" y="264"/>
                  </a:lnTo>
                  <a:lnTo>
                    <a:pt x="10" y="266"/>
                  </a:lnTo>
                  <a:lnTo>
                    <a:pt x="8" y="266"/>
                  </a:lnTo>
                  <a:lnTo>
                    <a:pt x="6" y="268"/>
                  </a:lnTo>
                  <a:lnTo>
                    <a:pt x="6" y="270"/>
                  </a:lnTo>
                  <a:lnTo>
                    <a:pt x="8" y="278"/>
                  </a:lnTo>
                  <a:lnTo>
                    <a:pt x="10" y="280"/>
                  </a:lnTo>
                  <a:lnTo>
                    <a:pt x="8" y="288"/>
                  </a:lnTo>
                  <a:lnTo>
                    <a:pt x="8" y="290"/>
                  </a:lnTo>
                  <a:lnTo>
                    <a:pt x="6" y="290"/>
                  </a:lnTo>
                  <a:lnTo>
                    <a:pt x="0" y="290"/>
                  </a:lnTo>
                  <a:lnTo>
                    <a:pt x="0" y="299"/>
                  </a:lnTo>
                  <a:lnTo>
                    <a:pt x="6" y="299"/>
                  </a:lnTo>
                  <a:lnTo>
                    <a:pt x="10" y="311"/>
                  </a:lnTo>
                  <a:lnTo>
                    <a:pt x="8" y="315"/>
                  </a:lnTo>
                  <a:lnTo>
                    <a:pt x="6" y="321"/>
                  </a:lnTo>
                  <a:lnTo>
                    <a:pt x="10" y="323"/>
                  </a:lnTo>
                  <a:lnTo>
                    <a:pt x="10" y="327"/>
                  </a:lnTo>
                  <a:lnTo>
                    <a:pt x="16" y="327"/>
                  </a:lnTo>
                  <a:lnTo>
                    <a:pt x="16" y="331"/>
                  </a:lnTo>
                  <a:lnTo>
                    <a:pt x="16" y="333"/>
                  </a:lnTo>
                  <a:lnTo>
                    <a:pt x="20" y="337"/>
                  </a:lnTo>
                  <a:lnTo>
                    <a:pt x="26" y="343"/>
                  </a:lnTo>
                  <a:lnTo>
                    <a:pt x="26" y="347"/>
                  </a:lnTo>
                  <a:lnTo>
                    <a:pt x="30" y="351"/>
                  </a:lnTo>
                  <a:lnTo>
                    <a:pt x="30" y="353"/>
                  </a:lnTo>
                  <a:lnTo>
                    <a:pt x="26" y="353"/>
                  </a:lnTo>
                  <a:lnTo>
                    <a:pt x="28" y="361"/>
                  </a:lnTo>
                  <a:lnTo>
                    <a:pt x="22" y="362"/>
                  </a:lnTo>
                  <a:lnTo>
                    <a:pt x="22" y="366"/>
                  </a:lnTo>
                  <a:lnTo>
                    <a:pt x="26" y="370"/>
                  </a:lnTo>
                  <a:lnTo>
                    <a:pt x="26" y="376"/>
                  </a:lnTo>
                  <a:lnTo>
                    <a:pt x="28" y="382"/>
                  </a:lnTo>
                  <a:lnTo>
                    <a:pt x="30" y="382"/>
                  </a:lnTo>
                  <a:lnTo>
                    <a:pt x="40" y="382"/>
                  </a:lnTo>
                  <a:lnTo>
                    <a:pt x="50" y="376"/>
                  </a:lnTo>
                  <a:lnTo>
                    <a:pt x="50" y="370"/>
                  </a:lnTo>
                  <a:lnTo>
                    <a:pt x="54" y="364"/>
                  </a:lnTo>
                  <a:lnTo>
                    <a:pt x="57" y="364"/>
                  </a:lnTo>
                  <a:lnTo>
                    <a:pt x="57" y="361"/>
                  </a:lnTo>
                  <a:lnTo>
                    <a:pt x="63" y="357"/>
                  </a:lnTo>
                  <a:lnTo>
                    <a:pt x="67" y="357"/>
                  </a:lnTo>
                  <a:lnTo>
                    <a:pt x="81" y="361"/>
                  </a:lnTo>
                  <a:lnTo>
                    <a:pt x="83" y="355"/>
                  </a:lnTo>
                  <a:lnTo>
                    <a:pt x="85" y="355"/>
                  </a:lnTo>
                  <a:lnTo>
                    <a:pt x="85" y="357"/>
                  </a:lnTo>
                  <a:lnTo>
                    <a:pt x="87" y="357"/>
                  </a:lnTo>
                  <a:lnTo>
                    <a:pt x="93" y="343"/>
                  </a:lnTo>
                  <a:lnTo>
                    <a:pt x="91" y="345"/>
                  </a:lnTo>
                  <a:lnTo>
                    <a:pt x="87" y="351"/>
                  </a:lnTo>
                  <a:lnTo>
                    <a:pt x="85" y="351"/>
                  </a:lnTo>
                  <a:lnTo>
                    <a:pt x="85" y="345"/>
                  </a:lnTo>
                  <a:lnTo>
                    <a:pt x="87" y="333"/>
                  </a:lnTo>
                  <a:lnTo>
                    <a:pt x="93" y="327"/>
                  </a:lnTo>
                  <a:lnTo>
                    <a:pt x="91" y="323"/>
                  </a:lnTo>
                  <a:lnTo>
                    <a:pt x="91" y="321"/>
                  </a:lnTo>
                  <a:lnTo>
                    <a:pt x="93" y="321"/>
                  </a:lnTo>
                  <a:lnTo>
                    <a:pt x="95" y="313"/>
                  </a:lnTo>
                  <a:lnTo>
                    <a:pt x="93" y="307"/>
                  </a:lnTo>
                  <a:lnTo>
                    <a:pt x="93" y="297"/>
                  </a:lnTo>
                  <a:lnTo>
                    <a:pt x="99" y="295"/>
                  </a:lnTo>
                  <a:lnTo>
                    <a:pt x="87" y="290"/>
                  </a:lnTo>
                  <a:lnTo>
                    <a:pt x="99" y="290"/>
                  </a:lnTo>
                  <a:lnTo>
                    <a:pt x="111" y="288"/>
                  </a:lnTo>
                  <a:lnTo>
                    <a:pt x="111" y="290"/>
                  </a:lnTo>
                  <a:lnTo>
                    <a:pt x="113" y="290"/>
                  </a:lnTo>
                  <a:lnTo>
                    <a:pt x="113" y="288"/>
                  </a:lnTo>
                  <a:lnTo>
                    <a:pt x="115" y="286"/>
                  </a:lnTo>
                  <a:lnTo>
                    <a:pt x="119" y="286"/>
                  </a:lnTo>
                  <a:lnTo>
                    <a:pt x="123" y="286"/>
                  </a:lnTo>
                  <a:lnTo>
                    <a:pt x="123" y="284"/>
                  </a:lnTo>
                  <a:lnTo>
                    <a:pt x="123" y="280"/>
                  </a:lnTo>
                  <a:lnTo>
                    <a:pt x="126" y="278"/>
                  </a:lnTo>
                  <a:lnTo>
                    <a:pt x="130" y="278"/>
                  </a:lnTo>
                  <a:lnTo>
                    <a:pt x="128" y="276"/>
                  </a:lnTo>
                  <a:lnTo>
                    <a:pt x="121" y="274"/>
                  </a:lnTo>
                  <a:lnTo>
                    <a:pt x="132" y="268"/>
                  </a:lnTo>
                  <a:lnTo>
                    <a:pt x="132" y="262"/>
                  </a:lnTo>
                  <a:lnTo>
                    <a:pt x="130" y="254"/>
                  </a:lnTo>
                  <a:lnTo>
                    <a:pt x="128" y="254"/>
                  </a:lnTo>
                  <a:lnTo>
                    <a:pt x="126" y="254"/>
                  </a:lnTo>
                  <a:lnTo>
                    <a:pt x="123" y="252"/>
                  </a:lnTo>
                  <a:lnTo>
                    <a:pt x="123" y="246"/>
                  </a:lnTo>
                  <a:lnTo>
                    <a:pt x="119" y="246"/>
                  </a:lnTo>
                  <a:lnTo>
                    <a:pt x="115" y="238"/>
                  </a:lnTo>
                  <a:lnTo>
                    <a:pt x="111" y="244"/>
                  </a:lnTo>
                  <a:lnTo>
                    <a:pt x="109" y="244"/>
                  </a:lnTo>
                  <a:lnTo>
                    <a:pt x="105" y="240"/>
                  </a:lnTo>
                  <a:lnTo>
                    <a:pt x="103" y="238"/>
                  </a:lnTo>
                  <a:lnTo>
                    <a:pt x="103" y="230"/>
                  </a:lnTo>
                  <a:lnTo>
                    <a:pt x="103" y="227"/>
                  </a:lnTo>
                  <a:lnTo>
                    <a:pt x="101" y="215"/>
                  </a:lnTo>
                  <a:lnTo>
                    <a:pt x="101" y="209"/>
                  </a:lnTo>
                  <a:lnTo>
                    <a:pt x="105" y="209"/>
                  </a:lnTo>
                  <a:lnTo>
                    <a:pt x="103" y="205"/>
                  </a:lnTo>
                  <a:lnTo>
                    <a:pt x="103" y="199"/>
                  </a:lnTo>
                  <a:lnTo>
                    <a:pt x="105" y="195"/>
                  </a:lnTo>
                  <a:lnTo>
                    <a:pt x="105" y="187"/>
                  </a:lnTo>
                  <a:lnTo>
                    <a:pt x="103" y="187"/>
                  </a:lnTo>
                  <a:lnTo>
                    <a:pt x="103" y="181"/>
                  </a:lnTo>
                  <a:lnTo>
                    <a:pt x="105" y="181"/>
                  </a:lnTo>
                  <a:lnTo>
                    <a:pt x="109" y="185"/>
                  </a:lnTo>
                  <a:lnTo>
                    <a:pt x="111" y="181"/>
                  </a:lnTo>
                  <a:lnTo>
                    <a:pt x="115" y="179"/>
                  </a:lnTo>
                  <a:lnTo>
                    <a:pt x="119" y="171"/>
                  </a:lnTo>
                  <a:lnTo>
                    <a:pt x="115" y="171"/>
                  </a:lnTo>
                  <a:lnTo>
                    <a:pt x="115" y="169"/>
                  </a:lnTo>
                  <a:lnTo>
                    <a:pt x="123" y="169"/>
                  </a:lnTo>
                  <a:lnTo>
                    <a:pt x="126" y="167"/>
                  </a:lnTo>
                  <a:lnTo>
                    <a:pt x="128" y="165"/>
                  </a:lnTo>
                  <a:lnTo>
                    <a:pt x="126" y="165"/>
                  </a:lnTo>
                  <a:lnTo>
                    <a:pt x="123" y="162"/>
                  </a:lnTo>
                  <a:lnTo>
                    <a:pt x="130" y="156"/>
                  </a:lnTo>
                  <a:lnTo>
                    <a:pt x="132" y="156"/>
                  </a:lnTo>
                  <a:lnTo>
                    <a:pt x="136" y="158"/>
                  </a:lnTo>
                  <a:lnTo>
                    <a:pt x="140" y="152"/>
                  </a:lnTo>
                  <a:lnTo>
                    <a:pt x="146" y="150"/>
                  </a:lnTo>
                  <a:lnTo>
                    <a:pt x="150" y="148"/>
                  </a:lnTo>
                  <a:lnTo>
                    <a:pt x="154" y="150"/>
                  </a:lnTo>
                  <a:lnTo>
                    <a:pt x="158" y="148"/>
                  </a:lnTo>
                  <a:lnTo>
                    <a:pt x="158" y="142"/>
                  </a:lnTo>
                  <a:lnTo>
                    <a:pt x="164" y="136"/>
                  </a:lnTo>
                  <a:lnTo>
                    <a:pt x="166" y="136"/>
                  </a:lnTo>
                  <a:lnTo>
                    <a:pt x="170" y="132"/>
                  </a:lnTo>
                  <a:lnTo>
                    <a:pt x="170" y="130"/>
                  </a:lnTo>
                  <a:lnTo>
                    <a:pt x="170" y="128"/>
                  </a:lnTo>
                  <a:lnTo>
                    <a:pt x="166" y="128"/>
                  </a:lnTo>
                  <a:lnTo>
                    <a:pt x="168" y="122"/>
                  </a:lnTo>
                  <a:lnTo>
                    <a:pt x="166" y="118"/>
                  </a:lnTo>
                  <a:lnTo>
                    <a:pt x="166" y="112"/>
                  </a:lnTo>
                  <a:lnTo>
                    <a:pt x="174" y="108"/>
                  </a:lnTo>
                  <a:lnTo>
                    <a:pt x="174" y="106"/>
                  </a:lnTo>
                  <a:lnTo>
                    <a:pt x="170" y="102"/>
                  </a:lnTo>
                  <a:lnTo>
                    <a:pt x="174" y="102"/>
                  </a:lnTo>
                  <a:lnTo>
                    <a:pt x="176" y="100"/>
                  </a:lnTo>
                  <a:lnTo>
                    <a:pt x="174" y="98"/>
                  </a:lnTo>
                  <a:lnTo>
                    <a:pt x="176" y="97"/>
                  </a:lnTo>
                  <a:lnTo>
                    <a:pt x="180" y="98"/>
                  </a:lnTo>
                  <a:lnTo>
                    <a:pt x="184" y="97"/>
                  </a:lnTo>
                  <a:lnTo>
                    <a:pt x="186" y="91"/>
                  </a:lnTo>
                  <a:lnTo>
                    <a:pt x="188" y="81"/>
                  </a:lnTo>
                  <a:lnTo>
                    <a:pt x="188" y="83"/>
                  </a:lnTo>
                  <a:lnTo>
                    <a:pt x="191" y="87"/>
                  </a:lnTo>
                  <a:lnTo>
                    <a:pt x="195" y="83"/>
                  </a:lnTo>
                  <a:lnTo>
                    <a:pt x="197" y="89"/>
                  </a:lnTo>
                  <a:lnTo>
                    <a:pt x="201" y="87"/>
                  </a:lnTo>
                  <a:lnTo>
                    <a:pt x="201" y="83"/>
                  </a:lnTo>
                  <a:lnTo>
                    <a:pt x="211" y="87"/>
                  </a:lnTo>
                  <a:lnTo>
                    <a:pt x="211" y="87"/>
                  </a:lnTo>
                  <a:close/>
                </a:path>
              </a:pathLst>
            </a:custGeom>
            <a:solidFill>
              <a:srgbClr val="646464">
                <a:lumMod val="8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115" name="Freeform 812">
              <a:extLst>
                <a:ext uri="{FF2B5EF4-FFF2-40B4-BE49-F238E27FC236}">
                  <a16:creationId xmlns:a16="http://schemas.microsoft.com/office/drawing/2014/main" id="{FDEEB927-08DF-4674-81C4-A509B90ABA30}"/>
                </a:ext>
              </a:extLst>
            </p:cNvPr>
            <p:cNvSpPr>
              <a:spLocks/>
            </p:cNvSpPr>
            <p:nvPr/>
          </p:nvSpPr>
          <p:spPr bwMode="auto">
            <a:xfrm>
              <a:off x="9188608" y="2125398"/>
              <a:ext cx="1701051" cy="1619317"/>
            </a:xfrm>
            <a:custGeom>
              <a:avLst/>
              <a:gdLst/>
              <a:ahLst/>
              <a:cxnLst>
                <a:cxn ang="0">
                  <a:pos x="110" y="347"/>
                </a:cxn>
                <a:cxn ang="0">
                  <a:pos x="116" y="325"/>
                </a:cxn>
                <a:cxn ang="0">
                  <a:pos x="118" y="288"/>
                </a:cxn>
                <a:cxn ang="0">
                  <a:pos x="120" y="237"/>
                </a:cxn>
                <a:cxn ang="0">
                  <a:pos x="142" y="207"/>
                </a:cxn>
                <a:cxn ang="0">
                  <a:pos x="165" y="183"/>
                </a:cxn>
                <a:cxn ang="0">
                  <a:pos x="191" y="142"/>
                </a:cxn>
                <a:cxn ang="0">
                  <a:pos x="213" y="110"/>
                </a:cxn>
                <a:cxn ang="0">
                  <a:pos x="238" y="101"/>
                </a:cxn>
                <a:cxn ang="0">
                  <a:pos x="272" y="73"/>
                </a:cxn>
                <a:cxn ang="0">
                  <a:pos x="321" y="85"/>
                </a:cxn>
                <a:cxn ang="0">
                  <a:pos x="351" y="79"/>
                </a:cxn>
                <a:cxn ang="0">
                  <a:pos x="366" y="49"/>
                </a:cxn>
                <a:cxn ang="0">
                  <a:pos x="416" y="71"/>
                </a:cxn>
                <a:cxn ang="0">
                  <a:pos x="429" y="49"/>
                </a:cxn>
                <a:cxn ang="0">
                  <a:pos x="416" y="51"/>
                </a:cxn>
                <a:cxn ang="0">
                  <a:pos x="433" y="24"/>
                </a:cxn>
                <a:cxn ang="0">
                  <a:pos x="406" y="24"/>
                </a:cxn>
                <a:cxn ang="0">
                  <a:pos x="394" y="14"/>
                </a:cxn>
                <a:cxn ang="0">
                  <a:pos x="386" y="6"/>
                </a:cxn>
                <a:cxn ang="0">
                  <a:pos x="368" y="34"/>
                </a:cxn>
                <a:cxn ang="0">
                  <a:pos x="370" y="14"/>
                </a:cxn>
                <a:cxn ang="0">
                  <a:pos x="355" y="32"/>
                </a:cxn>
                <a:cxn ang="0">
                  <a:pos x="355" y="20"/>
                </a:cxn>
                <a:cxn ang="0">
                  <a:pos x="333" y="22"/>
                </a:cxn>
                <a:cxn ang="0">
                  <a:pos x="319" y="26"/>
                </a:cxn>
                <a:cxn ang="0">
                  <a:pos x="286" y="26"/>
                </a:cxn>
                <a:cxn ang="0">
                  <a:pos x="286" y="42"/>
                </a:cxn>
                <a:cxn ang="0">
                  <a:pos x="274" y="45"/>
                </a:cxn>
                <a:cxn ang="0">
                  <a:pos x="262" y="51"/>
                </a:cxn>
                <a:cxn ang="0">
                  <a:pos x="240" y="45"/>
                </a:cxn>
                <a:cxn ang="0">
                  <a:pos x="236" y="59"/>
                </a:cxn>
                <a:cxn ang="0">
                  <a:pos x="219" y="73"/>
                </a:cxn>
                <a:cxn ang="0">
                  <a:pos x="197" y="101"/>
                </a:cxn>
                <a:cxn ang="0">
                  <a:pos x="201" y="110"/>
                </a:cxn>
                <a:cxn ang="0">
                  <a:pos x="189" y="114"/>
                </a:cxn>
                <a:cxn ang="0">
                  <a:pos x="187" y="138"/>
                </a:cxn>
                <a:cxn ang="0">
                  <a:pos x="154" y="158"/>
                </a:cxn>
                <a:cxn ang="0">
                  <a:pos x="142" y="183"/>
                </a:cxn>
                <a:cxn ang="0">
                  <a:pos x="118" y="199"/>
                </a:cxn>
                <a:cxn ang="0">
                  <a:pos x="97" y="221"/>
                </a:cxn>
                <a:cxn ang="0">
                  <a:pos x="98" y="241"/>
                </a:cxn>
                <a:cxn ang="0">
                  <a:pos x="65" y="242"/>
                </a:cxn>
                <a:cxn ang="0">
                  <a:pos x="37" y="250"/>
                </a:cxn>
                <a:cxn ang="0">
                  <a:pos x="28" y="266"/>
                </a:cxn>
                <a:cxn ang="0">
                  <a:pos x="26" y="280"/>
                </a:cxn>
                <a:cxn ang="0">
                  <a:pos x="22" y="290"/>
                </a:cxn>
                <a:cxn ang="0">
                  <a:pos x="20" y="302"/>
                </a:cxn>
                <a:cxn ang="0">
                  <a:pos x="37" y="308"/>
                </a:cxn>
                <a:cxn ang="0">
                  <a:pos x="8" y="315"/>
                </a:cxn>
                <a:cxn ang="0">
                  <a:pos x="10" y="327"/>
                </a:cxn>
                <a:cxn ang="0">
                  <a:pos x="28" y="325"/>
                </a:cxn>
                <a:cxn ang="0">
                  <a:pos x="20" y="347"/>
                </a:cxn>
                <a:cxn ang="0">
                  <a:pos x="22" y="357"/>
                </a:cxn>
                <a:cxn ang="0">
                  <a:pos x="12" y="374"/>
                </a:cxn>
                <a:cxn ang="0">
                  <a:pos x="39" y="394"/>
                </a:cxn>
                <a:cxn ang="0">
                  <a:pos x="104" y="361"/>
                </a:cxn>
              </a:cxnLst>
              <a:rect l="0" t="0" r="r" b="b"/>
              <a:pathLst>
                <a:path w="439" h="394">
                  <a:moveTo>
                    <a:pt x="106" y="369"/>
                  </a:moveTo>
                  <a:lnTo>
                    <a:pt x="106" y="369"/>
                  </a:lnTo>
                  <a:lnTo>
                    <a:pt x="110" y="369"/>
                  </a:lnTo>
                  <a:lnTo>
                    <a:pt x="114" y="369"/>
                  </a:lnTo>
                  <a:lnTo>
                    <a:pt x="114" y="367"/>
                  </a:lnTo>
                  <a:lnTo>
                    <a:pt x="116" y="359"/>
                  </a:lnTo>
                  <a:lnTo>
                    <a:pt x="114" y="357"/>
                  </a:lnTo>
                  <a:lnTo>
                    <a:pt x="110" y="349"/>
                  </a:lnTo>
                  <a:lnTo>
                    <a:pt x="110" y="347"/>
                  </a:lnTo>
                  <a:lnTo>
                    <a:pt x="114" y="345"/>
                  </a:lnTo>
                  <a:lnTo>
                    <a:pt x="116" y="345"/>
                  </a:lnTo>
                  <a:lnTo>
                    <a:pt x="116" y="343"/>
                  </a:lnTo>
                  <a:lnTo>
                    <a:pt x="116" y="339"/>
                  </a:lnTo>
                  <a:lnTo>
                    <a:pt x="118" y="337"/>
                  </a:lnTo>
                  <a:lnTo>
                    <a:pt x="120" y="335"/>
                  </a:lnTo>
                  <a:lnTo>
                    <a:pt x="118" y="329"/>
                  </a:lnTo>
                  <a:lnTo>
                    <a:pt x="116" y="327"/>
                  </a:lnTo>
                  <a:lnTo>
                    <a:pt x="116" y="325"/>
                  </a:lnTo>
                  <a:lnTo>
                    <a:pt x="118" y="319"/>
                  </a:lnTo>
                  <a:lnTo>
                    <a:pt x="118" y="309"/>
                  </a:lnTo>
                  <a:lnTo>
                    <a:pt x="124" y="308"/>
                  </a:lnTo>
                  <a:lnTo>
                    <a:pt x="126" y="306"/>
                  </a:lnTo>
                  <a:lnTo>
                    <a:pt x="126" y="302"/>
                  </a:lnTo>
                  <a:lnTo>
                    <a:pt x="126" y="298"/>
                  </a:lnTo>
                  <a:lnTo>
                    <a:pt x="124" y="290"/>
                  </a:lnTo>
                  <a:lnTo>
                    <a:pt x="120" y="288"/>
                  </a:lnTo>
                  <a:lnTo>
                    <a:pt x="118" y="288"/>
                  </a:lnTo>
                  <a:lnTo>
                    <a:pt x="118" y="286"/>
                  </a:lnTo>
                  <a:lnTo>
                    <a:pt x="120" y="280"/>
                  </a:lnTo>
                  <a:lnTo>
                    <a:pt x="120" y="272"/>
                  </a:lnTo>
                  <a:lnTo>
                    <a:pt x="120" y="266"/>
                  </a:lnTo>
                  <a:lnTo>
                    <a:pt x="120" y="258"/>
                  </a:lnTo>
                  <a:lnTo>
                    <a:pt x="120" y="250"/>
                  </a:lnTo>
                  <a:lnTo>
                    <a:pt x="120" y="246"/>
                  </a:lnTo>
                  <a:lnTo>
                    <a:pt x="118" y="241"/>
                  </a:lnTo>
                  <a:lnTo>
                    <a:pt x="120" y="237"/>
                  </a:lnTo>
                  <a:lnTo>
                    <a:pt x="124" y="233"/>
                  </a:lnTo>
                  <a:lnTo>
                    <a:pt x="126" y="231"/>
                  </a:lnTo>
                  <a:lnTo>
                    <a:pt x="128" y="229"/>
                  </a:lnTo>
                  <a:lnTo>
                    <a:pt x="128" y="223"/>
                  </a:lnTo>
                  <a:lnTo>
                    <a:pt x="134" y="221"/>
                  </a:lnTo>
                  <a:lnTo>
                    <a:pt x="136" y="217"/>
                  </a:lnTo>
                  <a:lnTo>
                    <a:pt x="136" y="213"/>
                  </a:lnTo>
                  <a:lnTo>
                    <a:pt x="138" y="211"/>
                  </a:lnTo>
                  <a:lnTo>
                    <a:pt x="142" y="207"/>
                  </a:lnTo>
                  <a:lnTo>
                    <a:pt x="152" y="203"/>
                  </a:lnTo>
                  <a:lnTo>
                    <a:pt x="154" y="203"/>
                  </a:lnTo>
                  <a:lnTo>
                    <a:pt x="156" y="207"/>
                  </a:lnTo>
                  <a:lnTo>
                    <a:pt x="162" y="211"/>
                  </a:lnTo>
                  <a:lnTo>
                    <a:pt x="163" y="211"/>
                  </a:lnTo>
                  <a:lnTo>
                    <a:pt x="165" y="209"/>
                  </a:lnTo>
                  <a:lnTo>
                    <a:pt x="165" y="201"/>
                  </a:lnTo>
                  <a:lnTo>
                    <a:pt x="169" y="191"/>
                  </a:lnTo>
                  <a:lnTo>
                    <a:pt x="165" y="183"/>
                  </a:lnTo>
                  <a:lnTo>
                    <a:pt x="169" y="181"/>
                  </a:lnTo>
                  <a:lnTo>
                    <a:pt x="171" y="179"/>
                  </a:lnTo>
                  <a:lnTo>
                    <a:pt x="175" y="177"/>
                  </a:lnTo>
                  <a:lnTo>
                    <a:pt x="179" y="172"/>
                  </a:lnTo>
                  <a:lnTo>
                    <a:pt x="183" y="164"/>
                  </a:lnTo>
                  <a:lnTo>
                    <a:pt x="187" y="154"/>
                  </a:lnTo>
                  <a:lnTo>
                    <a:pt x="187" y="148"/>
                  </a:lnTo>
                  <a:lnTo>
                    <a:pt x="189" y="144"/>
                  </a:lnTo>
                  <a:lnTo>
                    <a:pt x="191" y="142"/>
                  </a:lnTo>
                  <a:lnTo>
                    <a:pt x="197" y="142"/>
                  </a:lnTo>
                  <a:lnTo>
                    <a:pt x="197" y="140"/>
                  </a:lnTo>
                  <a:lnTo>
                    <a:pt x="199" y="138"/>
                  </a:lnTo>
                  <a:lnTo>
                    <a:pt x="201" y="134"/>
                  </a:lnTo>
                  <a:lnTo>
                    <a:pt x="207" y="130"/>
                  </a:lnTo>
                  <a:lnTo>
                    <a:pt x="209" y="128"/>
                  </a:lnTo>
                  <a:lnTo>
                    <a:pt x="211" y="122"/>
                  </a:lnTo>
                  <a:lnTo>
                    <a:pt x="211" y="114"/>
                  </a:lnTo>
                  <a:lnTo>
                    <a:pt x="213" y="110"/>
                  </a:lnTo>
                  <a:lnTo>
                    <a:pt x="219" y="105"/>
                  </a:lnTo>
                  <a:lnTo>
                    <a:pt x="221" y="103"/>
                  </a:lnTo>
                  <a:lnTo>
                    <a:pt x="229" y="110"/>
                  </a:lnTo>
                  <a:lnTo>
                    <a:pt x="234" y="112"/>
                  </a:lnTo>
                  <a:lnTo>
                    <a:pt x="230" y="110"/>
                  </a:lnTo>
                  <a:lnTo>
                    <a:pt x="234" y="109"/>
                  </a:lnTo>
                  <a:lnTo>
                    <a:pt x="234" y="103"/>
                  </a:lnTo>
                  <a:lnTo>
                    <a:pt x="234" y="101"/>
                  </a:lnTo>
                  <a:lnTo>
                    <a:pt x="238" y="101"/>
                  </a:lnTo>
                  <a:lnTo>
                    <a:pt x="244" y="101"/>
                  </a:lnTo>
                  <a:lnTo>
                    <a:pt x="250" y="103"/>
                  </a:lnTo>
                  <a:lnTo>
                    <a:pt x="254" y="101"/>
                  </a:lnTo>
                  <a:lnTo>
                    <a:pt x="254" y="99"/>
                  </a:lnTo>
                  <a:lnTo>
                    <a:pt x="256" y="93"/>
                  </a:lnTo>
                  <a:lnTo>
                    <a:pt x="258" y="83"/>
                  </a:lnTo>
                  <a:lnTo>
                    <a:pt x="256" y="79"/>
                  </a:lnTo>
                  <a:lnTo>
                    <a:pt x="264" y="79"/>
                  </a:lnTo>
                  <a:lnTo>
                    <a:pt x="272" y="73"/>
                  </a:lnTo>
                  <a:lnTo>
                    <a:pt x="274" y="71"/>
                  </a:lnTo>
                  <a:lnTo>
                    <a:pt x="274" y="69"/>
                  </a:lnTo>
                  <a:lnTo>
                    <a:pt x="276" y="69"/>
                  </a:lnTo>
                  <a:lnTo>
                    <a:pt x="282" y="69"/>
                  </a:lnTo>
                  <a:lnTo>
                    <a:pt x="299" y="89"/>
                  </a:lnTo>
                  <a:lnTo>
                    <a:pt x="305" y="85"/>
                  </a:lnTo>
                  <a:lnTo>
                    <a:pt x="315" y="85"/>
                  </a:lnTo>
                  <a:lnTo>
                    <a:pt x="321" y="89"/>
                  </a:lnTo>
                  <a:lnTo>
                    <a:pt x="321" y="85"/>
                  </a:lnTo>
                  <a:lnTo>
                    <a:pt x="323" y="85"/>
                  </a:lnTo>
                  <a:lnTo>
                    <a:pt x="329" y="85"/>
                  </a:lnTo>
                  <a:lnTo>
                    <a:pt x="329" y="89"/>
                  </a:lnTo>
                  <a:lnTo>
                    <a:pt x="339" y="95"/>
                  </a:lnTo>
                  <a:lnTo>
                    <a:pt x="339" y="93"/>
                  </a:lnTo>
                  <a:lnTo>
                    <a:pt x="339" y="91"/>
                  </a:lnTo>
                  <a:lnTo>
                    <a:pt x="341" y="89"/>
                  </a:lnTo>
                  <a:lnTo>
                    <a:pt x="349" y="83"/>
                  </a:lnTo>
                  <a:lnTo>
                    <a:pt x="351" y="79"/>
                  </a:lnTo>
                  <a:lnTo>
                    <a:pt x="351" y="71"/>
                  </a:lnTo>
                  <a:lnTo>
                    <a:pt x="349" y="69"/>
                  </a:lnTo>
                  <a:lnTo>
                    <a:pt x="351" y="65"/>
                  </a:lnTo>
                  <a:lnTo>
                    <a:pt x="351" y="61"/>
                  </a:lnTo>
                  <a:lnTo>
                    <a:pt x="355" y="59"/>
                  </a:lnTo>
                  <a:lnTo>
                    <a:pt x="359" y="55"/>
                  </a:lnTo>
                  <a:lnTo>
                    <a:pt x="361" y="53"/>
                  </a:lnTo>
                  <a:lnTo>
                    <a:pt x="364" y="51"/>
                  </a:lnTo>
                  <a:lnTo>
                    <a:pt x="366" y="49"/>
                  </a:lnTo>
                  <a:lnTo>
                    <a:pt x="376" y="51"/>
                  </a:lnTo>
                  <a:lnTo>
                    <a:pt x="378" y="51"/>
                  </a:lnTo>
                  <a:lnTo>
                    <a:pt x="384" y="45"/>
                  </a:lnTo>
                  <a:lnTo>
                    <a:pt x="388" y="44"/>
                  </a:lnTo>
                  <a:lnTo>
                    <a:pt x="394" y="49"/>
                  </a:lnTo>
                  <a:lnTo>
                    <a:pt x="398" y="59"/>
                  </a:lnTo>
                  <a:lnTo>
                    <a:pt x="408" y="65"/>
                  </a:lnTo>
                  <a:lnTo>
                    <a:pt x="416" y="65"/>
                  </a:lnTo>
                  <a:lnTo>
                    <a:pt x="416" y="71"/>
                  </a:lnTo>
                  <a:lnTo>
                    <a:pt x="418" y="73"/>
                  </a:lnTo>
                  <a:lnTo>
                    <a:pt x="422" y="73"/>
                  </a:lnTo>
                  <a:lnTo>
                    <a:pt x="424" y="65"/>
                  </a:lnTo>
                  <a:lnTo>
                    <a:pt x="424" y="61"/>
                  </a:lnTo>
                  <a:lnTo>
                    <a:pt x="424" y="53"/>
                  </a:lnTo>
                  <a:lnTo>
                    <a:pt x="422" y="51"/>
                  </a:lnTo>
                  <a:lnTo>
                    <a:pt x="424" y="51"/>
                  </a:lnTo>
                  <a:lnTo>
                    <a:pt x="426" y="51"/>
                  </a:lnTo>
                  <a:lnTo>
                    <a:pt x="429" y="49"/>
                  </a:lnTo>
                  <a:lnTo>
                    <a:pt x="433" y="45"/>
                  </a:lnTo>
                  <a:lnTo>
                    <a:pt x="439" y="44"/>
                  </a:lnTo>
                  <a:lnTo>
                    <a:pt x="433" y="44"/>
                  </a:lnTo>
                  <a:lnTo>
                    <a:pt x="431" y="42"/>
                  </a:lnTo>
                  <a:lnTo>
                    <a:pt x="426" y="49"/>
                  </a:lnTo>
                  <a:lnTo>
                    <a:pt x="424" y="44"/>
                  </a:lnTo>
                  <a:lnTo>
                    <a:pt x="424" y="45"/>
                  </a:lnTo>
                  <a:lnTo>
                    <a:pt x="422" y="49"/>
                  </a:lnTo>
                  <a:lnTo>
                    <a:pt x="416" y="51"/>
                  </a:lnTo>
                  <a:lnTo>
                    <a:pt x="416" y="44"/>
                  </a:lnTo>
                  <a:lnTo>
                    <a:pt x="412" y="40"/>
                  </a:lnTo>
                  <a:lnTo>
                    <a:pt x="418" y="42"/>
                  </a:lnTo>
                  <a:lnTo>
                    <a:pt x="426" y="40"/>
                  </a:lnTo>
                  <a:lnTo>
                    <a:pt x="426" y="36"/>
                  </a:lnTo>
                  <a:lnTo>
                    <a:pt x="429" y="34"/>
                  </a:lnTo>
                  <a:lnTo>
                    <a:pt x="433" y="34"/>
                  </a:lnTo>
                  <a:lnTo>
                    <a:pt x="439" y="34"/>
                  </a:lnTo>
                  <a:lnTo>
                    <a:pt x="433" y="24"/>
                  </a:lnTo>
                  <a:lnTo>
                    <a:pt x="431" y="24"/>
                  </a:lnTo>
                  <a:lnTo>
                    <a:pt x="424" y="24"/>
                  </a:lnTo>
                  <a:lnTo>
                    <a:pt x="426" y="20"/>
                  </a:lnTo>
                  <a:lnTo>
                    <a:pt x="426" y="16"/>
                  </a:lnTo>
                  <a:lnTo>
                    <a:pt x="418" y="22"/>
                  </a:lnTo>
                  <a:lnTo>
                    <a:pt x="414" y="10"/>
                  </a:lnTo>
                  <a:lnTo>
                    <a:pt x="408" y="10"/>
                  </a:lnTo>
                  <a:lnTo>
                    <a:pt x="404" y="16"/>
                  </a:lnTo>
                  <a:lnTo>
                    <a:pt x="406" y="24"/>
                  </a:lnTo>
                  <a:lnTo>
                    <a:pt x="402" y="26"/>
                  </a:lnTo>
                  <a:lnTo>
                    <a:pt x="398" y="24"/>
                  </a:lnTo>
                  <a:lnTo>
                    <a:pt x="402" y="20"/>
                  </a:lnTo>
                  <a:lnTo>
                    <a:pt x="402" y="14"/>
                  </a:lnTo>
                  <a:lnTo>
                    <a:pt x="398" y="14"/>
                  </a:lnTo>
                  <a:lnTo>
                    <a:pt x="396" y="16"/>
                  </a:lnTo>
                  <a:lnTo>
                    <a:pt x="396" y="20"/>
                  </a:lnTo>
                  <a:lnTo>
                    <a:pt x="394" y="20"/>
                  </a:lnTo>
                  <a:lnTo>
                    <a:pt x="394" y="14"/>
                  </a:lnTo>
                  <a:lnTo>
                    <a:pt x="394" y="12"/>
                  </a:lnTo>
                  <a:lnTo>
                    <a:pt x="398" y="10"/>
                  </a:lnTo>
                  <a:lnTo>
                    <a:pt x="402" y="10"/>
                  </a:lnTo>
                  <a:lnTo>
                    <a:pt x="398" y="6"/>
                  </a:lnTo>
                  <a:lnTo>
                    <a:pt x="398" y="2"/>
                  </a:lnTo>
                  <a:lnTo>
                    <a:pt x="392" y="2"/>
                  </a:lnTo>
                  <a:lnTo>
                    <a:pt x="392" y="0"/>
                  </a:lnTo>
                  <a:lnTo>
                    <a:pt x="386" y="0"/>
                  </a:lnTo>
                  <a:lnTo>
                    <a:pt x="386" y="6"/>
                  </a:lnTo>
                  <a:lnTo>
                    <a:pt x="384" y="6"/>
                  </a:lnTo>
                  <a:lnTo>
                    <a:pt x="380" y="6"/>
                  </a:lnTo>
                  <a:lnTo>
                    <a:pt x="380" y="12"/>
                  </a:lnTo>
                  <a:lnTo>
                    <a:pt x="384" y="14"/>
                  </a:lnTo>
                  <a:lnTo>
                    <a:pt x="378" y="16"/>
                  </a:lnTo>
                  <a:lnTo>
                    <a:pt x="376" y="22"/>
                  </a:lnTo>
                  <a:lnTo>
                    <a:pt x="376" y="24"/>
                  </a:lnTo>
                  <a:lnTo>
                    <a:pt x="368" y="30"/>
                  </a:lnTo>
                  <a:lnTo>
                    <a:pt x="368" y="34"/>
                  </a:lnTo>
                  <a:lnTo>
                    <a:pt x="366" y="32"/>
                  </a:lnTo>
                  <a:lnTo>
                    <a:pt x="366" y="30"/>
                  </a:lnTo>
                  <a:lnTo>
                    <a:pt x="366" y="24"/>
                  </a:lnTo>
                  <a:lnTo>
                    <a:pt x="366" y="26"/>
                  </a:lnTo>
                  <a:lnTo>
                    <a:pt x="368" y="26"/>
                  </a:lnTo>
                  <a:lnTo>
                    <a:pt x="368" y="24"/>
                  </a:lnTo>
                  <a:lnTo>
                    <a:pt x="368" y="22"/>
                  </a:lnTo>
                  <a:lnTo>
                    <a:pt x="368" y="20"/>
                  </a:lnTo>
                  <a:lnTo>
                    <a:pt x="370" y="14"/>
                  </a:lnTo>
                  <a:lnTo>
                    <a:pt x="370" y="12"/>
                  </a:lnTo>
                  <a:lnTo>
                    <a:pt x="370" y="10"/>
                  </a:lnTo>
                  <a:lnTo>
                    <a:pt x="368" y="10"/>
                  </a:lnTo>
                  <a:lnTo>
                    <a:pt x="368" y="14"/>
                  </a:lnTo>
                  <a:lnTo>
                    <a:pt x="366" y="14"/>
                  </a:lnTo>
                  <a:lnTo>
                    <a:pt x="364" y="20"/>
                  </a:lnTo>
                  <a:lnTo>
                    <a:pt x="361" y="20"/>
                  </a:lnTo>
                  <a:lnTo>
                    <a:pt x="357" y="30"/>
                  </a:lnTo>
                  <a:lnTo>
                    <a:pt x="355" y="32"/>
                  </a:lnTo>
                  <a:lnTo>
                    <a:pt x="349" y="34"/>
                  </a:lnTo>
                  <a:lnTo>
                    <a:pt x="349" y="36"/>
                  </a:lnTo>
                  <a:lnTo>
                    <a:pt x="349" y="42"/>
                  </a:lnTo>
                  <a:lnTo>
                    <a:pt x="343" y="45"/>
                  </a:lnTo>
                  <a:lnTo>
                    <a:pt x="341" y="44"/>
                  </a:lnTo>
                  <a:lnTo>
                    <a:pt x="343" y="30"/>
                  </a:lnTo>
                  <a:lnTo>
                    <a:pt x="349" y="30"/>
                  </a:lnTo>
                  <a:lnTo>
                    <a:pt x="351" y="26"/>
                  </a:lnTo>
                  <a:lnTo>
                    <a:pt x="355" y="20"/>
                  </a:lnTo>
                  <a:lnTo>
                    <a:pt x="347" y="20"/>
                  </a:lnTo>
                  <a:lnTo>
                    <a:pt x="347" y="14"/>
                  </a:lnTo>
                  <a:lnTo>
                    <a:pt x="343" y="14"/>
                  </a:lnTo>
                  <a:lnTo>
                    <a:pt x="343" y="16"/>
                  </a:lnTo>
                  <a:lnTo>
                    <a:pt x="341" y="16"/>
                  </a:lnTo>
                  <a:lnTo>
                    <a:pt x="339" y="14"/>
                  </a:lnTo>
                  <a:lnTo>
                    <a:pt x="333" y="12"/>
                  </a:lnTo>
                  <a:lnTo>
                    <a:pt x="331" y="12"/>
                  </a:lnTo>
                  <a:lnTo>
                    <a:pt x="333" y="22"/>
                  </a:lnTo>
                  <a:lnTo>
                    <a:pt x="331" y="22"/>
                  </a:lnTo>
                  <a:lnTo>
                    <a:pt x="331" y="24"/>
                  </a:lnTo>
                  <a:lnTo>
                    <a:pt x="333" y="24"/>
                  </a:lnTo>
                  <a:lnTo>
                    <a:pt x="329" y="26"/>
                  </a:lnTo>
                  <a:lnTo>
                    <a:pt x="327" y="20"/>
                  </a:lnTo>
                  <a:lnTo>
                    <a:pt x="321" y="20"/>
                  </a:lnTo>
                  <a:lnTo>
                    <a:pt x="321" y="22"/>
                  </a:lnTo>
                  <a:lnTo>
                    <a:pt x="323" y="22"/>
                  </a:lnTo>
                  <a:lnTo>
                    <a:pt x="319" y="26"/>
                  </a:lnTo>
                  <a:lnTo>
                    <a:pt x="311" y="32"/>
                  </a:lnTo>
                  <a:lnTo>
                    <a:pt x="309" y="32"/>
                  </a:lnTo>
                  <a:lnTo>
                    <a:pt x="305" y="40"/>
                  </a:lnTo>
                  <a:lnTo>
                    <a:pt x="299" y="36"/>
                  </a:lnTo>
                  <a:lnTo>
                    <a:pt x="294" y="32"/>
                  </a:lnTo>
                  <a:lnTo>
                    <a:pt x="294" y="30"/>
                  </a:lnTo>
                  <a:lnTo>
                    <a:pt x="292" y="30"/>
                  </a:lnTo>
                  <a:lnTo>
                    <a:pt x="290" y="30"/>
                  </a:lnTo>
                  <a:lnTo>
                    <a:pt x="286" y="26"/>
                  </a:lnTo>
                  <a:lnTo>
                    <a:pt x="284" y="24"/>
                  </a:lnTo>
                  <a:lnTo>
                    <a:pt x="282" y="24"/>
                  </a:lnTo>
                  <a:lnTo>
                    <a:pt x="282" y="30"/>
                  </a:lnTo>
                  <a:lnTo>
                    <a:pt x="274" y="30"/>
                  </a:lnTo>
                  <a:lnTo>
                    <a:pt x="274" y="32"/>
                  </a:lnTo>
                  <a:lnTo>
                    <a:pt x="276" y="34"/>
                  </a:lnTo>
                  <a:lnTo>
                    <a:pt x="282" y="34"/>
                  </a:lnTo>
                  <a:lnTo>
                    <a:pt x="284" y="36"/>
                  </a:lnTo>
                  <a:lnTo>
                    <a:pt x="286" y="42"/>
                  </a:lnTo>
                  <a:lnTo>
                    <a:pt x="286" y="44"/>
                  </a:lnTo>
                  <a:lnTo>
                    <a:pt x="284" y="44"/>
                  </a:lnTo>
                  <a:lnTo>
                    <a:pt x="282" y="42"/>
                  </a:lnTo>
                  <a:lnTo>
                    <a:pt x="278" y="40"/>
                  </a:lnTo>
                  <a:lnTo>
                    <a:pt x="272" y="36"/>
                  </a:lnTo>
                  <a:lnTo>
                    <a:pt x="272" y="40"/>
                  </a:lnTo>
                  <a:lnTo>
                    <a:pt x="274" y="42"/>
                  </a:lnTo>
                  <a:lnTo>
                    <a:pt x="276" y="44"/>
                  </a:lnTo>
                  <a:lnTo>
                    <a:pt x="274" y="45"/>
                  </a:lnTo>
                  <a:lnTo>
                    <a:pt x="272" y="49"/>
                  </a:lnTo>
                  <a:lnTo>
                    <a:pt x="268" y="49"/>
                  </a:lnTo>
                  <a:lnTo>
                    <a:pt x="268" y="44"/>
                  </a:lnTo>
                  <a:lnTo>
                    <a:pt x="266" y="40"/>
                  </a:lnTo>
                  <a:lnTo>
                    <a:pt x="266" y="42"/>
                  </a:lnTo>
                  <a:lnTo>
                    <a:pt x="264" y="42"/>
                  </a:lnTo>
                  <a:lnTo>
                    <a:pt x="264" y="45"/>
                  </a:lnTo>
                  <a:lnTo>
                    <a:pt x="262" y="49"/>
                  </a:lnTo>
                  <a:lnTo>
                    <a:pt x="262" y="51"/>
                  </a:lnTo>
                  <a:lnTo>
                    <a:pt x="258" y="51"/>
                  </a:lnTo>
                  <a:lnTo>
                    <a:pt x="262" y="45"/>
                  </a:lnTo>
                  <a:lnTo>
                    <a:pt x="262" y="42"/>
                  </a:lnTo>
                  <a:lnTo>
                    <a:pt x="256" y="40"/>
                  </a:lnTo>
                  <a:lnTo>
                    <a:pt x="250" y="45"/>
                  </a:lnTo>
                  <a:lnTo>
                    <a:pt x="246" y="53"/>
                  </a:lnTo>
                  <a:lnTo>
                    <a:pt x="244" y="53"/>
                  </a:lnTo>
                  <a:lnTo>
                    <a:pt x="244" y="44"/>
                  </a:lnTo>
                  <a:lnTo>
                    <a:pt x="240" y="45"/>
                  </a:lnTo>
                  <a:lnTo>
                    <a:pt x="238" y="45"/>
                  </a:lnTo>
                  <a:lnTo>
                    <a:pt x="236" y="51"/>
                  </a:lnTo>
                  <a:lnTo>
                    <a:pt x="236" y="55"/>
                  </a:lnTo>
                  <a:lnTo>
                    <a:pt x="240" y="55"/>
                  </a:lnTo>
                  <a:lnTo>
                    <a:pt x="240" y="63"/>
                  </a:lnTo>
                  <a:lnTo>
                    <a:pt x="240" y="65"/>
                  </a:lnTo>
                  <a:lnTo>
                    <a:pt x="238" y="65"/>
                  </a:lnTo>
                  <a:lnTo>
                    <a:pt x="236" y="61"/>
                  </a:lnTo>
                  <a:lnTo>
                    <a:pt x="236" y="59"/>
                  </a:lnTo>
                  <a:lnTo>
                    <a:pt x="230" y="59"/>
                  </a:lnTo>
                  <a:lnTo>
                    <a:pt x="234" y="63"/>
                  </a:lnTo>
                  <a:lnTo>
                    <a:pt x="234" y="65"/>
                  </a:lnTo>
                  <a:lnTo>
                    <a:pt x="230" y="65"/>
                  </a:lnTo>
                  <a:lnTo>
                    <a:pt x="227" y="65"/>
                  </a:lnTo>
                  <a:lnTo>
                    <a:pt x="227" y="63"/>
                  </a:lnTo>
                  <a:lnTo>
                    <a:pt x="225" y="61"/>
                  </a:lnTo>
                  <a:lnTo>
                    <a:pt x="225" y="71"/>
                  </a:lnTo>
                  <a:lnTo>
                    <a:pt x="219" y="73"/>
                  </a:lnTo>
                  <a:lnTo>
                    <a:pt x="217" y="81"/>
                  </a:lnTo>
                  <a:lnTo>
                    <a:pt x="213" y="83"/>
                  </a:lnTo>
                  <a:lnTo>
                    <a:pt x="217" y="89"/>
                  </a:lnTo>
                  <a:lnTo>
                    <a:pt x="213" y="93"/>
                  </a:lnTo>
                  <a:lnTo>
                    <a:pt x="211" y="93"/>
                  </a:lnTo>
                  <a:lnTo>
                    <a:pt x="209" y="95"/>
                  </a:lnTo>
                  <a:lnTo>
                    <a:pt x="207" y="95"/>
                  </a:lnTo>
                  <a:lnTo>
                    <a:pt x="201" y="95"/>
                  </a:lnTo>
                  <a:lnTo>
                    <a:pt x="197" y="101"/>
                  </a:lnTo>
                  <a:lnTo>
                    <a:pt x="197" y="103"/>
                  </a:lnTo>
                  <a:lnTo>
                    <a:pt x="207" y="103"/>
                  </a:lnTo>
                  <a:lnTo>
                    <a:pt x="209" y="101"/>
                  </a:lnTo>
                  <a:lnTo>
                    <a:pt x="211" y="101"/>
                  </a:lnTo>
                  <a:lnTo>
                    <a:pt x="213" y="101"/>
                  </a:lnTo>
                  <a:lnTo>
                    <a:pt x="213" y="103"/>
                  </a:lnTo>
                  <a:lnTo>
                    <a:pt x="207" y="105"/>
                  </a:lnTo>
                  <a:lnTo>
                    <a:pt x="203" y="105"/>
                  </a:lnTo>
                  <a:lnTo>
                    <a:pt x="201" y="110"/>
                  </a:lnTo>
                  <a:lnTo>
                    <a:pt x="203" y="118"/>
                  </a:lnTo>
                  <a:lnTo>
                    <a:pt x="199" y="112"/>
                  </a:lnTo>
                  <a:lnTo>
                    <a:pt x="197" y="110"/>
                  </a:lnTo>
                  <a:lnTo>
                    <a:pt x="187" y="110"/>
                  </a:lnTo>
                  <a:lnTo>
                    <a:pt x="187" y="112"/>
                  </a:lnTo>
                  <a:lnTo>
                    <a:pt x="189" y="112"/>
                  </a:lnTo>
                  <a:lnTo>
                    <a:pt x="193" y="112"/>
                  </a:lnTo>
                  <a:lnTo>
                    <a:pt x="193" y="114"/>
                  </a:lnTo>
                  <a:lnTo>
                    <a:pt x="189" y="114"/>
                  </a:lnTo>
                  <a:lnTo>
                    <a:pt x="189" y="118"/>
                  </a:lnTo>
                  <a:lnTo>
                    <a:pt x="197" y="118"/>
                  </a:lnTo>
                  <a:lnTo>
                    <a:pt x="193" y="122"/>
                  </a:lnTo>
                  <a:lnTo>
                    <a:pt x="193" y="124"/>
                  </a:lnTo>
                  <a:lnTo>
                    <a:pt x="197" y="124"/>
                  </a:lnTo>
                  <a:lnTo>
                    <a:pt x="197" y="128"/>
                  </a:lnTo>
                  <a:lnTo>
                    <a:pt x="183" y="128"/>
                  </a:lnTo>
                  <a:lnTo>
                    <a:pt x="183" y="134"/>
                  </a:lnTo>
                  <a:lnTo>
                    <a:pt x="187" y="138"/>
                  </a:lnTo>
                  <a:lnTo>
                    <a:pt x="183" y="140"/>
                  </a:lnTo>
                  <a:lnTo>
                    <a:pt x="179" y="140"/>
                  </a:lnTo>
                  <a:lnTo>
                    <a:pt x="179" y="142"/>
                  </a:lnTo>
                  <a:lnTo>
                    <a:pt x="175" y="148"/>
                  </a:lnTo>
                  <a:lnTo>
                    <a:pt x="171" y="144"/>
                  </a:lnTo>
                  <a:lnTo>
                    <a:pt x="165" y="148"/>
                  </a:lnTo>
                  <a:lnTo>
                    <a:pt x="165" y="150"/>
                  </a:lnTo>
                  <a:lnTo>
                    <a:pt x="165" y="152"/>
                  </a:lnTo>
                  <a:lnTo>
                    <a:pt x="154" y="158"/>
                  </a:lnTo>
                  <a:lnTo>
                    <a:pt x="154" y="160"/>
                  </a:lnTo>
                  <a:lnTo>
                    <a:pt x="156" y="162"/>
                  </a:lnTo>
                  <a:lnTo>
                    <a:pt x="160" y="162"/>
                  </a:lnTo>
                  <a:lnTo>
                    <a:pt x="156" y="162"/>
                  </a:lnTo>
                  <a:lnTo>
                    <a:pt x="154" y="162"/>
                  </a:lnTo>
                  <a:lnTo>
                    <a:pt x="156" y="172"/>
                  </a:lnTo>
                  <a:lnTo>
                    <a:pt x="146" y="179"/>
                  </a:lnTo>
                  <a:lnTo>
                    <a:pt x="142" y="179"/>
                  </a:lnTo>
                  <a:lnTo>
                    <a:pt x="142" y="183"/>
                  </a:lnTo>
                  <a:lnTo>
                    <a:pt x="134" y="183"/>
                  </a:lnTo>
                  <a:lnTo>
                    <a:pt x="128" y="187"/>
                  </a:lnTo>
                  <a:lnTo>
                    <a:pt x="134" y="193"/>
                  </a:lnTo>
                  <a:lnTo>
                    <a:pt x="134" y="197"/>
                  </a:lnTo>
                  <a:lnTo>
                    <a:pt x="132" y="199"/>
                  </a:lnTo>
                  <a:lnTo>
                    <a:pt x="126" y="197"/>
                  </a:lnTo>
                  <a:lnTo>
                    <a:pt x="120" y="197"/>
                  </a:lnTo>
                  <a:lnTo>
                    <a:pt x="118" y="197"/>
                  </a:lnTo>
                  <a:lnTo>
                    <a:pt x="118" y="199"/>
                  </a:lnTo>
                  <a:lnTo>
                    <a:pt x="118" y="201"/>
                  </a:lnTo>
                  <a:lnTo>
                    <a:pt x="114" y="203"/>
                  </a:lnTo>
                  <a:lnTo>
                    <a:pt x="114" y="207"/>
                  </a:lnTo>
                  <a:lnTo>
                    <a:pt x="110" y="207"/>
                  </a:lnTo>
                  <a:lnTo>
                    <a:pt x="108" y="207"/>
                  </a:lnTo>
                  <a:lnTo>
                    <a:pt x="106" y="209"/>
                  </a:lnTo>
                  <a:lnTo>
                    <a:pt x="106" y="211"/>
                  </a:lnTo>
                  <a:lnTo>
                    <a:pt x="98" y="219"/>
                  </a:lnTo>
                  <a:lnTo>
                    <a:pt x="97" y="221"/>
                  </a:lnTo>
                  <a:lnTo>
                    <a:pt x="93" y="227"/>
                  </a:lnTo>
                  <a:lnTo>
                    <a:pt x="87" y="227"/>
                  </a:lnTo>
                  <a:lnTo>
                    <a:pt x="91" y="233"/>
                  </a:lnTo>
                  <a:lnTo>
                    <a:pt x="100" y="229"/>
                  </a:lnTo>
                  <a:lnTo>
                    <a:pt x="114" y="221"/>
                  </a:lnTo>
                  <a:lnTo>
                    <a:pt x="110" y="227"/>
                  </a:lnTo>
                  <a:lnTo>
                    <a:pt x="104" y="231"/>
                  </a:lnTo>
                  <a:lnTo>
                    <a:pt x="98" y="233"/>
                  </a:lnTo>
                  <a:lnTo>
                    <a:pt x="98" y="241"/>
                  </a:lnTo>
                  <a:lnTo>
                    <a:pt x="85" y="239"/>
                  </a:lnTo>
                  <a:lnTo>
                    <a:pt x="85" y="233"/>
                  </a:lnTo>
                  <a:lnTo>
                    <a:pt x="83" y="231"/>
                  </a:lnTo>
                  <a:lnTo>
                    <a:pt x="75" y="233"/>
                  </a:lnTo>
                  <a:lnTo>
                    <a:pt x="67" y="233"/>
                  </a:lnTo>
                  <a:lnTo>
                    <a:pt x="67" y="241"/>
                  </a:lnTo>
                  <a:lnTo>
                    <a:pt x="71" y="241"/>
                  </a:lnTo>
                  <a:lnTo>
                    <a:pt x="67" y="242"/>
                  </a:lnTo>
                  <a:lnTo>
                    <a:pt x="65" y="242"/>
                  </a:lnTo>
                  <a:lnTo>
                    <a:pt x="63" y="242"/>
                  </a:lnTo>
                  <a:lnTo>
                    <a:pt x="59" y="246"/>
                  </a:lnTo>
                  <a:lnTo>
                    <a:pt x="59" y="248"/>
                  </a:lnTo>
                  <a:lnTo>
                    <a:pt x="59" y="250"/>
                  </a:lnTo>
                  <a:lnTo>
                    <a:pt x="59" y="248"/>
                  </a:lnTo>
                  <a:lnTo>
                    <a:pt x="55" y="248"/>
                  </a:lnTo>
                  <a:lnTo>
                    <a:pt x="55" y="252"/>
                  </a:lnTo>
                  <a:lnTo>
                    <a:pt x="53" y="250"/>
                  </a:lnTo>
                  <a:lnTo>
                    <a:pt x="37" y="250"/>
                  </a:lnTo>
                  <a:lnTo>
                    <a:pt x="39" y="256"/>
                  </a:lnTo>
                  <a:lnTo>
                    <a:pt x="43" y="256"/>
                  </a:lnTo>
                  <a:lnTo>
                    <a:pt x="45" y="258"/>
                  </a:lnTo>
                  <a:lnTo>
                    <a:pt x="45" y="260"/>
                  </a:lnTo>
                  <a:lnTo>
                    <a:pt x="39" y="266"/>
                  </a:lnTo>
                  <a:lnTo>
                    <a:pt x="39" y="268"/>
                  </a:lnTo>
                  <a:lnTo>
                    <a:pt x="37" y="266"/>
                  </a:lnTo>
                  <a:lnTo>
                    <a:pt x="32" y="266"/>
                  </a:lnTo>
                  <a:lnTo>
                    <a:pt x="28" y="266"/>
                  </a:lnTo>
                  <a:lnTo>
                    <a:pt x="28" y="268"/>
                  </a:lnTo>
                  <a:lnTo>
                    <a:pt x="26" y="272"/>
                  </a:lnTo>
                  <a:lnTo>
                    <a:pt x="35" y="272"/>
                  </a:lnTo>
                  <a:lnTo>
                    <a:pt x="37" y="276"/>
                  </a:lnTo>
                  <a:lnTo>
                    <a:pt x="30" y="278"/>
                  </a:lnTo>
                  <a:lnTo>
                    <a:pt x="30" y="280"/>
                  </a:lnTo>
                  <a:lnTo>
                    <a:pt x="28" y="278"/>
                  </a:lnTo>
                  <a:lnTo>
                    <a:pt x="26" y="276"/>
                  </a:lnTo>
                  <a:lnTo>
                    <a:pt x="26" y="280"/>
                  </a:lnTo>
                  <a:lnTo>
                    <a:pt x="18" y="280"/>
                  </a:lnTo>
                  <a:lnTo>
                    <a:pt x="10" y="280"/>
                  </a:lnTo>
                  <a:lnTo>
                    <a:pt x="10" y="282"/>
                  </a:lnTo>
                  <a:lnTo>
                    <a:pt x="8" y="280"/>
                  </a:lnTo>
                  <a:lnTo>
                    <a:pt x="4" y="280"/>
                  </a:lnTo>
                  <a:lnTo>
                    <a:pt x="4" y="286"/>
                  </a:lnTo>
                  <a:lnTo>
                    <a:pt x="20" y="288"/>
                  </a:lnTo>
                  <a:lnTo>
                    <a:pt x="22" y="288"/>
                  </a:lnTo>
                  <a:lnTo>
                    <a:pt x="22" y="290"/>
                  </a:lnTo>
                  <a:lnTo>
                    <a:pt x="0" y="290"/>
                  </a:lnTo>
                  <a:lnTo>
                    <a:pt x="0" y="298"/>
                  </a:lnTo>
                  <a:lnTo>
                    <a:pt x="0" y="306"/>
                  </a:lnTo>
                  <a:lnTo>
                    <a:pt x="4" y="306"/>
                  </a:lnTo>
                  <a:lnTo>
                    <a:pt x="8" y="302"/>
                  </a:lnTo>
                  <a:lnTo>
                    <a:pt x="10" y="302"/>
                  </a:lnTo>
                  <a:lnTo>
                    <a:pt x="16" y="308"/>
                  </a:lnTo>
                  <a:lnTo>
                    <a:pt x="20" y="308"/>
                  </a:lnTo>
                  <a:lnTo>
                    <a:pt x="20" y="302"/>
                  </a:lnTo>
                  <a:lnTo>
                    <a:pt x="22" y="300"/>
                  </a:lnTo>
                  <a:lnTo>
                    <a:pt x="26" y="306"/>
                  </a:lnTo>
                  <a:lnTo>
                    <a:pt x="28" y="302"/>
                  </a:lnTo>
                  <a:lnTo>
                    <a:pt x="30" y="302"/>
                  </a:lnTo>
                  <a:lnTo>
                    <a:pt x="32" y="306"/>
                  </a:lnTo>
                  <a:lnTo>
                    <a:pt x="32" y="308"/>
                  </a:lnTo>
                  <a:lnTo>
                    <a:pt x="35" y="306"/>
                  </a:lnTo>
                  <a:lnTo>
                    <a:pt x="37" y="302"/>
                  </a:lnTo>
                  <a:lnTo>
                    <a:pt x="37" y="308"/>
                  </a:lnTo>
                  <a:lnTo>
                    <a:pt x="30" y="308"/>
                  </a:lnTo>
                  <a:lnTo>
                    <a:pt x="30" y="309"/>
                  </a:lnTo>
                  <a:lnTo>
                    <a:pt x="28" y="309"/>
                  </a:lnTo>
                  <a:lnTo>
                    <a:pt x="26" y="308"/>
                  </a:lnTo>
                  <a:lnTo>
                    <a:pt x="4" y="308"/>
                  </a:lnTo>
                  <a:lnTo>
                    <a:pt x="2" y="309"/>
                  </a:lnTo>
                  <a:lnTo>
                    <a:pt x="0" y="309"/>
                  </a:lnTo>
                  <a:lnTo>
                    <a:pt x="0" y="311"/>
                  </a:lnTo>
                  <a:lnTo>
                    <a:pt x="8" y="315"/>
                  </a:lnTo>
                  <a:lnTo>
                    <a:pt x="8" y="319"/>
                  </a:lnTo>
                  <a:lnTo>
                    <a:pt x="2" y="319"/>
                  </a:lnTo>
                  <a:lnTo>
                    <a:pt x="2" y="321"/>
                  </a:lnTo>
                  <a:lnTo>
                    <a:pt x="0" y="325"/>
                  </a:lnTo>
                  <a:lnTo>
                    <a:pt x="8" y="327"/>
                  </a:lnTo>
                  <a:lnTo>
                    <a:pt x="8" y="325"/>
                  </a:lnTo>
                  <a:lnTo>
                    <a:pt x="10" y="325"/>
                  </a:lnTo>
                  <a:lnTo>
                    <a:pt x="12" y="327"/>
                  </a:lnTo>
                  <a:lnTo>
                    <a:pt x="10" y="327"/>
                  </a:lnTo>
                  <a:lnTo>
                    <a:pt x="8" y="327"/>
                  </a:lnTo>
                  <a:lnTo>
                    <a:pt x="8" y="331"/>
                  </a:lnTo>
                  <a:lnTo>
                    <a:pt x="16" y="329"/>
                  </a:lnTo>
                  <a:lnTo>
                    <a:pt x="16" y="335"/>
                  </a:lnTo>
                  <a:lnTo>
                    <a:pt x="18" y="335"/>
                  </a:lnTo>
                  <a:lnTo>
                    <a:pt x="20" y="335"/>
                  </a:lnTo>
                  <a:lnTo>
                    <a:pt x="22" y="331"/>
                  </a:lnTo>
                  <a:lnTo>
                    <a:pt x="26" y="327"/>
                  </a:lnTo>
                  <a:lnTo>
                    <a:pt x="28" y="325"/>
                  </a:lnTo>
                  <a:lnTo>
                    <a:pt x="35" y="325"/>
                  </a:lnTo>
                  <a:lnTo>
                    <a:pt x="32" y="329"/>
                  </a:lnTo>
                  <a:lnTo>
                    <a:pt x="28" y="329"/>
                  </a:lnTo>
                  <a:lnTo>
                    <a:pt x="26" y="331"/>
                  </a:lnTo>
                  <a:lnTo>
                    <a:pt x="26" y="335"/>
                  </a:lnTo>
                  <a:lnTo>
                    <a:pt x="22" y="337"/>
                  </a:lnTo>
                  <a:lnTo>
                    <a:pt x="20" y="339"/>
                  </a:lnTo>
                  <a:lnTo>
                    <a:pt x="20" y="345"/>
                  </a:lnTo>
                  <a:lnTo>
                    <a:pt x="20" y="347"/>
                  </a:lnTo>
                  <a:lnTo>
                    <a:pt x="18" y="347"/>
                  </a:lnTo>
                  <a:lnTo>
                    <a:pt x="16" y="349"/>
                  </a:lnTo>
                  <a:lnTo>
                    <a:pt x="8" y="349"/>
                  </a:lnTo>
                  <a:lnTo>
                    <a:pt x="4" y="353"/>
                  </a:lnTo>
                  <a:lnTo>
                    <a:pt x="4" y="357"/>
                  </a:lnTo>
                  <a:lnTo>
                    <a:pt x="10" y="357"/>
                  </a:lnTo>
                  <a:lnTo>
                    <a:pt x="12" y="359"/>
                  </a:lnTo>
                  <a:lnTo>
                    <a:pt x="12" y="357"/>
                  </a:lnTo>
                  <a:lnTo>
                    <a:pt x="22" y="357"/>
                  </a:lnTo>
                  <a:lnTo>
                    <a:pt x="22" y="355"/>
                  </a:lnTo>
                  <a:lnTo>
                    <a:pt x="22" y="353"/>
                  </a:lnTo>
                  <a:lnTo>
                    <a:pt x="22" y="355"/>
                  </a:lnTo>
                  <a:lnTo>
                    <a:pt x="22" y="357"/>
                  </a:lnTo>
                  <a:lnTo>
                    <a:pt x="22" y="359"/>
                  </a:lnTo>
                  <a:lnTo>
                    <a:pt x="22" y="365"/>
                  </a:lnTo>
                  <a:lnTo>
                    <a:pt x="20" y="371"/>
                  </a:lnTo>
                  <a:lnTo>
                    <a:pt x="18" y="374"/>
                  </a:lnTo>
                  <a:lnTo>
                    <a:pt x="12" y="374"/>
                  </a:lnTo>
                  <a:lnTo>
                    <a:pt x="12" y="380"/>
                  </a:lnTo>
                  <a:lnTo>
                    <a:pt x="20" y="388"/>
                  </a:lnTo>
                  <a:lnTo>
                    <a:pt x="26" y="392"/>
                  </a:lnTo>
                  <a:lnTo>
                    <a:pt x="32" y="392"/>
                  </a:lnTo>
                  <a:lnTo>
                    <a:pt x="32" y="388"/>
                  </a:lnTo>
                  <a:lnTo>
                    <a:pt x="32" y="386"/>
                  </a:lnTo>
                  <a:lnTo>
                    <a:pt x="35" y="388"/>
                  </a:lnTo>
                  <a:lnTo>
                    <a:pt x="32" y="394"/>
                  </a:lnTo>
                  <a:lnTo>
                    <a:pt x="39" y="394"/>
                  </a:lnTo>
                  <a:lnTo>
                    <a:pt x="45" y="394"/>
                  </a:lnTo>
                  <a:lnTo>
                    <a:pt x="49" y="388"/>
                  </a:lnTo>
                  <a:lnTo>
                    <a:pt x="55" y="388"/>
                  </a:lnTo>
                  <a:lnTo>
                    <a:pt x="63" y="384"/>
                  </a:lnTo>
                  <a:lnTo>
                    <a:pt x="71" y="380"/>
                  </a:lnTo>
                  <a:lnTo>
                    <a:pt x="77" y="374"/>
                  </a:lnTo>
                  <a:lnTo>
                    <a:pt x="85" y="374"/>
                  </a:lnTo>
                  <a:lnTo>
                    <a:pt x="97" y="369"/>
                  </a:lnTo>
                  <a:lnTo>
                    <a:pt x="104" y="361"/>
                  </a:lnTo>
                  <a:lnTo>
                    <a:pt x="108" y="361"/>
                  </a:lnTo>
                  <a:lnTo>
                    <a:pt x="106" y="369"/>
                  </a:lnTo>
                  <a:lnTo>
                    <a:pt x="106" y="369"/>
                  </a:lnTo>
                  <a:close/>
                </a:path>
              </a:pathLst>
            </a:custGeom>
            <a:solidFill>
              <a:srgbClr val="646464">
                <a:lumMod val="8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116" name="Freeform 813">
              <a:extLst>
                <a:ext uri="{FF2B5EF4-FFF2-40B4-BE49-F238E27FC236}">
                  <a16:creationId xmlns:a16="http://schemas.microsoft.com/office/drawing/2014/main" id="{E205FB62-AA02-4230-BE38-185F1CB6BE7D}"/>
                </a:ext>
              </a:extLst>
            </p:cNvPr>
            <p:cNvSpPr>
              <a:spLocks/>
            </p:cNvSpPr>
            <p:nvPr/>
          </p:nvSpPr>
          <p:spPr bwMode="auto">
            <a:xfrm>
              <a:off x="10211564" y="2306235"/>
              <a:ext cx="709094" cy="1195995"/>
            </a:xfrm>
            <a:custGeom>
              <a:avLst/>
              <a:gdLst/>
              <a:ahLst/>
              <a:cxnLst>
                <a:cxn ang="0">
                  <a:pos x="65" y="122"/>
                </a:cxn>
                <a:cxn ang="0">
                  <a:pos x="71" y="124"/>
                </a:cxn>
                <a:cxn ang="0">
                  <a:pos x="73" y="132"/>
                </a:cxn>
                <a:cxn ang="0">
                  <a:pos x="75" y="143"/>
                </a:cxn>
                <a:cxn ang="0">
                  <a:pos x="73" y="151"/>
                </a:cxn>
                <a:cxn ang="0">
                  <a:pos x="59" y="157"/>
                </a:cxn>
                <a:cxn ang="0">
                  <a:pos x="49" y="175"/>
                </a:cxn>
                <a:cxn ang="0">
                  <a:pos x="39" y="185"/>
                </a:cxn>
                <a:cxn ang="0">
                  <a:pos x="31" y="193"/>
                </a:cxn>
                <a:cxn ang="0">
                  <a:pos x="26" y="197"/>
                </a:cxn>
                <a:cxn ang="0">
                  <a:pos x="16" y="210"/>
                </a:cxn>
                <a:cxn ang="0">
                  <a:pos x="20" y="222"/>
                </a:cxn>
                <a:cxn ang="0">
                  <a:pos x="26" y="238"/>
                </a:cxn>
                <a:cxn ang="0">
                  <a:pos x="20" y="254"/>
                </a:cxn>
                <a:cxn ang="0">
                  <a:pos x="26" y="260"/>
                </a:cxn>
                <a:cxn ang="0">
                  <a:pos x="31" y="271"/>
                </a:cxn>
                <a:cxn ang="0">
                  <a:pos x="31" y="267"/>
                </a:cxn>
                <a:cxn ang="0">
                  <a:pos x="45" y="273"/>
                </a:cxn>
                <a:cxn ang="0">
                  <a:pos x="35" y="279"/>
                </a:cxn>
                <a:cxn ang="0">
                  <a:pos x="45" y="279"/>
                </a:cxn>
                <a:cxn ang="0">
                  <a:pos x="47" y="289"/>
                </a:cxn>
                <a:cxn ang="0">
                  <a:pos x="67" y="289"/>
                </a:cxn>
                <a:cxn ang="0">
                  <a:pos x="87" y="277"/>
                </a:cxn>
                <a:cxn ang="0">
                  <a:pos x="93" y="273"/>
                </a:cxn>
                <a:cxn ang="0">
                  <a:pos x="100" y="271"/>
                </a:cxn>
                <a:cxn ang="0">
                  <a:pos x="108" y="269"/>
                </a:cxn>
                <a:cxn ang="0">
                  <a:pos x="110" y="269"/>
                </a:cxn>
                <a:cxn ang="0">
                  <a:pos x="156" y="242"/>
                </a:cxn>
                <a:cxn ang="0">
                  <a:pos x="183" y="216"/>
                </a:cxn>
                <a:cxn ang="0">
                  <a:pos x="177" y="206"/>
                </a:cxn>
                <a:cxn ang="0">
                  <a:pos x="167" y="200"/>
                </a:cxn>
                <a:cxn ang="0">
                  <a:pos x="173" y="183"/>
                </a:cxn>
                <a:cxn ang="0">
                  <a:pos x="169" y="171"/>
                </a:cxn>
                <a:cxn ang="0">
                  <a:pos x="160" y="157"/>
                </a:cxn>
                <a:cxn ang="0">
                  <a:pos x="158" y="137"/>
                </a:cxn>
                <a:cxn ang="0">
                  <a:pos x="158" y="128"/>
                </a:cxn>
                <a:cxn ang="0">
                  <a:pos x="156" y="114"/>
                </a:cxn>
                <a:cxn ang="0">
                  <a:pos x="150" y="74"/>
                </a:cxn>
                <a:cxn ang="0">
                  <a:pos x="156" y="57"/>
                </a:cxn>
                <a:cxn ang="0">
                  <a:pos x="148" y="53"/>
                </a:cxn>
                <a:cxn ang="0">
                  <a:pos x="148" y="29"/>
                </a:cxn>
                <a:cxn ang="0">
                  <a:pos x="146" y="21"/>
                </a:cxn>
                <a:cxn ang="0">
                  <a:pos x="126" y="0"/>
                </a:cxn>
                <a:cxn ang="0">
                  <a:pos x="112" y="7"/>
                </a:cxn>
                <a:cxn ang="0">
                  <a:pos x="98" y="9"/>
                </a:cxn>
                <a:cxn ang="0">
                  <a:pos x="87" y="17"/>
                </a:cxn>
                <a:cxn ang="0">
                  <a:pos x="87" y="27"/>
                </a:cxn>
                <a:cxn ang="0">
                  <a:pos x="77" y="45"/>
                </a:cxn>
                <a:cxn ang="0">
                  <a:pos x="75" y="53"/>
                </a:cxn>
                <a:cxn ang="0">
                  <a:pos x="59" y="41"/>
                </a:cxn>
                <a:cxn ang="0">
                  <a:pos x="53" y="41"/>
                </a:cxn>
                <a:cxn ang="0">
                  <a:pos x="18" y="25"/>
                </a:cxn>
                <a:cxn ang="0">
                  <a:pos x="10" y="27"/>
                </a:cxn>
                <a:cxn ang="0">
                  <a:pos x="4" y="35"/>
                </a:cxn>
                <a:cxn ang="0">
                  <a:pos x="16" y="47"/>
                </a:cxn>
                <a:cxn ang="0">
                  <a:pos x="30" y="53"/>
                </a:cxn>
                <a:cxn ang="0">
                  <a:pos x="43" y="65"/>
                </a:cxn>
                <a:cxn ang="0">
                  <a:pos x="45" y="74"/>
                </a:cxn>
                <a:cxn ang="0">
                  <a:pos x="45" y="82"/>
                </a:cxn>
                <a:cxn ang="0">
                  <a:pos x="47" y="98"/>
                </a:cxn>
                <a:cxn ang="0">
                  <a:pos x="49" y="122"/>
                </a:cxn>
              </a:cxnLst>
              <a:rect l="0" t="0" r="r" b="b"/>
              <a:pathLst>
                <a:path w="183" h="291">
                  <a:moveTo>
                    <a:pt x="49" y="122"/>
                  </a:moveTo>
                  <a:lnTo>
                    <a:pt x="49" y="122"/>
                  </a:lnTo>
                  <a:lnTo>
                    <a:pt x="65" y="122"/>
                  </a:lnTo>
                  <a:lnTo>
                    <a:pt x="67" y="126"/>
                  </a:lnTo>
                  <a:lnTo>
                    <a:pt x="71" y="126"/>
                  </a:lnTo>
                  <a:lnTo>
                    <a:pt x="71" y="124"/>
                  </a:lnTo>
                  <a:lnTo>
                    <a:pt x="73" y="124"/>
                  </a:lnTo>
                  <a:lnTo>
                    <a:pt x="73" y="128"/>
                  </a:lnTo>
                  <a:lnTo>
                    <a:pt x="73" y="132"/>
                  </a:lnTo>
                  <a:lnTo>
                    <a:pt x="73" y="137"/>
                  </a:lnTo>
                  <a:lnTo>
                    <a:pt x="75" y="141"/>
                  </a:lnTo>
                  <a:lnTo>
                    <a:pt x="75" y="143"/>
                  </a:lnTo>
                  <a:lnTo>
                    <a:pt x="73" y="145"/>
                  </a:lnTo>
                  <a:lnTo>
                    <a:pt x="73" y="147"/>
                  </a:lnTo>
                  <a:lnTo>
                    <a:pt x="73" y="151"/>
                  </a:lnTo>
                  <a:lnTo>
                    <a:pt x="67" y="151"/>
                  </a:lnTo>
                  <a:lnTo>
                    <a:pt x="65" y="153"/>
                  </a:lnTo>
                  <a:lnTo>
                    <a:pt x="59" y="157"/>
                  </a:lnTo>
                  <a:lnTo>
                    <a:pt x="59" y="165"/>
                  </a:lnTo>
                  <a:lnTo>
                    <a:pt x="57" y="165"/>
                  </a:lnTo>
                  <a:lnTo>
                    <a:pt x="49" y="175"/>
                  </a:lnTo>
                  <a:lnTo>
                    <a:pt x="49" y="181"/>
                  </a:lnTo>
                  <a:lnTo>
                    <a:pt x="47" y="183"/>
                  </a:lnTo>
                  <a:lnTo>
                    <a:pt x="39" y="185"/>
                  </a:lnTo>
                  <a:lnTo>
                    <a:pt x="37" y="187"/>
                  </a:lnTo>
                  <a:lnTo>
                    <a:pt x="35" y="193"/>
                  </a:lnTo>
                  <a:lnTo>
                    <a:pt x="31" y="193"/>
                  </a:lnTo>
                  <a:lnTo>
                    <a:pt x="31" y="197"/>
                  </a:lnTo>
                  <a:lnTo>
                    <a:pt x="28" y="197"/>
                  </a:lnTo>
                  <a:lnTo>
                    <a:pt x="26" y="197"/>
                  </a:lnTo>
                  <a:lnTo>
                    <a:pt x="26" y="200"/>
                  </a:lnTo>
                  <a:lnTo>
                    <a:pt x="22" y="204"/>
                  </a:lnTo>
                  <a:lnTo>
                    <a:pt x="16" y="210"/>
                  </a:lnTo>
                  <a:lnTo>
                    <a:pt x="16" y="216"/>
                  </a:lnTo>
                  <a:lnTo>
                    <a:pt x="20" y="220"/>
                  </a:lnTo>
                  <a:lnTo>
                    <a:pt x="20" y="222"/>
                  </a:lnTo>
                  <a:lnTo>
                    <a:pt x="20" y="224"/>
                  </a:lnTo>
                  <a:lnTo>
                    <a:pt x="26" y="234"/>
                  </a:lnTo>
                  <a:lnTo>
                    <a:pt x="26" y="238"/>
                  </a:lnTo>
                  <a:lnTo>
                    <a:pt x="20" y="242"/>
                  </a:lnTo>
                  <a:lnTo>
                    <a:pt x="20" y="244"/>
                  </a:lnTo>
                  <a:lnTo>
                    <a:pt x="20" y="254"/>
                  </a:lnTo>
                  <a:lnTo>
                    <a:pt x="22" y="262"/>
                  </a:lnTo>
                  <a:lnTo>
                    <a:pt x="22" y="260"/>
                  </a:lnTo>
                  <a:lnTo>
                    <a:pt x="26" y="260"/>
                  </a:lnTo>
                  <a:lnTo>
                    <a:pt x="28" y="260"/>
                  </a:lnTo>
                  <a:lnTo>
                    <a:pt x="28" y="271"/>
                  </a:lnTo>
                  <a:lnTo>
                    <a:pt x="31" y="271"/>
                  </a:lnTo>
                  <a:lnTo>
                    <a:pt x="30" y="267"/>
                  </a:lnTo>
                  <a:lnTo>
                    <a:pt x="30" y="264"/>
                  </a:lnTo>
                  <a:lnTo>
                    <a:pt x="31" y="267"/>
                  </a:lnTo>
                  <a:lnTo>
                    <a:pt x="39" y="269"/>
                  </a:lnTo>
                  <a:lnTo>
                    <a:pt x="39" y="273"/>
                  </a:lnTo>
                  <a:lnTo>
                    <a:pt x="45" y="273"/>
                  </a:lnTo>
                  <a:lnTo>
                    <a:pt x="47" y="271"/>
                  </a:lnTo>
                  <a:lnTo>
                    <a:pt x="47" y="277"/>
                  </a:lnTo>
                  <a:lnTo>
                    <a:pt x="35" y="279"/>
                  </a:lnTo>
                  <a:lnTo>
                    <a:pt x="35" y="289"/>
                  </a:lnTo>
                  <a:lnTo>
                    <a:pt x="43" y="287"/>
                  </a:lnTo>
                  <a:lnTo>
                    <a:pt x="45" y="279"/>
                  </a:lnTo>
                  <a:lnTo>
                    <a:pt x="49" y="283"/>
                  </a:lnTo>
                  <a:lnTo>
                    <a:pt x="49" y="287"/>
                  </a:lnTo>
                  <a:lnTo>
                    <a:pt x="47" y="289"/>
                  </a:lnTo>
                  <a:lnTo>
                    <a:pt x="53" y="289"/>
                  </a:lnTo>
                  <a:lnTo>
                    <a:pt x="53" y="291"/>
                  </a:lnTo>
                  <a:lnTo>
                    <a:pt x="67" y="289"/>
                  </a:lnTo>
                  <a:lnTo>
                    <a:pt x="67" y="287"/>
                  </a:lnTo>
                  <a:lnTo>
                    <a:pt x="75" y="281"/>
                  </a:lnTo>
                  <a:lnTo>
                    <a:pt x="87" y="277"/>
                  </a:lnTo>
                  <a:lnTo>
                    <a:pt x="87" y="271"/>
                  </a:lnTo>
                  <a:lnTo>
                    <a:pt x="91" y="271"/>
                  </a:lnTo>
                  <a:lnTo>
                    <a:pt x="93" y="273"/>
                  </a:lnTo>
                  <a:lnTo>
                    <a:pt x="95" y="271"/>
                  </a:lnTo>
                  <a:lnTo>
                    <a:pt x="98" y="271"/>
                  </a:lnTo>
                  <a:lnTo>
                    <a:pt x="100" y="271"/>
                  </a:lnTo>
                  <a:lnTo>
                    <a:pt x="104" y="273"/>
                  </a:lnTo>
                  <a:lnTo>
                    <a:pt x="104" y="269"/>
                  </a:lnTo>
                  <a:lnTo>
                    <a:pt x="108" y="269"/>
                  </a:lnTo>
                  <a:lnTo>
                    <a:pt x="108" y="267"/>
                  </a:lnTo>
                  <a:lnTo>
                    <a:pt x="110" y="267"/>
                  </a:lnTo>
                  <a:lnTo>
                    <a:pt x="110" y="269"/>
                  </a:lnTo>
                  <a:lnTo>
                    <a:pt x="114" y="269"/>
                  </a:lnTo>
                  <a:lnTo>
                    <a:pt x="126" y="262"/>
                  </a:lnTo>
                  <a:lnTo>
                    <a:pt x="156" y="242"/>
                  </a:lnTo>
                  <a:lnTo>
                    <a:pt x="175" y="230"/>
                  </a:lnTo>
                  <a:lnTo>
                    <a:pt x="183" y="222"/>
                  </a:lnTo>
                  <a:lnTo>
                    <a:pt x="183" y="216"/>
                  </a:lnTo>
                  <a:lnTo>
                    <a:pt x="181" y="210"/>
                  </a:lnTo>
                  <a:lnTo>
                    <a:pt x="181" y="206"/>
                  </a:lnTo>
                  <a:lnTo>
                    <a:pt x="177" y="206"/>
                  </a:lnTo>
                  <a:lnTo>
                    <a:pt x="169" y="204"/>
                  </a:lnTo>
                  <a:lnTo>
                    <a:pt x="167" y="202"/>
                  </a:lnTo>
                  <a:lnTo>
                    <a:pt x="167" y="200"/>
                  </a:lnTo>
                  <a:lnTo>
                    <a:pt x="167" y="193"/>
                  </a:lnTo>
                  <a:lnTo>
                    <a:pt x="167" y="187"/>
                  </a:lnTo>
                  <a:lnTo>
                    <a:pt x="173" y="183"/>
                  </a:lnTo>
                  <a:lnTo>
                    <a:pt x="173" y="181"/>
                  </a:lnTo>
                  <a:lnTo>
                    <a:pt x="173" y="177"/>
                  </a:lnTo>
                  <a:lnTo>
                    <a:pt x="169" y="171"/>
                  </a:lnTo>
                  <a:lnTo>
                    <a:pt x="167" y="165"/>
                  </a:lnTo>
                  <a:lnTo>
                    <a:pt x="165" y="163"/>
                  </a:lnTo>
                  <a:lnTo>
                    <a:pt x="160" y="157"/>
                  </a:lnTo>
                  <a:lnTo>
                    <a:pt x="160" y="153"/>
                  </a:lnTo>
                  <a:lnTo>
                    <a:pt x="158" y="143"/>
                  </a:lnTo>
                  <a:lnTo>
                    <a:pt x="158" y="137"/>
                  </a:lnTo>
                  <a:lnTo>
                    <a:pt x="158" y="133"/>
                  </a:lnTo>
                  <a:lnTo>
                    <a:pt x="160" y="132"/>
                  </a:lnTo>
                  <a:lnTo>
                    <a:pt x="158" y="128"/>
                  </a:lnTo>
                  <a:lnTo>
                    <a:pt x="158" y="124"/>
                  </a:lnTo>
                  <a:lnTo>
                    <a:pt x="158" y="118"/>
                  </a:lnTo>
                  <a:lnTo>
                    <a:pt x="156" y="114"/>
                  </a:lnTo>
                  <a:lnTo>
                    <a:pt x="148" y="82"/>
                  </a:lnTo>
                  <a:lnTo>
                    <a:pt x="148" y="78"/>
                  </a:lnTo>
                  <a:lnTo>
                    <a:pt x="150" y="74"/>
                  </a:lnTo>
                  <a:lnTo>
                    <a:pt x="158" y="66"/>
                  </a:lnTo>
                  <a:lnTo>
                    <a:pt x="158" y="63"/>
                  </a:lnTo>
                  <a:lnTo>
                    <a:pt x="156" y="57"/>
                  </a:lnTo>
                  <a:lnTo>
                    <a:pt x="154" y="53"/>
                  </a:lnTo>
                  <a:lnTo>
                    <a:pt x="150" y="55"/>
                  </a:lnTo>
                  <a:lnTo>
                    <a:pt x="148" y="53"/>
                  </a:lnTo>
                  <a:lnTo>
                    <a:pt x="146" y="47"/>
                  </a:lnTo>
                  <a:lnTo>
                    <a:pt x="146" y="39"/>
                  </a:lnTo>
                  <a:lnTo>
                    <a:pt x="148" y="29"/>
                  </a:lnTo>
                  <a:lnTo>
                    <a:pt x="154" y="25"/>
                  </a:lnTo>
                  <a:lnTo>
                    <a:pt x="154" y="21"/>
                  </a:lnTo>
                  <a:lnTo>
                    <a:pt x="146" y="21"/>
                  </a:lnTo>
                  <a:lnTo>
                    <a:pt x="136" y="15"/>
                  </a:lnTo>
                  <a:lnTo>
                    <a:pt x="130" y="5"/>
                  </a:lnTo>
                  <a:lnTo>
                    <a:pt x="126" y="0"/>
                  </a:lnTo>
                  <a:lnTo>
                    <a:pt x="120" y="1"/>
                  </a:lnTo>
                  <a:lnTo>
                    <a:pt x="114" y="7"/>
                  </a:lnTo>
                  <a:lnTo>
                    <a:pt x="112" y="7"/>
                  </a:lnTo>
                  <a:lnTo>
                    <a:pt x="102" y="5"/>
                  </a:lnTo>
                  <a:lnTo>
                    <a:pt x="100" y="7"/>
                  </a:lnTo>
                  <a:lnTo>
                    <a:pt x="98" y="9"/>
                  </a:lnTo>
                  <a:lnTo>
                    <a:pt x="95" y="11"/>
                  </a:lnTo>
                  <a:lnTo>
                    <a:pt x="91" y="15"/>
                  </a:lnTo>
                  <a:lnTo>
                    <a:pt x="87" y="17"/>
                  </a:lnTo>
                  <a:lnTo>
                    <a:pt x="87" y="21"/>
                  </a:lnTo>
                  <a:lnTo>
                    <a:pt x="85" y="25"/>
                  </a:lnTo>
                  <a:lnTo>
                    <a:pt x="87" y="27"/>
                  </a:lnTo>
                  <a:lnTo>
                    <a:pt x="87" y="35"/>
                  </a:lnTo>
                  <a:lnTo>
                    <a:pt x="85" y="39"/>
                  </a:lnTo>
                  <a:lnTo>
                    <a:pt x="77" y="45"/>
                  </a:lnTo>
                  <a:lnTo>
                    <a:pt x="75" y="47"/>
                  </a:lnTo>
                  <a:lnTo>
                    <a:pt x="75" y="49"/>
                  </a:lnTo>
                  <a:lnTo>
                    <a:pt x="75" y="53"/>
                  </a:lnTo>
                  <a:lnTo>
                    <a:pt x="65" y="45"/>
                  </a:lnTo>
                  <a:lnTo>
                    <a:pt x="65" y="41"/>
                  </a:lnTo>
                  <a:lnTo>
                    <a:pt x="59" y="41"/>
                  </a:lnTo>
                  <a:lnTo>
                    <a:pt x="57" y="41"/>
                  </a:lnTo>
                  <a:lnTo>
                    <a:pt x="57" y="45"/>
                  </a:lnTo>
                  <a:lnTo>
                    <a:pt x="53" y="41"/>
                  </a:lnTo>
                  <a:lnTo>
                    <a:pt x="43" y="41"/>
                  </a:lnTo>
                  <a:lnTo>
                    <a:pt x="35" y="45"/>
                  </a:lnTo>
                  <a:lnTo>
                    <a:pt x="18" y="25"/>
                  </a:lnTo>
                  <a:lnTo>
                    <a:pt x="12" y="25"/>
                  </a:lnTo>
                  <a:lnTo>
                    <a:pt x="10" y="25"/>
                  </a:lnTo>
                  <a:lnTo>
                    <a:pt x="10" y="27"/>
                  </a:lnTo>
                  <a:lnTo>
                    <a:pt x="8" y="29"/>
                  </a:lnTo>
                  <a:lnTo>
                    <a:pt x="0" y="35"/>
                  </a:lnTo>
                  <a:lnTo>
                    <a:pt x="4" y="35"/>
                  </a:lnTo>
                  <a:lnTo>
                    <a:pt x="10" y="37"/>
                  </a:lnTo>
                  <a:lnTo>
                    <a:pt x="10" y="39"/>
                  </a:lnTo>
                  <a:lnTo>
                    <a:pt x="16" y="47"/>
                  </a:lnTo>
                  <a:lnTo>
                    <a:pt x="18" y="49"/>
                  </a:lnTo>
                  <a:lnTo>
                    <a:pt x="22" y="49"/>
                  </a:lnTo>
                  <a:lnTo>
                    <a:pt x="30" y="53"/>
                  </a:lnTo>
                  <a:lnTo>
                    <a:pt x="31" y="53"/>
                  </a:lnTo>
                  <a:lnTo>
                    <a:pt x="35" y="55"/>
                  </a:lnTo>
                  <a:lnTo>
                    <a:pt x="43" y="65"/>
                  </a:lnTo>
                  <a:lnTo>
                    <a:pt x="45" y="66"/>
                  </a:lnTo>
                  <a:lnTo>
                    <a:pt x="45" y="72"/>
                  </a:lnTo>
                  <a:lnTo>
                    <a:pt x="45" y="74"/>
                  </a:lnTo>
                  <a:lnTo>
                    <a:pt x="45" y="76"/>
                  </a:lnTo>
                  <a:lnTo>
                    <a:pt x="45" y="78"/>
                  </a:lnTo>
                  <a:lnTo>
                    <a:pt x="45" y="82"/>
                  </a:lnTo>
                  <a:lnTo>
                    <a:pt x="47" y="86"/>
                  </a:lnTo>
                  <a:lnTo>
                    <a:pt x="47" y="92"/>
                  </a:lnTo>
                  <a:lnTo>
                    <a:pt x="47" y="98"/>
                  </a:lnTo>
                  <a:lnTo>
                    <a:pt x="45" y="104"/>
                  </a:lnTo>
                  <a:lnTo>
                    <a:pt x="47" y="108"/>
                  </a:lnTo>
                  <a:lnTo>
                    <a:pt x="49" y="122"/>
                  </a:lnTo>
                  <a:lnTo>
                    <a:pt x="49" y="122"/>
                  </a:lnTo>
                  <a:close/>
                </a:path>
              </a:pathLst>
            </a:custGeom>
            <a:solidFill>
              <a:srgbClr val="646464">
                <a:lumMod val="8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grpSp>
          <p:nvGrpSpPr>
            <p:cNvPr id="117" name="Group 1853">
              <a:extLst>
                <a:ext uri="{FF2B5EF4-FFF2-40B4-BE49-F238E27FC236}">
                  <a16:creationId xmlns:a16="http://schemas.microsoft.com/office/drawing/2014/main" id="{F6727FB5-86E8-44FF-AC03-37F493AB2DF7}"/>
                </a:ext>
              </a:extLst>
            </p:cNvPr>
            <p:cNvGrpSpPr/>
            <p:nvPr/>
          </p:nvGrpSpPr>
          <p:grpSpPr>
            <a:xfrm>
              <a:off x="8251009" y="5203722"/>
              <a:ext cx="953218" cy="711020"/>
              <a:chOff x="4811713" y="3184525"/>
              <a:chExt cx="390525" cy="274638"/>
            </a:xfrm>
            <a:solidFill>
              <a:srgbClr val="646464">
                <a:lumMod val="85000"/>
              </a:srgbClr>
            </a:solidFill>
          </p:grpSpPr>
          <p:sp>
            <p:nvSpPr>
              <p:cNvPr id="267" name="Freeform 34">
                <a:extLst>
                  <a:ext uri="{FF2B5EF4-FFF2-40B4-BE49-F238E27FC236}">
                    <a16:creationId xmlns:a16="http://schemas.microsoft.com/office/drawing/2014/main" id="{08BFF5DA-D336-4CB2-96C4-2A970C2C5CC3}"/>
                  </a:ext>
                </a:extLst>
              </p:cNvPr>
              <p:cNvSpPr>
                <a:spLocks/>
              </p:cNvSpPr>
              <p:nvPr/>
            </p:nvSpPr>
            <p:spPr bwMode="auto">
              <a:xfrm>
                <a:off x="5189538" y="3322638"/>
                <a:ext cx="12700" cy="7938"/>
              </a:xfrm>
              <a:custGeom>
                <a:avLst/>
                <a:gdLst/>
                <a:ahLst/>
                <a:cxnLst>
                  <a:cxn ang="0">
                    <a:pos x="0" y="0"/>
                  </a:cxn>
                  <a:cxn ang="0">
                    <a:pos x="0" y="5"/>
                  </a:cxn>
                  <a:cxn ang="0">
                    <a:pos x="4" y="5"/>
                  </a:cxn>
                  <a:cxn ang="0">
                    <a:pos x="8" y="5"/>
                  </a:cxn>
                  <a:cxn ang="0">
                    <a:pos x="8" y="1"/>
                  </a:cxn>
                  <a:cxn ang="0">
                    <a:pos x="8" y="0"/>
                  </a:cxn>
                  <a:cxn ang="0">
                    <a:pos x="0" y="0"/>
                  </a:cxn>
                </a:cxnLst>
                <a:rect l="0" t="0" r="r" b="b"/>
                <a:pathLst>
                  <a:path w="8" h="5">
                    <a:moveTo>
                      <a:pt x="0" y="0"/>
                    </a:moveTo>
                    <a:lnTo>
                      <a:pt x="0" y="5"/>
                    </a:lnTo>
                    <a:lnTo>
                      <a:pt x="4" y="5"/>
                    </a:lnTo>
                    <a:lnTo>
                      <a:pt x="8" y="5"/>
                    </a:lnTo>
                    <a:lnTo>
                      <a:pt x="8" y="1"/>
                    </a:lnTo>
                    <a:lnTo>
                      <a:pt x="8" y="0"/>
                    </a:lnTo>
                    <a:lnTo>
                      <a:pt x="0" y="0"/>
                    </a:lnTo>
                    <a:close/>
                  </a:path>
                </a:pathLst>
              </a:custGeom>
              <a:grpFill/>
              <a:ln w="9525">
                <a:noFill/>
                <a:round/>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268" name="Freeform 35">
                <a:extLst>
                  <a:ext uri="{FF2B5EF4-FFF2-40B4-BE49-F238E27FC236}">
                    <a16:creationId xmlns:a16="http://schemas.microsoft.com/office/drawing/2014/main" id="{934E51EB-66EC-4EB3-A8B2-A61B79FD9946}"/>
                  </a:ext>
                </a:extLst>
              </p:cNvPr>
              <p:cNvSpPr>
                <a:spLocks/>
              </p:cNvSpPr>
              <p:nvPr/>
            </p:nvSpPr>
            <p:spPr bwMode="auto">
              <a:xfrm>
                <a:off x="5189538" y="3322638"/>
                <a:ext cx="12700" cy="7938"/>
              </a:xfrm>
              <a:custGeom>
                <a:avLst/>
                <a:gdLst/>
                <a:ahLst/>
                <a:cxnLst>
                  <a:cxn ang="0">
                    <a:pos x="0" y="0"/>
                  </a:cxn>
                  <a:cxn ang="0">
                    <a:pos x="0" y="5"/>
                  </a:cxn>
                  <a:cxn ang="0">
                    <a:pos x="4" y="5"/>
                  </a:cxn>
                  <a:cxn ang="0">
                    <a:pos x="8" y="5"/>
                  </a:cxn>
                  <a:cxn ang="0">
                    <a:pos x="8" y="1"/>
                  </a:cxn>
                  <a:cxn ang="0">
                    <a:pos x="8" y="0"/>
                  </a:cxn>
                  <a:cxn ang="0">
                    <a:pos x="0" y="0"/>
                  </a:cxn>
                </a:cxnLst>
                <a:rect l="0" t="0" r="r" b="b"/>
                <a:pathLst>
                  <a:path w="8" h="5">
                    <a:moveTo>
                      <a:pt x="0" y="0"/>
                    </a:moveTo>
                    <a:lnTo>
                      <a:pt x="0" y="5"/>
                    </a:lnTo>
                    <a:lnTo>
                      <a:pt x="4" y="5"/>
                    </a:lnTo>
                    <a:lnTo>
                      <a:pt x="8" y="5"/>
                    </a:lnTo>
                    <a:lnTo>
                      <a:pt x="8" y="1"/>
                    </a:lnTo>
                    <a:lnTo>
                      <a:pt x="8" y="0"/>
                    </a:lnTo>
                    <a:lnTo>
                      <a:pt x="0" y="0"/>
                    </a:lnTo>
                  </a:path>
                </a:pathLst>
              </a:custGeom>
              <a:grp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269" name="Freeform 36">
                <a:extLst>
                  <a:ext uri="{FF2B5EF4-FFF2-40B4-BE49-F238E27FC236}">
                    <a16:creationId xmlns:a16="http://schemas.microsoft.com/office/drawing/2014/main" id="{2C25FE1D-22DA-49AF-B9C7-358405044871}"/>
                  </a:ext>
                </a:extLst>
              </p:cNvPr>
              <p:cNvSpPr>
                <a:spLocks/>
              </p:cNvSpPr>
              <p:nvPr/>
            </p:nvSpPr>
            <p:spPr bwMode="auto">
              <a:xfrm>
                <a:off x="5141913" y="3322638"/>
                <a:ext cx="19050" cy="30163"/>
              </a:xfrm>
              <a:custGeom>
                <a:avLst/>
                <a:gdLst/>
                <a:ahLst/>
                <a:cxnLst>
                  <a:cxn ang="0">
                    <a:pos x="4" y="0"/>
                  </a:cxn>
                  <a:cxn ang="0">
                    <a:pos x="4" y="0"/>
                  </a:cxn>
                  <a:cxn ang="0">
                    <a:pos x="0" y="1"/>
                  </a:cxn>
                  <a:cxn ang="0">
                    <a:pos x="2" y="7"/>
                  </a:cxn>
                  <a:cxn ang="0">
                    <a:pos x="2" y="9"/>
                  </a:cxn>
                  <a:cxn ang="0">
                    <a:pos x="2" y="15"/>
                  </a:cxn>
                  <a:cxn ang="0">
                    <a:pos x="2" y="19"/>
                  </a:cxn>
                  <a:cxn ang="0">
                    <a:pos x="4" y="19"/>
                  </a:cxn>
                  <a:cxn ang="0">
                    <a:pos x="10" y="15"/>
                  </a:cxn>
                  <a:cxn ang="0">
                    <a:pos x="12" y="9"/>
                  </a:cxn>
                  <a:cxn ang="0">
                    <a:pos x="12" y="7"/>
                  </a:cxn>
                  <a:cxn ang="0">
                    <a:pos x="4" y="0"/>
                  </a:cxn>
                </a:cxnLst>
                <a:rect l="0" t="0" r="r" b="b"/>
                <a:pathLst>
                  <a:path w="12" h="19">
                    <a:moveTo>
                      <a:pt x="4" y="0"/>
                    </a:moveTo>
                    <a:lnTo>
                      <a:pt x="4" y="0"/>
                    </a:lnTo>
                    <a:lnTo>
                      <a:pt x="0" y="1"/>
                    </a:lnTo>
                    <a:lnTo>
                      <a:pt x="2" y="7"/>
                    </a:lnTo>
                    <a:lnTo>
                      <a:pt x="2" y="9"/>
                    </a:lnTo>
                    <a:lnTo>
                      <a:pt x="2" y="15"/>
                    </a:lnTo>
                    <a:lnTo>
                      <a:pt x="2" y="19"/>
                    </a:lnTo>
                    <a:lnTo>
                      <a:pt x="4" y="19"/>
                    </a:lnTo>
                    <a:lnTo>
                      <a:pt x="10" y="15"/>
                    </a:lnTo>
                    <a:lnTo>
                      <a:pt x="12" y="9"/>
                    </a:lnTo>
                    <a:lnTo>
                      <a:pt x="12" y="7"/>
                    </a:lnTo>
                    <a:lnTo>
                      <a:pt x="4" y="0"/>
                    </a:lnTo>
                    <a:close/>
                  </a:path>
                </a:pathLst>
              </a:custGeom>
              <a:grpFill/>
              <a:ln w="9525">
                <a:noFill/>
                <a:round/>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270" name="Freeform 37">
                <a:extLst>
                  <a:ext uri="{FF2B5EF4-FFF2-40B4-BE49-F238E27FC236}">
                    <a16:creationId xmlns:a16="http://schemas.microsoft.com/office/drawing/2014/main" id="{9F7B55AB-0FBB-4E0C-85BF-6837F813461D}"/>
                  </a:ext>
                </a:extLst>
              </p:cNvPr>
              <p:cNvSpPr>
                <a:spLocks/>
              </p:cNvSpPr>
              <p:nvPr/>
            </p:nvSpPr>
            <p:spPr bwMode="auto">
              <a:xfrm>
                <a:off x="5141913" y="3322638"/>
                <a:ext cx="19050" cy="30163"/>
              </a:xfrm>
              <a:custGeom>
                <a:avLst/>
                <a:gdLst/>
                <a:ahLst/>
                <a:cxnLst>
                  <a:cxn ang="0">
                    <a:pos x="4" y="0"/>
                  </a:cxn>
                  <a:cxn ang="0">
                    <a:pos x="4" y="0"/>
                  </a:cxn>
                  <a:cxn ang="0">
                    <a:pos x="0" y="1"/>
                  </a:cxn>
                  <a:cxn ang="0">
                    <a:pos x="2" y="7"/>
                  </a:cxn>
                  <a:cxn ang="0">
                    <a:pos x="2" y="9"/>
                  </a:cxn>
                  <a:cxn ang="0">
                    <a:pos x="2" y="15"/>
                  </a:cxn>
                  <a:cxn ang="0">
                    <a:pos x="2" y="19"/>
                  </a:cxn>
                  <a:cxn ang="0">
                    <a:pos x="4" y="19"/>
                  </a:cxn>
                  <a:cxn ang="0">
                    <a:pos x="10" y="15"/>
                  </a:cxn>
                  <a:cxn ang="0">
                    <a:pos x="12" y="9"/>
                  </a:cxn>
                  <a:cxn ang="0">
                    <a:pos x="12" y="7"/>
                  </a:cxn>
                  <a:cxn ang="0">
                    <a:pos x="4" y="0"/>
                  </a:cxn>
                </a:cxnLst>
                <a:rect l="0" t="0" r="r" b="b"/>
                <a:pathLst>
                  <a:path w="12" h="19">
                    <a:moveTo>
                      <a:pt x="4" y="0"/>
                    </a:moveTo>
                    <a:lnTo>
                      <a:pt x="4" y="0"/>
                    </a:lnTo>
                    <a:lnTo>
                      <a:pt x="0" y="1"/>
                    </a:lnTo>
                    <a:lnTo>
                      <a:pt x="2" y="7"/>
                    </a:lnTo>
                    <a:lnTo>
                      <a:pt x="2" y="9"/>
                    </a:lnTo>
                    <a:lnTo>
                      <a:pt x="2" y="15"/>
                    </a:lnTo>
                    <a:lnTo>
                      <a:pt x="2" y="19"/>
                    </a:lnTo>
                    <a:lnTo>
                      <a:pt x="4" y="19"/>
                    </a:lnTo>
                    <a:lnTo>
                      <a:pt x="10" y="15"/>
                    </a:lnTo>
                    <a:lnTo>
                      <a:pt x="12" y="9"/>
                    </a:lnTo>
                    <a:lnTo>
                      <a:pt x="12" y="7"/>
                    </a:lnTo>
                    <a:lnTo>
                      <a:pt x="4" y="0"/>
                    </a:lnTo>
                  </a:path>
                </a:pathLst>
              </a:custGeom>
              <a:grp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271" name="Freeform 814">
                <a:extLst>
                  <a:ext uri="{FF2B5EF4-FFF2-40B4-BE49-F238E27FC236}">
                    <a16:creationId xmlns:a16="http://schemas.microsoft.com/office/drawing/2014/main" id="{0D7CBA22-E1DC-475C-A32B-D23A2ED0227D}"/>
                  </a:ext>
                </a:extLst>
              </p:cNvPr>
              <p:cNvSpPr>
                <a:spLocks/>
              </p:cNvSpPr>
              <p:nvPr/>
            </p:nvSpPr>
            <p:spPr bwMode="auto">
              <a:xfrm>
                <a:off x="4811713" y="3184525"/>
                <a:ext cx="336550" cy="274638"/>
              </a:xfrm>
              <a:custGeom>
                <a:avLst/>
                <a:gdLst/>
                <a:ahLst/>
                <a:cxnLst>
                  <a:cxn ang="0">
                    <a:pos x="210" y="29"/>
                  </a:cxn>
                  <a:cxn ang="0">
                    <a:pos x="203" y="51"/>
                  </a:cxn>
                  <a:cxn ang="0">
                    <a:pos x="195" y="51"/>
                  </a:cxn>
                  <a:cxn ang="0">
                    <a:pos x="187" y="59"/>
                  </a:cxn>
                  <a:cxn ang="0">
                    <a:pos x="177" y="69"/>
                  </a:cxn>
                  <a:cxn ang="0">
                    <a:pos x="169" y="77"/>
                  </a:cxn>
                  <a:cxn ang="0">
                    <a:pos x="163" y="85"/>
                  </a:cxn>
                  <a:cxn ang="0">
                    <a:pos x="155" y="94"/>
                  </a:cxn>
                  <a:cxn ang="0">
                    <a:pos x="155" y="102"/>
                  </a:cxn>
                  <a:cxn ang="0">
                    <a:pos x="159" y="108"/>
                  </a:cxn>
                  <a:cxn ang="0">
                    <a:pos x="149" y="124"/>
                  </a:cxn>
                  <a:cxn ang="0">
                    <a:pos x="142" y="134"/>
                  </a:cxn>
                  <a:cxn ang="0">
                    <a:pos x="140" y="142"/>
                  </a:cxn>
                  <a:cxn ang="0">
                    <a:pos x="120" y="153"/>
                  </a:cxn>
                  <a:cxn ang="0">
                    <a:pos x="118" y="161"/>
                  </a:cxn>
                  <a:cxn ang="0">
                    <a:pos x="110" y="163"/>
                  </a:cxn>
                  <a:cxn ang="0">
                    <a:pos x="102" y="165"/>
                  </a:cxn>
                  <a:cxn ang="0">
                    <a:pos x="80" y="165"/>
                  </a:cxn>
                  <a:cxn ang="0">
                    <a:pos x="73" y="167"/>
                  </a:cxn>
                  <a:cxn ang="0">
                    <a:pos x="57" y="173"/>
                  </a:cxn>
                  <a:cxn ang="0">
                    <a:pos x="43" y="153"/>
                  </a:cxn>
                  <a:cxn ang="0">
                    <a:pos x="35" y="148"/>
                  </a:cxn>
                  <a:cxn ang="0">
                    <a:pos x="39" y="138"/>
                  </a:cxn>
                  <a:cxn ang="0">
                    <a:pos x="35" y="138"/>
                  </a:cxn>
                  <a:cxn ang="0">
                    <a:pos x="33" y="132"/>
                  </a:cxn>
                  <a:cxn ang="0">
                    <a:pos x="35" y="124"/>
                  </a:cxn>
                  <a:cxn ang="0">
                    <a:pos x="35" y="116"/>
                  </a:cxn>
                  <a:cxn ang="0">
                    <a:pos x="33" y="108"/>
                  </a:cxn>
                  <a:cxn ang="0">
                    <a:pos x="37" y="98"/>
                  </a:cxn>
                  <a:cxn ang="0">
                    <a:pos x="35" y="87"/>
                  </a:cxn>
                  <a:cxn ang="0">
                    <a:pos x="43" y="79"/>
                  </a:cxn>
                  <a:cxn ang="0">
                    <a:pos x="37" y="65"/>
                  </a:cxn>
                  <a:cxn ang="0">
                    <a:pos x="37" y="59"/>
                  </a:cxn>
                  <a:cxn ang="0">
                    <a:pos x="45" y="47"/>
                  </a:cxn>
                  <a:cxn ang="0">
                    <a:pos x="39" y="45"/>
                  </a:cxn>
                  <a:cxn ang="0">
                    <a:pos x="21" y="45"/>
                  </a:cxn>
                  <a:cxn ang="0">
                    <a:pos x="19" y="41"/>
                  </a:cxn>
                  <a:cxn ang="0">
                    <a:pos x="11" y="41"/>
                  </a:cxn>
                  <a:cxn ang="0">
                    <a:pos x="8" y="41"/>
                  </a:cxn>
                  <a:cxn ang="0">
                    <a:pos x="8" y="39"/>
                  </a:cxn>
                  <a:cxn ang="0">
                    <a:pos x="8" y="31"/>
                  </a:cxn>
                  <a:cxn ang="0">
                    <a:pos x="6" y="27"/>
                  </a:cxn>
                  <a:cxn ang="0">
                    <a:pos x="6" y="21"/>
                  </a:cxn>
                  <a:cxn ang="0">
                    <a:pos x="0" y="18"/>
                  </a:cxn>
                  <a:cxn ang="0">
                    <a:pos x="10" y="8"/>
                  </a:cxn>
                  <a:cxn ang="0">
                    <a:pos x="19" y="8"/>
                  </a:cxn>
                  <a:cxn ang="0">
                    <a:pos x="27" y="2"/>
                  </a:cxn>
                  <a:cxn ang="0">
                    <a:pos x="37" y="0"/>
                  </a:cxn>
                  <a:cxn ang="0">
                    <a:pos x="45" y="6"/>
                  </a:cxn>
                  <a:cxn ang="0">
                    <a:pos x="73" y="6"/>
                  </a:cxn>
                  <a:cxn ang="0">
                    <a:pos x="102" y="6"/>
                  </a:cxn>
                  <a:cxn ang="0">
                    <a:pos x="114" y="12"/>
                  </a:cxn>
                  <a:cxn ang="0">
                    <a:pos x="128" y="12"/>
                  </a:cxn>
                  <a:cxn ang="0">
                    <a:pos x="132" y="20"/>
                  </a:cxn>
                  <a:cxn ang="0">
                    <a:pos x="140" y="21"/>
                  </a:cxn>
                  <a:cxn ang="0">
                    <a:pos x="149" y="25"/>
                  </a:cxn>
                  <a:cxn ang="0">
                    <a:pos x="159" y="29"/>
                  </a:cxn>
                  <a:cxn ang="0">
                    <a:pos x="167" y="27"/>
                  </a:cxn>
                  <a:cxn ang="0">
                    <a:pos x="183" y="31"/>
                  </a:cxn>
                  <a:cxn ang="0">
                    <a:pos x="191" y="35"/>
                  </a:cxn>
                  <a:cxn ang="0">
                    <a:pos x="201" y="35"/>
                  </a:cxn>
                  <a:cxn ang="0">
                    <a:pos x="205" y="29"/>
                  </a:cxn>
                  <a:cxn ang="0">
                    <a:pos x="210" y="29"/>
                  </a:cxn>
                </a:cxnLst>
                <a:rect l="0" t="0" r="r" b="b"/>
                <a:pathLst>
                  <a:path w="212" h="173">
                    <a:moveTo>
                      <a:pt x="210" y="29"/>
                    </a:moveTo>
                    <a:lnTo>
                      <a:pt x="210" y="29"/>
                    </a:lnTo>
                    <a:lnTo>
                      <a:pt x="212" y="41"/>
                    </a:lnTo>
                    <a:lnTo>
                      <a:pt x="203" y="51"/>
                    </a:lnTo>
                    <a:lnTo>
                      <a:pt x="197" y="51"/>
                    </a:lnTo>
                    <a:lnTo>
                      <a:pt x="195" y="51"/>
                    </a:lnTo>
                    <a:lnTo>
                      <a:pt x="195" y="57"/>
                    </a:lnTo>
                    <a:lnTo>
                      <a:pt x="187" y="59"/>
                    </a:lnTo>
                    <a:lnTo>
                      <a:pt x="181" y="65"/>
                    </a:lnTo>
                    <a:lnTo>
                      <a:pt x="177" y="69"/>
                    </a:lnTo>
                    <a:lnTo>
                      <a:pt x="169" y="73"/>
                    </a:lnTo>
                    <a:lnTo>
                      <a:pt x="169" y="77"/>
                    </a:lnTo>
                    <a:lnTo>
                      <a:pt x="165" y="79"/>
                    </a:lnTo>
                    <a:lnTo>
                      <a:pt x="163" y="85"/>
                    </a:lnTo>
                    <a:lnTo>
                      <a:pt x="159" y="88"/>
                    </a:lnTo>
                    <a:lnTo>
                      <a:pt x="155" y="94"/>
                    </a:lnTo>
                    <a:lnTo>
                      <a:pt x="153" y="98"/>
                    </a:lnTo>
                    <a:lnTo>
                      <a:pt x="155" y="102"/>
                    </a:lnTo>
                    <a:lnTo>
                      <a:pt x="155" y="106"/>
                    </a:lnTo>
                    <a:lnTo>
                      <a:pt x="159" y="108"/>
                    </a:lnTo>
                    <a:lnTo>
                      <a:pt x="159" y="112"/>
                    </a:lnTo>
                    <a:lnTo>
                      <a:pt x="149" y="124"/>
                    </a:lnTo>
                    <a:lnTo>
                      <a:pt x="145" y="128"/>
                    </a:lnTo>
                    <a:lnTo>
                      <a:pt x="142" y="134"/>
                    </a:lnTo>
                    <a:lnTo>
                      <a:pt x="142" y="138"/>
                    </a:lnTo>
                    <a:lnTo>
                      <a:pt x="140" y="142"/>
                    </a:lnTo>
                    <a:lnTo>
                      <a:pt x="136" y="142"/>
                    </a:lnTo>
                    <a:lnTo>
                      <a:pt x="120" y="153"/>
                    </a:lnTo>
                    <a:lnTo>
                      <a:pt x="118" y="157"/>
                    </a:lnTo>
                    <a:lnTo>
                      <a:pt x="118" y="161"/>
                    </a:lnTo>
                    <a:lnTo>
                      <a:pt x="114" y="163"/>
                    </a:lnTo>
                    <a:lnTo>
                      <a:pt x="110" y="163"/>
                    </a:lnTo>
                    <a:lnTo>
                      <a:pt x="104" y="163"/>
                    </a:lnTo>
                    <a:lnTo>
                      <a:pt x="102" y="165"/>
                    </a:lnTo>
                    <a:lnTo>
                      <a:pt x="82" y="161"/>
                    </a:lnTo>
                    <a:lnTo>
                      <a:pt x="80" y="165"/>
                    </a:lnTo>
                    <a:lnTo>
                      <a:pt x="76" y="167"/>
                    </a:lnTo>
                    <a:lnTo>
                      <a:pt x="73" y="167"/>
                    </a:lnTo>
                    <a:lnTo>
                      <a:pt x="65" y="173"/>
                    </a:lnTo>
                    <a:lnTo>
                      <a:pt x="57" y="173"/>
                    </a:lnTo>
                    <a:lnTo>
                      <a:pt x="49" y="157"/>
                    </a:lnTo>
                    <a:lnTo>
                      <a:pt x="43" y="153"/>
                    </a:lnTo>
                    <a:lnTo>
                      <a:pt x="35" y="152"/>
                    </a:lnTo>
                    <a:lnTo>
                      <a:pt x="35" y="148"/>
                    </a:lnTo>
                    <a:lnTo>
                      <a:pt x="37" y="142"/>
                    </a:lnTo>
                    <a:lnTo>
                      <a:pt x="39" y="138"/>
                    </a:lnTo>
                    <a:lnTo>
                      <a:pt x="37" y="138"/>
                    </a:lnTo>
                    <a:lnTo>
                      <a:pt x="35" y="138"/>
                    </a:lnTo>
                    <a:lnTo>
                      <a:pt x="33" y="136"/>
                    </a:lnTo>
                    <a:lnTo>
                      <a:pt x="33" y="132"/>
                    </a:lnTo>
                    <a:lnTo>
                      <a:pt x="33" y="128"/>
                    </a:lnTo>
                    <a:lnTo>
                      <a:pt x="35" y="124"/>
                    </a:lnTo>
                    <a:lnTo>
                      <a:pt x="37" y="118"/>
                    </a:lnTo>
                    <a:lnTo>
                      <a:pt x="35" y="116"/>
                    </a:lnTo>
                    <a:lnTo>
                      <a:pt x="33" y="112"/>
                    </a:lnTo>
                    <a:lnTo>
                      <a:pt x="33" y="108"/>
                    </a:lnTo>
                    <a:lnTo>
                      <a:pt x="37" y="104"/>
                    </a:lnTo>
                    <a:lnTo>
                      <a:pt x="37" y="98"/>
                    </a:lnTo>
                    <a:lnTo>
                      <a:pt x="37" y="92"/>
                    </a:lnTo>
                    <a:lnTo>
                      <a:pt x="35" y="87"/>
                    </a:lnTo>
                    <a:lnTo>
                      <a:pt x="39" y="83"/>
                    </a:lnTo>
                    <a:lnTo>
                      <a:pt x="43" y="79"/>
                    </a:lnTo>
                    <a:lnTo>
                      <a:pt x="43" y="75"/>
                    </a:lnTo>
                    <a:lnTo>
                      <a:pt x="37" y="65"/>
                    </a:lnTo>
                    <a:lnTo>
                      <a:pt x="35" y="61"/>
                    </a:lnTo>
                    <a:lnTo>
                      <a:pt x="37" y="59"/>
                    </a:lnTo>
                    <a:lnTo>
                      <a:pt x="43" y="55"/>
                    </a:lnTo>
                    <a:lnTo>
                      <a:pt x="45" y="47"/>
                    </a:lnTo>
                    <a:lnTo>
                      <a:pt x="39" y="47"/>
                    </a:lnTo>
                    <a:lnTo>
                      <a:pt x="39" y="45"/>
                    </a:lnTo>
                    <a:lnTo>
                      <a:pt x="35" y="45"/>
                    </a:lnTo>
                    <a:lnTo>
                      <a:pt x="21" y="45"/>
                    </a:lnTo>
                    <a:lnTo>
                      <a:pt x="19" y="45"/>
                    </a:lnTo>
                    <a:lnTo>
                      <a:pt x="19" y="41"/>
                    </a:lnTo>
                    <a:lnTo>
                      <a:pt x="17" y="39"/>
                    </a:lnTo>
                    <a:lnTo>
                      <a:pt x="11" y="41"/>
                    </a:lnTo>
                    <a:lnTo>
                      <a:pt x="10" y="45"/>
                    </a:lnTo>
                    <a:lnTo>
                      <a:pt x="8" y="41"/>
                    </a:lnTo>
                    <a:lnTo>
                      <a:pt x="6" y="41"/>
                    </a:lnTo>
                    <a:lnTo>
                      <a:pt x="8" y="39"/>
                    </a:lnTo>
                    <a:lnTo>
                      <a:pt x="11" y="35"/>
                    </a:lnTo>
                    <a:lnTo>
                      <a:pt x="8" y="31"/>
                    </a:lnTo>
                    <a:lnTo>
                      <a:pt x="8" y="29"/>
                    </a:lnTo>
                    <a:lnTo>
                      <a:pt x="6" y="27"/>
                    </a:lnTo>
                    <a:lnTo>
                      <a:pt x="6" y="25"/>
                    </a:lnTo>
                    <a:lnTo>
                      <a:pt x="6" y="21"/>
                    </a:lnTo>
                    <a:lnTo>
                      <a:pt x="0" y="20"/>
                    </a:lnTo>
                    <a:lnTo>
                      <a:pt x="0" y="18"/>
                    </a:lnTo>
                    <a:lnTo>
                      <a:pt x="2" y="12"/>
                    </a:lnTo>
                    <a:lnTo>
                      <a:pt x="10" y="8"/>
                    </a:lnTo>
                    <a:lnTo>
                      <a:pt x="15" y="10"/>
                    </a:lnTo>
                    <a:lnTo>
                      <a:pt x="19" y="8"/>
                    </a:lnTo>
                    <a:lnTo>
                      <a:pt x="19" y="6"/>
                    </a:lnTo>
                    <a:lnTo>
                      <a:pt x="27" y="2"/>
                    </a:lnTo>
                    <a:lnTo>
                      <a:pt x="33" y="0"/>
                    </a:lnTo>
                    <a:lnTo>
                      <a:pt x="37" y="0"/>
                    </a:lnTo>
                    <a:lnTo>
                      <a:pt x="39" y="2"/>
                    </a:lnTo>
                    <a:lnTo>
                      <a:pt x="45" y="6"/>
                    </a:lnTo>
                    <a:lnTo>
                      <a:pt x="61" y="2"/>
                    </a:lnTo>
                    <a:lnTo>
                      <a:pt x="73" y="6"/>
                    </a:lnTo>
                    <a:lnTo>
                      <a:pt x="82" y="8"/>
                    </a:lnTo>
                    <a:lnTo>
                      <a:pt x="102" y="6"/>
                    </a:lnTo>
                    <a:lnTo>
                      <a:pt x="112" y="8"/>
                    </a:lnTo>
                    <a:lnTo>
                      <a:pt x="114" y="12"/>
                    </a:lnTo>
                    <a:lnTo>
                      <a:pt x="122" y="12"/>
                    </a:lnTo>
                    <a:lnTo>
                      <a:pt x="128" y="12"/>
                    </a:lnTo>
                    <a:lnTo>
                      <a:pt x="130" y="16"/>
                    </a:lnTo>
                    <a:lnTo>
                      <a:pt x="132" y="20"/>
                    </a:lnTo>
                    <a:lnTo>
                      <a:pt x="136" y="21"/>
                    </a:lnTo>
                    <a:lnTo>
                      <a:pt x="140" y="21"/>
                    </a:lnTo>
                    <a:lnTo>
                      <a:pt x="145" y="25"/>
                    </a:lnTo>
                    <a:lnTo>
                      <a:pt x="149" y="25"/>
                    </a:lnTo>
                    <a:lnTo>
                      <a:pt x="155" y="27"/>
                    </a:lnTo>
                    <a:lnTo>
                      <a:pt x="159" y="29"/>
                    </a:lnTo>
                    <a:lnTo>
                      <a:pt x="165" y="27"/>
                    </a:lnTo>
                    <a:lnTo>
                      <a:pt x="167" y="27"/>
                    </a:lnTo>
                    <a:lnTo>
                      <a:pt x="169" y="29"/>
                    </a:lnTo>
                    <a:lnTo>
                      <a:pt x="183" y="31"/>
                    </a:lnTo>
                    <a:lnTo>
                      <a:pt x="185" y="37"/>
                    </a:lnTo>
                    <a:lnTo>
                      <a:pt x="191" y="35"/>
                    </a:lnTo>
                    <a:lnTo>
                      <a:pt x="195" y="35"/>
                    </a:lnTo>
                    <a:lnTo>
                      <a:pt x="201" y="35"/>
                    </a:lnTo>
                    <a:lnTo>
                      <a:pt x="203" y="31"/>
                    </a:lnTo>
                    <a:lnTo>
                      <a:pt x="205" y="29"/>
                    </a:lnTo>
                    <a:lnTo>
                      <a:pt x="210" y="29"/>
                    </a:lnTo>
                    <a:lnTo>
                      <a:pt x="210" y="29"/>
                    </a:lnTo>
                    <a:close/>
                  </a:path>
                </a:pathLst>
              </a:custGeom>
              <a:grp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grpSp>
        <p:sp>
          <p:nvSpPr>
            <p:cNvPr id="118" name="Freeform 815">
              <a:extLst>
                <a:ext uri="{FF2B5EF4-FFF2-40B4-BE49-F238E27FC236}">
                  <a16:creationId xmlns:a16="http://schemas.microsoft.com/office/drawing/2014/main" id="{E987EC74-DEBC-4E7D-A301-4E33BB784255}"/>
                </a:ext>
              </a:extLst>
            </p:cNvPr>
            <p:cNvSpPr>
              <a:spLocks/>
            </p:cNvSpPr>
            <p:nvPr/>
          </p:nvSpPr>
          <p:spPr bwMode="auto">
            <a:xfrm>
              <a:off x="8243147" y="5364032"/>
              <a:ext cx="182116" cy="476753"/>
            </a:xfrm>
            <a:custGeom>
              <a:avLst/>
              <a:gdLst/>
              <a:ahLst/>
              <a:cxnLst>
                <a:cxn ang="0">
                  <a:pos x="37" y="113"/>
                </a:cxn>
                <a:cxn ang="0">
                  <a:pos x="39" y="103"/>
                </a:cxn>
                <a:cxn ang="0">
                  <a:pos x="39" y="99"/>
                </a:cxn>
                <a:cxn ang="0">
                  <a:pos x="35" y="97"/>
                </a:cxn>
                <a:cxn ang="0">
                  <a:pos x="35" y="89"/>
                </a:cxn>
                <a:cxn ang="0">
                  <a:pos x="39" y="79"/>
                </a:cxn>
                <a:cxn ang="0">
                  <a:pos x="35" y="73"/>
                </a:cxn>
                <a:cxn ang="0">
                  <a:pos x="39" y="65"/>
                </a:cxn>
                <a:cxn ang="0">
                  <a:pos x="39" y="53"/>
                </a:cxn>
                <a:cxn ang="0">
                  <a:pos x="43" y="44"/>
                </a:cxn>
                <a:cxn ang="0">
                  <a:pos x="45" y="36"/>
                </a:cxn>
                <a:cxn ang="0">
                  <a:pos x="37" y="24"/>
                </a:cxn>
                <a:cxn ang="0">
                  <a:pos x="45" y="16"/>
                </a:cxn>
                <a:cxn ang="0">
                  <a:pos x="43" y="8"/>
                </a:cxn>
                <a:cxn ang="0">
                  <a:pos x="37" y="6"/>
                </a:cxn>
                <a:cxn ang="0">
                  <a:pos x="21" y="6"/>
                </a:cxn>
                <a:cxn ang="0">
                  <a:pos x="19" y="0"/>
                </a:cxn>
                <a:cxn ang="0">
                  <a:pos x="12" y="6"/>
                </a:cxn>
                <a:cxn ang="0">
                  <a:pos x="15" y="30"/>
                </a:cxn>
                <a:cxn ang="0">
                  <a:pos x="10" y="44"/>
                </a:cxn>
                <a:cxn ang="0">
                  <a:pos x="10" y="48"/>
                </a:cxn>
                <a:cxn ang="0">
                  <a:pos x="8" y="57"/>
                </a:cxn>
                <a:cxn ang="0">
                  <a:pos x="2" y="65"/>
                </a:cxn>
                <a:cxn ang="0">
                  <a:pos x="0" y="69"/>
                </a:cxn>
                <a:cxn ang="0">
                  <a:pos x="6" y="77"/>
                </a:cxn>
                <a:cxn ang="0">
                  <a:pos x="8" y="73"/>
                </a:cxn>
                <a:cxn ang="0">
                  <a:pos x="6" y="79"/>
                </a:cxn>
                <a:cxn ang="0">
                  <a:pos x="8" y="83"/>
                </a:cxn>
                <a:cxn ang="0">
                  <a:pos x="10" y="93"/>
                </a:cxn>
                <a:cxn ang="0">
                  <a:pos x="10" y="97"/>
                </a:cxn>
                <a:cxn ang="0">
                  <a:pos x="12" y="113"/>
                </a:cxn>
                <a:cxn ang="0">
                  <a:pos x="21" y="116"/>
                </a:cxn>
                <a:cxn ang="0">
                  <a:pos x="33" y="114"/>
                </a:cxn>
                <a:cxn ang="0">
                  <a:pos x="37" y="113"/>
                </a:cxn>
              </a:cxnLst>
              <a:rect l="0" t="0" r="r" b="b"/>
              <a:pathLst>
                <a:path w="47" h="116">
                  <a:moveTo>
                    <a:pt x="37" y="113"/>
                  </a:moveTo>
                  <a:lnTo>
                    <a:pt x="37" y="113"/>
                  </a:lnTo>
                  <a:lnTo>
                    <a:pt x="37" y="109"/>
                  </a:lnTo>
                  <a:lnTo>
                    <a:pt x="39" y="103"/>
                  </a:lnTo>
                  <a:lnTo>
                    <a:pt x="43" y="99"/>
                  </a:lnTo>
                  <a:lnTo>
                    <a:pt x="39" y="99"/>
                  </a:lnTo>
                  <a:lnTo>
                    <a:pt x="37" y="99"/>
                  </a:lnTo>
                  <a:lnTo>
                    <a:pt x="35" y="97"/>
                  </a:lnTo>
                  <a:lnTo>
                    <a:pt x="35" y="93"/>
                  </a:lnTo>
                  <a:lnTo>
                    <a:pt x="35" y="89"/>
                  </a:lnTo>
                  <a:lnTo>
                    <a:pt x="37" y="85"/>
                  </a:lnTo>
                  <a:lnTo>
                    <a:pt x="39" y="79"/>
                  </a:lnTo>
                  <a:lnTo>
                    <a:pt x="37" y="77"/>
                  </a:lnTo>
                  <a:lnTo>
                    <a:pt x="35" y="73"/>
                  </a:lnTo>
                  <a:lnTo>
                    <a:pt x="35" y="69"/>
                  </a:lnTo>
                  <a:lnTo>
                    <a:pt x="39" y="65"/>
                  </a:lnTo>
                  <a:lnTo>
                    <a:pt x="39" y="59"/>
                  </a:lnTo>
                  <a:lnTo>
                    <a:pt x="39" y="53"/>
                  </a:lnTo>
                  <a:lnTo>
                    <a:pt x="37" y="48"/>
                  </a:lnTo>
                  <a:lnTo>
                    <a:pt x="43" y="44"/>
                  </a:lnTo>
                  <a:lnTo>
                    <a:pt x="45" y="40"/>
                  </a:lnTo>
                  <a:lnTo>
                    <a:pt x="45" y="36"/>
                  </a:lnTo>
                  <a:lnTo>
                    <a:pt x="39" y="26"/>
                  </a:lnTo>
                  <a:lnTo>
                    <a:pt x="37" y="24"/>
                  </a:lnTo>
                  <a:lnTo>
                    <a:pt x="39" y="20"/>
                  </a:lnTo>
                  <a:lnTo>
                    <a:pt x="45" y="16"/>
                  </a:lnTo>
                  <a:lnTo>
                    <a:pt x="47" y="8"/>
                  </a:lnTo>
                  <a:lnTo>
                    <a:pt x="43" y="8"/>
                  </a:lnTo>
                  <a:lnTo>
                    <a:pt x="43" y="6"/>
                  </a:lnTo>
                  <a:lnTo>
                    <a:pt x="37" y="6"/>
                  </a:lnTo>
                  <a:lnTo>
                    <a:pt x="25" y="6"/>
                  </a:lnTo>
                  <a:lnTo>
                    <a:pt x="21" y="6"/>
                  </a:lnTo>
                  <a:lnTo>
                    <a:pt x="21" y="4"/>
                  </a:lnTo>
                  <a:lnTo>
                    <a:pt x="19" y="0"/>
                  </a:lnTo>
                  <a:lnTo>
                    <a:pt x="15" y="4"/>
                  </a:lnTo>
                  <a:lnTo>
                    <a:pt x="12" y="6"/>
                  </a:lnTo>
                  <a:lnTo>
                    <a:pt x="15" y="20"/>
                  </a:lnTo>
                  <a:lnTo>
                    <a:pt x="15" y="30"/>
                  </a:lnTo>
                  <a:lnTo>
                    <a:pt x="15" y="38"/>
                  </a:lnTo>
                  <a:lnTo>
                    <a:pt x="10" y="44"/>
                  </a:lnTo>
                  <a:lnTo>
                    <a:pt x="10" y="46"/>
                  </a:lnTo>
                  <a:lnTo>
                    <a:pt x="10" y="48"/>
                  </a:lnTo>
                  <a:lnTo>
                    <a:pt x="8" y="53"/>
                  </a:lnTo>
                  <a:lnTo>
                    <a:pt x="8" y="57"/>
                  </a:lnTo>
                  <a:lnTo>
                    <a:pt x="2" y="59"/>
                  </a:lnTo>
                  <a:lnTo>
                    <a:pt x="2" y="65"/>
                  </a:lnTo>
                  <a:lnTo>
                    <a:pt x="2" y="67"/>
                  </a:lnTo>
                  <a:lnTo>
                    <a:pt x="0" y="69"/>
                  </a:lnTo>
                  <a:lnTo>
                    <a:pt x="2" y="73"/>
                  </a:lnTo>
                  <a:lnTo>
                    <a:pt x="6" y="77"/>
                  </a:lnTo>
                  <a:lnTo>
                    <a:pt x="6" y="75"/>
                  </a:lnTo>
                  <a:lnTo>
                    <a:pt x="8" y="73"/>
                  </a:lnTo>
                  <a:lnTo>
                    <a:pt x="8" y="77"/>
                  </a:lnTo>
                  <a:lnTo>
                    <a:pt x="6" y="79"/>
                  </a:lnTo>
                  <a:lnTo>
                    <a:pt x="6" y="83"/>
                  </a:lnTo>
                  <a:lnTo>
                    <a:pt x="8" y="83"/>
                  </a:lnTo>
                  <a:lnTo>
                    <a:pt x="8" y="89"/>
                  </a:lnTo>
                  <a:lnTo>
                    <a:pt x="10" y="93"/>
                  </a:lnTo>
                  <a:lnTo>
                    <a:pt x="10" y="95"/>
                  </a:lnTo>
                  <a:lnTo>
                    <a:pt x="10" y="97"/>
                  </a:lnTo>
                  <a:lnTo>
                    <a:pt x="8" y="114"/>
                  </a:lnTo>
                  <a:lnTo>
                    <a:pt x="12" y="113"/>
                  </a:lnTo>
                  <a:lnTo>
                    <a:pt x="21" y="114"/>
                  </a:lnTo>
                  <a:lnTo>
                    <a:pt x="21" y="116"/>
                  </a:lnTo>
                  <a:lnTo>
                    <a:pt x="27" y="116"/>
                  </a:lnTo>
                  <a:lnTo>
                    <a:pt x="33" y="114"/>
                  </a:lnTo>
                  <a:lnTo>
                    <a:pt x="37" y="113"/>
                  </a:lnTo>
                  <a:lnTo>
                    <a:pt x="37" y="113"/>
                  </a:lnTo>
                  <a:close/>
                </a:path>
              </a:pathLst>
            </a:custGeom>
            <a:solidFill>
              <a:srgbClr val="646464">
                <a:lumMod val="8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grpSp>
          <p:nvGrpSpPr>
            <p:cNvPr id="119" name="Group 1852">
              <a:extLst>
                <a:ext uri="{FF2B5EF4-FFF2-40B4-BE49-F238E27FC236}">
                  <a16:creationId xmlns:a16="http://schemas.microsoft.com/office/drawing/2014/main" id="{D7EA6C84-EE4A-45EA-B923-D539F941CFAC}"/>
                </a:ext>
              </a:extLst>
            </p:cNvPr>
            <p:cNvGrpSpPr/>
            <p:nvPr/>
          </p:nvGrpSpPr>
          <p:grpSpPr>
            <a:xfrm>
              <a:off x="8541560" y="4468066"/>
              <a:ext cx="937714" cy="978169"/>
              <a:chOff x="4930775" y="2900363"/>
              <a:chExt cx="384175" cy="377826"/>
            </a:xfrm>
            <a:solidFill>
              <a:srgbClr val="646464">
                <a:lumMod val="85000"/>
              </a:srgbClr>
            </a:solidFill>
          </p:grpSpPr>
          <p:sp>
            <p:nvSpPr>
              <p:cNvPr id="265" name="Freeform 222">
                <a:extLst>
                  <a:ext uri="{FF2B5EF4-FFF2-40B4-BE49-F238E27FC236}">
                    <a16:creationId xmlns:a16="http://schemas.microsoft.com/office/drawing/2014/main" id="{2D761ED2-A918-422A-9DF9-8C7051916F11}"/>
                  </a:ext>
                </a:extLst>
              </p:cNvPr>
              <p:cNvSpPr>
                <a:spLocks/>
              </p:cNvSpPr>
              <p:nvPr/>
            </p:nvSpPr>
            <p:spPr bwMode="auto">
              <a:xfrm>
                <a:off x="5283200" y="3213101"/>
                <a:ext cx="31750" cy="65088"/>
              </a:xfrm>
              <a:custGeom>
                <a:avLst/>
                <a:gdLst/>
                <a:ahLst/>
                <a:cxnLst>
                  <a:cxn ang="0">
                    <a:pos x="16" y="0"/>
                  </a:cxn>
                  <a:cxn ang="0">
                    <a:pos x="16" y="0"/>
                  </a:cxn>
                  <a:cxn ang="0">
                    <a:pos x="14" y="5"/>
                  </a:cxn>
                  <a:cxn ang="0">
                    <a:pos x="10" y="9"/>
                  </a:cxn>
                  <a:cxn ang="0">
                    <a:pos x="6" y="9"/>
                  </a:cxn>
                  <a:cxn ang="0">
                    <a:pos x="0" y="11"/>
                  </a:cxn>
                  <a:cxn ang="0">
                    <a:pos x="0" y="21"/>
                  </a:cxn>
                  <a:cxn ang="0">
                    <a:pos x="2" y="29"/>
                  </a:cxn>
                  <a:cxn ang="0">
                    <a:pos x="0" y="29"/>
                  </a:cxn>
                  <a:cxn ang="0">
                    <a:pos x="0" y="31"/>
                  </a:cxn>
                  <a:cxn ang="0">
                    <a:pos x="2" y="35"/>
                  </a:cxn>
                  <a:cxn ang="0">
                    <a:pos x="8" y="37"/>
                  </a:cxn>
                  <a:cxn ang="0">
                    <a:pos x="16" y="41"/>
                  </a:cxn>
                  <a:cxn ang="0">
                    <a:pos x="20" y="21"/>
                  </a:cxn>
                  <a:cxn ang="0">
                    <a:pos x="20" y="11"/>
                  </a:cxn>
                  <a:cxn ang="0">
                    <a:pos x="18" y="2"/>
                  </a:cxn>
                  <a:cxn ang="0">
                    <a:pos x="16" y="0"/>
                  </a:cxn>
                </a:cxnLst>
                <a:rect l="0" t="0" r="r" b="b"/>
                <a:pathLst>
                  <a:path w="20" h="41">
                    <a:moveTo>
                      <a:pt x="16" y="0"/>
                    </a:moveTo>
                    <a:lnTo>
                      <a:pt x="16" y="0"/>
                    </a:lnTo>
                    <a:lnTo>
                      <a:pt x="14" y="5"/>
                    </a:lnTo>
                    <a:lnTo>
                      <a:pt x="10" y="9"/>
                    </a:lnTo>
                    <a:lnTo>
                      <a:pt x="6" y="9"/>
                    </a:lnTo>
                    <a:lnTo>
                      <a:pt x="0" y="11"/>
                    </a:lnTo>
                    <a:lnTo>
                      <a:pt x="0" y="21"/>
                    </a:lnTo>
                    <a:lnTo>
                      <a:pt x="2" y="29"/>
                    </a:lnTo>
                    <a:lnTo>
                      <a:pt x="0" y="29"/>
                    </a:lnTo>
                    <a:lnTo>
                      <a:pt x="0" y="31"/>
                    </a:lnTo>
                    <a:lnTo>
                      <a:pt x="2" y="35"/>
                    </a:lnTo>
                    <a:lnTo>
                      <a:pt x="8" y="37"/>
                    </a:lnTo>
                    <a:lnTo>
                      <a:pt x="16" y="41"/>
                    </a:lnTo>
                    <a:lnTo>
                      <a:pt x="20" y="21"/>
                    </a:lnTo>
                    <a:lnTo>
                      <a:pt x="20" y="11"/>
                    </a:lnTo>
                    <a:lnTo>
                      <a:pt x="18" y="2"/>
                    </a:lnTo>
                    <a:lnTo>
                      <a:pt x="16" y="0"/>
                    </a:lnTo>
                    <a:close/>
                  </a:path>
                </a:pathLst>
              </a:custGeom>
              <a:grpFill/>
              <a:ln w="9525">
                <a:noFill/>
                <a:round/>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266" name="Freeform 816">
                <a:extLst>
                  <a:ext uri="{FF2B5EF4-FFF2-40B4-BE49-F238E27FC236}">
                    <a16:creationId xmlns:a16="http://schemas.microsoft.com/office/drawing/2014/main" id="{CEB7350F-64B7-4A00-B64A-30090D3E1388}"/>
                  </a:ext>
                </a:extLst>
              </p:cNvPr>
              <p:cNvSpPr>
                <a:spLocks/>
              </p:cNvSpPr>
              <p:nvPr/>
            </p:nvSpPr>
            <p:spPr bwMode="auto">
              <a:xfrm>
                <a:off x="4930775" y="2900363"/>
                <a:ext cx="346075" cy="339725"/>
              </a:xfrm>
              <a:custGeom>
                <a:avLst/>
                <a:gdLst/>
                <a:ahLst/>
                <a:cxnLst>
                  <a:cxn ang="0">
                    <a:pos x="214" y="72"/>
                  </a:cxn>
                  <a:cxn ang="0">
                    <a:pos x="214" y="90"/>
                  </a:cxn>
                  <a:cxn ang="0">
                    <a:pos x="208" y="96"/>
                  </a:cxn>
                  <a:cxn ang="0">
                    <a:pos x="193" y="110"/>
                  </a:cxn>
                  <a:cxn ang="0">
                    <a:pos x="185" y="130"/>
                  </a:cxn>
                  <a:cxn ang="0">
                    <a:pos x="193" y="132"/>
                  </a:cxn>
                  <a:cxn ang="0">
                    <a:pos x="204" y="137"/>
                  </a:cxn>
                  <a:cxn ang="0">
                    <a:pos x="197" y="149"/>
                  </a:cxn>
                  <a:cxn ang="0">
                    <a:pos x="193" y="157"/>
                  </a:cxn>
                  <a:cxn ang="0">
                    <a:pos x="195" y="169"/>
                  </a:cxn>
                  <a:cxn ang="0">
                    <a:pos x="204" y="175"/>
                  </a:cxn>
                  <a:cxn ang="0">
                    <a:pos x="200" y="185"/>
                  </a:cxn>
                  <a:cxn ang="0">
                    <a:pos x="193" y="197"/>
                  </a:cxn>
                  <a:cxn ang="0">
                    <a:pos x="177" y="195"/>
                  </a:cxn>
                  <a:cxn ang="0">
                    <a:pos x="167" y="189"/>
                  </a:cxn>
                  <a:cxn ang="0">
                    <a:pos x="153" y="187"/>
                  </a:cxn>
                  <a:cxn ang="0">
                    <a:pos x="135" y="197"/>
                  </a:cxn>
                  <a:cxn ang="0">
                    <a:pos x="126" y="214"/>
                  </a:cxn>
                  <a:cxn ang="0">
                    <a:pos x="110" y="212"/>
                  </a:cxn>
                  <a:cxn ang="0">
                    <a:pos x="90" y="206"/>
                  </a:cxn>
                  <a:cxn ang="0">
                    <a:pos x="70" y="204"/>
                  </a:cxn>
                  <a:cxn ang="0">
                    <a:pos x="55" y="195"/>
                  </a:cxn>
                  <a:cxn ang="0">
                    <a:pos x="65" y="179"/>
                  </a:cxn>
                  <a:cxn ang="0">
                    <a:pos x="70" y="161"/>
                  </a:cxn>
                  <a:cxn ang="0">
                    <a:pos x="65" y="141"/>
                  </a:cxn>
                  <a:cxn ang="0">
                    <a:pos x="61" y="126"/>
                  </a:cxn>
                  <a:cxn ang="0">
                    <a:pos x="43" y="106"/>
                  </a:cxn>
                  <a:cxn ang="0">
                    <a:pos x="37" y="100"/>
                  </a:cxn>
                  <a:cxn ang="0">
                    <a:pos x="31" y="96"/>
                  </a:cxn>
                  <a:cxn ang="0">
                    <a:pos x="33" y="88"/>
                  </a:cxn>
                  <a:cxn ang="0">
                    <a:pos x="15" y="86"/>
                  </a:cxn>
                  <a:cxn ang="0">
                    <a:pos x="0" y="80"/>
                  </a:cxn>
                  <a:cxn ang="0">
                    <a:pos x="7" y="72"/>
                  </a:cxn>
                  <a:cxn ang="0">
                    <a:pos x="13" y="63"/>
                  </a:cxn>
                  <a:cxn ang="0">
                    <a:pos x="27" y="61"/>
                  </a:cxn>
                  <a:cxn ang="0">
                    <a:pos x="41" y="63"/>
                  </a:cxn>
                  <a:cxn ang="0">
                    <a:pos x="61" y="59"/>
                  </a:cxn>
                  <a:cxn ang="0">
                    <a:pos x="51" y="33"/>
                  </a:cxn>
                  <a:cxn ang="0">
                    <a:pos x="74" y="41"/>
                  </a:cxn>
                  <a:cxn ang="0">
                    <a:pos x="102" y="23"/>
                  </a:cxn>
                  <a:cxn ang="0">
                    <a:pos x="108" y="9"/>
                  </a:cxn>
                  <a:cxn ang="0">
                    <a:pos x="126" y="7"/>
                  </a:cxn>
                  <a:cxn ang="0">
                    <a:pos x="137" y="21"/>
                  </a:cxn>
                  <a:cxn ang="0">
                    <a:pos x="145" y="27"/>
                  </a:cxn>
                  <a:cxn ang="0">
                    <a:pos x="161" y="31"/>
                  </a:cxn>
                  <a:cxn ang="0">
                    <a:pos x="165" y="39"/>
                  </a:cxn>
                  <a:cxn ang="0">
                    <a:pos x="177" y="41"/>
                  </a:cxn>
                  <a:cxn ang="0">
                    <a:pos x="193" y="47"/>
                  </a:cxn>
                  <a:cxn ang="0">
                    <a:pos x="204" y="53"/>
                  </a:cxn>
                  <a:cxn ang="0">
                    <a:pos x="218" y="63"/>
                  </a:cxn>
                </a:cxnLst>
                <a:rect l="0" t="0" r="r" b="b"/>
                <a:pathLst>
                  <a:path w="218" h="214">
                    <a:moveTo>
                      <a:pt x="218" y="63"/>
                    </a:moveTo>
                    <a:lnTo>
                      <a:pt x="218" y="63"/>
                    </a:lnTo>
                    <a:lnTo>
                      <a:pt x="214" y="68"/>
                    </a:lnTo>
                    <a:lnTo>
                      <a:pt x="214" y="72"/>
                    </a:lnTo>
                    <a:lnTo>
                      <a:pt x="214" y="80"/>
                    </a:lnTo>
                    <a:lnTo>
                      <a:pt x="214" y="86"/>
                    </a:lnTo>
                    <a:lnTo>
                      <a:pt x="218" y="90"/>
                    </a:lnTo>
                    <a:lnTo>
                      <a:pt x="214" y="90"/>
                    </a:lnTo>
                    <a:lnTo>
                      <a:pt x="212" y="90"/>
                    </a:lnTo>
                    <a:lnTo>
                      <a:pt x="210" y="90"/>
                    </a:lnTo>
                    <a:lnTo>
                      <a:pt x="208" y="90"/>
                    </a:lnTo>
                    <a:lnTo>
                      <a:pt x="208" y="96"/>
                    </a:lnTo>
                    <a:lnTo>
                      <a:pt x="202" y="98"/>
                    </a:lnTo>
                    <a:lnTo>
                      <a:pt x="200" y="100"/>
                    </a:lnTo>
                    <a:lnTo>
                      <a:pt x="197" y="102"/>
                    </a:lnTo>
                    <a:lnTo>
                      <a:pt x="193" y="110"/>
                    </a:lnTo>
                    <a:lnTo>
                      <a:pt x="183" y="122"/>
                    </a:lnTo>
                    <a:lnTo>
                      <a:pt x="181" y="128"/>
                    </a:lnTo>
                    <a:lnTo>
                      <a:pt x="181" y="130"/>
                    </a:lnTo>
                    <a:lnTo>
                      <a:pt x="185" y="130"/>
                    </a:lnTo>
                    <a:lnTo>
                      <a:pt x="187" y="128"/>
                    </a:lnTo>
                    <a:lnTo>
                      <a:pt x="191" y="128"/>
                    </a:lnTo>
                    <a:lnTo>
                      <a:pt x="193" y="130"/>
                    </a:lnTo>
                    <a:lnTo>
                      <a:pt x="193" y="132"/>
                    </a:lnTo>
                    <a:lnTo>
                      <a:pt x="195" y="132"/>
                    </a:lnTo>
                    <a:lnTo>
                      <a:pt x="200" y="132"/>
                    </a:lnTo>
                    <a:lnTo>
                      <a:pt x="200" y="135"/>
                    </a:lnTo>
                    <a:lnTo>
                      <a:pt x="204" y="137"/>
                    </a:lnTo>
                    <a:lnTo>
                      <a:pt x="208" y="137"/>
                    </a:lnTo>
                    <a:lnTo>
                      <a:pt x="202" y="145"/>
                    </a:lnTo>
                    <a:lnTo>
                      <a:pt x="200" y="147"/>
                    </a:lnTo>
                    <a:lnTo>
                      <a:pt x="197" y="149"/>
                    </a:lnTo>
                    <a:lnTo>
                      <a:pt x="195" y="149"/>
                    </a:lnTo>
                    <a:lnTo>
                      <a:pt x="193" y="151"/>
                    </a:lnTo>
                    <a:lnTo>
                      <a:pt x="193" y="155"/>
                    </a:lnTo>
                    <a:lnTo>
                      <a:pt x="193" y="157"/>
                    </a:lnTo>
                    <a:lnTo>
                      <a:pt x="195" y="159"/>
                    </a:lnTo>
                    <a:lnTo>
                      <a:pt x="197" y="161"/>
                    </a:lnTo>
                    <a:lnTo>
                      <a:pt x="197" y="165"/>
                    </a:lnTo>
                    <a:lnTo>
                      <a:pt x="195" y="169"/>
                    </a:lnTo>
                    <a:lnTo>
                      <a:pt x="197" y="175"/>
                    </a:lnTo>
                    <a:lnTo>
                      <a:pt x="200" y="175"/>
                    </a:lnTo>
                    <a:lnTo>
                      <a:pt x="202" y="175"/>
                    </a:lnTo>
                    <a:lnTo>
                      <a:pt x="204" y="175"/>
                    </a:lnTo>
                    <a:lnTo>
                      <a:pt x="200" y="179"/>
                    </a:lnTo>
                    <a:lnTo>
                      <a:pt x="200" y="181"/>
                    </a:lnTo>
                    <a:lnTo>
                      <a:pt x="202" y="185"/>
                    </a:lnTo>
                    <a:lnTo>
                      <a:pt x="200" y="185"/>
                    </a:lnTo>
                    <a:lnTo>
                      <a:pt x="197" y="181"/>
                    </a:lnTo>
                    <a:lnTo>
                      <a:pt x="193" y="185"/>
                    </a:lnTo>
                    <a:lnTo>
                      <a:pt x="197" y="187"/>
                    </a:lnTo>
                    <a:lnTo>
                      <a:pt x="193" y="197"/>
                    </a:lnTo>
                    <a:lnTo>
                      <a:pt x="187" y="197"/>
                    </a:lnTo>
                    <a:lnTo>
                      <a:pt x="183" y="199"/>
                    </a:lnTo>
                    <a:lnTo>
                      <a:pt x="181" y="197"/>
                    </a:lnTo>
                    <a:lnTo>
                      <a:pt x="177" y="195"/>
                    </a:lnTo>
                    <a:lnTo>
                      <a:pt x="175" y="191"/>
                    </a:lnTo>
                    <a:lnTo>
                      <a:pt x="171" y="191"/>
                    </a:lnTo>
                    <a:lnTo>
                      <a:pt x="167" y="187"/>
                    </a:lnTo>
                    <a:lnTo>
                      <a:pt x="167" y="189"/>
                    </a:lnTo>
                    <a:lnTo>
                      <a:pt x="165" y="189"/>
                    </a:lnTo>
                    <a:lnTo>
                      <a:pt x="161" y="187"/>
                    </a:lnTo>
                    <a:lnTo>
                      <a:pt x="155" y="187"/>
                    </a:lnTo>
                    <a:lnTo>
                      <a:pt x="153" y="187"/>
                    </a:lnTo>
                    <a:lnTo>
                      <a:pt x="147" y="191"/>
                    </a:lnTo>
                    <a:lnTo>
                      <a:pt x="143" y="197"/>
                    </a:lnTo>
                    <a:lnTo>
                      <a:pt x="139" y="197"/>
                    </a:lnTo>
                    <a:lnTo>
                      <a:pt x="135" y="197"/>
                    </a:lnTo>
                    <a:lnTo>
                      <a:pt x="135" y="208"/>
                    </a:lnTo>
                    <a:lnTo>
                      <a:pt x="130" y="208"/>
                    </a:lnTo>
                    <a:lnTo>
                      <a:pt x="128" y="212"/>
                    </a:lnTo>
                    <a:lnTo>
                      <a:pt x="126" y="214"/>
                    </a:lnTo>
                    <a:lnTo>
                      <a:pt x="118" y="214"/>
                    </a:lnTo>
                    <a:lnTo>
                      <a:pt x="116" y="214"/>
                    </a:lnTo>
                    <a:lnTo>
                      <a:pt x="112" y="212"/>
                    </a:lnTo>
                    <a:lnTo>
                      <a:pt x="110" y="212"/>
                    </a:lnTo>
                    <a:lnTo>
                      <a:pt x="108" y="212"/>
                    </a:lnTo>
                    <a:lnTo>
                      <a:pt x="96" y="208"/>
                    </a:lnTo>
                    <a:lnTo>
                      <a:pt x="92" y="206"/>
                    </a:lnTo>
                    <a:lnTo>
                      <a:pt x="90" y="206"/>
                    </a:lnTo>
                    <a:lnTo>
                      <a:pt x="84" y="208"/>
                    </a:lnTo>
                    <a:lnTo>
                      <a:pt x="80" y="206"/>
                    </a:lnTo>
                    <a:lnTo>
                      <a:pt x="74" y="204"/>
                    </a:lnTo>
                    <a:lnTo>
                      <a:pt x="70" y="204"/>
                    </a:lnTo>
                    <a:lnTo>
                      <a:pt x="65" y="202"/>
                    </a:lnTo>
                    <a:lnTo>
                      <a:pt x="61" y="202"/>
                    </a:lnTo>
                    <a:lnTo>
                      <a:pt x="59" y="199"/>
                    </a:lnTo>
                    <a:lnTo>
                      <a:pt x="55" y="195"/>
                    </a:lnTo>
                    <a:lnTo>
                      <a:pt x="53" y="191"/>
                    </a:lnTo>
                    <a:lnTo>
                      <a:pt x="61" y="189"/>
                    </a:lnTo>
                    <a:lnTo>
                      <a:pt x="63" y="185"/>
                    </a:lnTo>
                    <a:lnTo>
                      <a:pt x="65" y="179"/>
                    </a:lnTo>
                    <a:lnTo>
                      <a:pt x="65" y="171"/>
                    </a:lnTo>
                    <a:lnTo>
                      <a:pt x="68" y="165"/>
                    </a:lnTo>
                    <a:lnTo>
                      <a:pt x="68" y="161"/>
                    </a:lnTo>
                    <a:lnTo>
                      <a:pt x="70" y="161"/>
                    </a:lnTo>
                    <a:lnTo>
                      <a:pt x="65" y="159"/>
                    </a:lnTo>
                    <a:lnTo>
                      <a:pt x="65" y="147"/>
                    </a:lnTo>
                    <a:lnTo>
                      <a:pt x="68" y="147"/>
                    </a:lnTo>
                    <a:lnTo>
                      <a:pt x="65" y="141"/>
                    </a:lnTo>
                    <a:lnTo>
                      <a:pt x="68" y="135"/>
                    </a:lnTo>
                    <a:lnTo>
                      <a:pt x="65" y="128"/>
                    </a:lnTo>
                    <a:lnTo>
                      <a:pt x="63" y="130"/>
                    </a:lnTo>
                    <a:lnTo>
                      <a:pt x="61" y="126"/>
                    </a:lnTo>
                    <a:lnTo>
                      <a:pt x="51" y="120"/>
                    </a:lnTo>
                    <a:lnTo>
                      <a:pt x="45" y="118"/>
                    </a:lnTo>
                    <a:lnTo>
                      <a:pt x="43" y="116"/>
                    </a:lnTo>
                    <a:lnTo>
                      <a:pt x="43" y="106"/>
                    </a:lnTo>
                    <a:lnTo>
                      <a:pt x="43" y="108"/>
                    </a:lnTo>
                    <a:lnTo>
                      <a:pt x="43" y="106"/>
                    </a:lnTo>
                    <a:lnTo>
                      <a:pt x="43" y="100"/>
                    </a:lnTo>
                    <a:lnTo>
                      <a:pt x="37" y="100"/>
                    </a:lnTo>
                    <a:lnTo>
                      <a:pt x="35" y="98"/>
                    </a:lnTo>
                    <a:lnTo>
                      <a:pt x="37" y="98"/>
                    </a:lnTo>
                    <a:lnTo>
                      <a:pt x="37" y="96"/>
                    </a:lnTo>
                    <a:lnTo>
                      <a:pt x="31" y="96"/>
                    </a:lnTo>
                    <a:lnTo>
                      <a:pt x="31" y="92"/>
                    </a:lnTo>
                    <a:lnTo>
                      <a:pt x="33" y="92"/>
                    </a:lnTo>
                    <a:lnTo>
                      <a:pt x="35" y="88"/>
                    </a:lnTo>
                    <a:lnTo>
                      <a:pt x="33" y="88"/>
                    </a:lnTo>
                    <a:lnTo>
                      <a:pt x="25" y="96"/>
                    </a:lnTo>
                    <a:lnTo>
                      <a:pt x="23" y="88"/>
                    </a:lnTo>
                    <a:lnTo>
                      <a:pt x="17" y="82"/>
                    </a:lnTo>
                    <a:lnTo>
                      <a:pt x="15" y="86"/>
                    </a:lnTo>
                    <a:lnTo>
                      <a:pt x="15" y="82"/>
                    </a:lnTo>
                    <a:lnTo>
                      <a:pt x="15" y="80"/>
                    </a:lnTo>
                    <a:lnTo>
                      <a:pt x="0" y="82"/>
                    </a:lnTo>
                    <a:lnTo>
                      <a:pt x="0" y="80"/>
                    </a:lnTo>
                    <a:lnTo>
                      <a:pt x="3" y="78"/>
                    </a:lnTo>
                    <a:lnTo>
                      <a:pt x="3" y="72"/>
                    </a:lnTo>
                    <a:lnTo>
                      <a:pt x="7" y="76"/>
                    </a:lnTo>
                    <a:lnTo>
                      <a:pt x="7" y="72"/>
                    </a:lnTo>
                    <a:lnTo>
                      <a:pt x="0" y="68"/>
                    </a:lnTo>
                    <a:lnTo>
                      <a:pt x="0" y="67"/>
                    </a:lnTo>
                    <a:lnTo>
                      <a:pt x="7" y="61"/>
                    </a:lnTo>
                    <a:lnTo>
                      <a:pt x="13" y="63"/>
                    </a:lnTo>
                    <a:lnTo>
                      <a:pt x="17" y="63"/>
                    </a:lnTo>
                    <a:lnTo>
                      <a:pt x="21" y="59"/>
                    </a:lnTo>
                    <a:lnTo>
                      <a:pt x="25" y="59"/>
                    </a:lnTo>
                    <a:lnTo>
                      <a:pt x="27" y="61"/>
                    </a:lnTo>
                    <a:lnTo>
                      <a:pt x="31" y="67"/>
                    </a:lnTo>
                    <a:lnTo>
                      <a:pt x="33" y="67"/>
                    </a:lnTo>
                    <a:lnTo>
                      <a:pt x="35" y="61"/>
                    </a:lnTo>
                    <a:lnTo>
                      <a:pt x="41" y="63"/>
                    </a:lnTo>
                    <a:lnTo>
                      <a:pt x="43" y="63"/>
                    </a:lnTo>
                    <a:lnTo>
                      <a:pt x="43" y="61"/>
                    </a:lnTo>
                    <a:lnTo>
                      <a:pt x="59" y="61"/>
                    </a:lnTo>
                    <a:lnTo>
                      <a:pt x="61" y="59"/>
                    </a:lnTo>
                    <a:lnTo>
                      <a:pt x="55" y="57"/>
                    </a:lnTo>
                    <a:lnTo>
                      <a:pt x="55" y="51"/>
                    </a:lnTo>
                    <a:lnTo>
                      <a:pt x="55" y="47"/>
                    </a:lnTo>
                    <a:lnTo>
                      <a:pt x="51" y="33"/>
                    </a:lnTo>
                    <a:lnTo>
                      <a:pt x="59" y="33"/>
                    </a:lnTo>
                    <a:lnTo>
                      <a:pt x="61" y="33"/>
                    </a:lnTo>
                    <a:lnTo>
                      <a:pt x="63" y="43"/>
                    </a:lnTo>
                    <a:lnTo>
                      <a:pt x="74" y="41"/>
                    </a:lnTo>
                    <a:lnTo>
                      <a:pt x="84" y="39"/>
                    </a:lnTo>
                    <a:lnTo>
                      <a:pt x="84" y="33"/>
                    </a:lnTo>
                    <a:lnTo>
                      <a:pt x="92" y="29"/>
                    </a:lnTo>
                    <a:lnTo>
                      <a:pt x="102" y="23"/>
                    </a:lnTo>
                    <a:lnTo>
                      <a:pt x="106" y="23"/>
                    </a:lnTo>
                    <a:lnTo>
                      <a:pt x="108" y="23"/>
                    </a:lnTo>
                    <a:lnTo>
                      <a:pt x="106" y="19"/>
                    </a:lnTo>
                    <a:lnTo>
                      <a:pt x="108" y="9"/>
                    </a:lnTo>
                    <a:lnTo>
                      <a:pt x="108" y="2"/>
                    </a:lnTo>
                    <a:lnTo>
                      <a:pt x="118" y="0"/>
                    </a:lnTo>
                    <a:lnTo>
                      <a:pt x="122" y="3"/>
                    </a:lnTo>
                    <a:lnTo>
                      <a:pt x="126" y="7"/>
                    </a:lnTo>
                    <a:lnTo>
                      <a:pt x="128" y="13"/>
                    </a:lnTo>
                    <a:lnTo>
                      <a:pt x="130" y="13"/>
                    </a:lnTo>
                    <a:lnTo>
                      <a:pt x="135" y="19"/>
                    </a:lnTo>
                    <a:lnTo>
                      <a:pt x="137" y="21"/>
                    </a:lnTo>
                    <a:lnTo>
                      <a:pt x="139" y="21"/>
                    </a:lnTo>
                    <a:lnTo>
                      <a:pt x="143" y="19"/>
                    </a:lnTo>
                    <a:lnTo>
                      <a:pt x="143" y="21"/>
                    </a:lnTo>
                    <a:lnTo>
                      <a:pt x="145" y="27"/>
                    </a:lnTo>
                    <a:lnTo>
                      <a:pt x="149" y="29"/>
                    </a:lnTo>
                    <a:lnTo>
                      <a:pt x="155" y="31"/>
                    </a:lnTo>
                    <a:lnTo>
                      <a:pt x="157" y="31"/>
                    </a:lnTo>
                    <a:lnTo>
                      <a:pt x="161" y="31"/>
                    </a:lnTo>
                    <a:lnTo>
                      <a:pt x="163" y="29"/>
                    </a:lnTo>
                    <a:lnTo>
                      <a:pt x="163" y="31"/>
                    </a:lnTo>
                    <a:lnTo>
                      <a:pt x="163" y="37"/>
                    </a:lnTo>
                    <a:lnTo>
                      <a:pt x="165" y="39"/>
                    </a:lnTo>
                    <a:lnTo>
                      <a:pt x="171" y="39"/>
                    </a:lnTo>
                    <a:lnTo>
                      <a:pt x="177" y="37"/>
                    </a:lnTo>
                    <a:lnTo>
                      <a:pt x="177" y="39"/>
                    </a:lnTo>
                    <a:lnTo>
                      <a:pt x="177" y="41"/>
                    </a:lnTo>
                    <a:lnTo>
                      <a:pt x="177" y="43"/>
                    </a:lnTo>
                    <a:lnTo>
                      <a:pt x="181" y="47"/>
                    </a:lnTo>
                    <a:lnTo>
                      <a:pt x="187" y="49"/>
                    </a:lnTo>
                    <a:lnTo>
                      <a:pt x="193" y="47"/>
                    </a:lnTo>
                    <a:lnTo>
                      <a:pt x="197" y="47"/>
                    </a:lnTo>
                    <a:lnTo>
                      <a:pt x="200" y="49"/>
                    </a:lnTo>
                    <a:lnTo>
                      <a:pt x="202" y="51"/>
                    </a:lnTo>
                    <a:lnTo>
                      <a:pt x="204" y="53"/>
                    </a:lnTo>
                    <a:lnTo>
                      <a:pt x="210" y="51"/>
                    </a:lnTo>
                    <a:lnTo>
                      <a:pt x="218" y="53"/>
                    </a:lnTo>
                    <a:lnTo>
                      <a:pt x="218" y="57"/>
                    </a:lnTo>
                    <a:lnTo>
                      <a:pt x="218" y="63"/>
                    </a:lnTo>
                    <a:lnTo>
                      <a:pt x="218" y="63"/>
                    </a:lnTo>
                    <a:close/>
                  </a:path>
                </a:pathLst>
              </a:custGeom>
              <a:grp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grpSp>
        <p:sp>
          <p:nvSpPr>
            <p:cNvPr id="120" name="Freeform 9">
              <a:extLst>
                <a:ext uri="{FF2B5EF4-FFF2-40B4-BE49-F238E27FC236}">
                  <a16:creationId xmlns:a16="http://schemas.microsoft.com/office/drawing/2014/main" id="{4865DAAD-0906-41A3-A872-225FD1A72D1C}"/>
                </a:ext>
              </a:extLst>
            </p:cNvPr>
            <p:cNvSpPr>
              <a:spLocks/>
            </p:cNvSpPr>
            <p:nvPr/>
          </p:nvSpPr>
          <p:spPr bwMode="auto">
            <a:xfrm>
              <a:off x="10087569" y="5022906"/>
              <a:ext cx="290614" cy="374006"/>
            </a:xfrm>
            <a:custGeom>
              <a:avLst/>
              <a:gdLst/>
              <a:ahLst/>
              <a:cxnLst>
                <a:cxn ang="0">
                  <a:pos x="75" y="34"/>
                </a:cxn>
                <a:cxn ang="0">
                  <a:pos x="67" y="32"/>
                </a:cxn>
                <a:cxn ang="0">
                  <a:pos x="65" y="24"/>
                </a:cxn>
                <a:cxn ang="0">
                  <a:pos x="71" y="24"/>
                </a:cxn>
                <a:cxn ang="0">
                  <a:pos x="65" y="16"/>
                </a:cxn>
                <a:cxn ang="0">
                  <a:pos x="60" y="20"/>
                </a:cxn>
                <a:cxn ang="0">
                  <a:pos x="56" y="24"/>
                </a:cxn>
                <a:cxn ang="0">
                  <a:pos x="50" y="16"/>
                </a:cxn>
                <a:cxn ang="0">
                  <a:pos x="42" y="16"/>
                </a:cxn>
                <a:cxn ang="0">
                  <a:pos x="42" y="6"/>
                </a:cxn>
                <a:cxn ang="0">
                  <a:pos x="36" y="0"/>
                </a:cxn>
                <a:cxn ang="0">
                  <a:pos x="20" y="0"/>
                </a:cxn>
                <a:cxn ang="0">
                  <a:pos x="12" y="6"/>
                </a:cxn>
                <a:cxn ang="0">
                  <a:pos x="6" y="12"/>
                </a:cxn>
                <a:cxn ang="0">
                  <a:pos x="6" y="16"/>
                </a:cxn>
                <a:cxn ang="0">
                  <a:pos x="8" y="22"/>
                </a:cxn>
                <a:cxn ang="0">
                  <a:pos x="6" y="32"/>
                </a:cxn>
                <a:cxn ang="0">
                  <a:pos x="10" y="36"/>
                </a:cxn>
                <a:cxn ang="0">
                  <a:pos x="8" y="42"/>
                </a:cxn>
                <a:cxn ang="0">
                  <a:pos x="6" y="44"/>
                </a:cxn>
                <a:cxn ang="0">
                  <a:pos x="10" y="46"/>
                </a:cxn>
                <a:cxn ang="0">
                  <a:pos x="8" y="52"/>
                </a:cxn>
                <a:cxn ang="0">
                  <a:pos x="0" y="60"/>
                </a:cxn>
                <a:cxn ang="0">
                  <a:pos x="6" y="62"/>
                </a:cxn>
                <a:cxn ang="0">
                  <a:pos x="12" y="67"/>
                </a:cxn>
                <a:cxn ang="0">
                  <a:pos x="18" y="69"/>
                </a:cxn>
                <a:cxn ang="0">
                  <a:pos x="24" y="69"/>
                </a:cxn>
                <a:cxn ang="0">
                  <a:pos x="30" y="64"/>
                </a:cxn>
                <a:cxn ang="0">
                  <a:pos x="36" y="69"/>
                </a:cxn>
                <a:cxn ang="0">
                  <a:pos x="38" y="73"/>
                </a:cxn>
                <a:cxn ang="0">
                  <a:pos x="44" y="77"/>
                </a:cxn>
                <a:cxn ang="0">
                  <a:pos x="46" y="81"/>
                </a:cxn>
                <a:cxn ang="0">
                  <a:pos x="42" y="85"/>
                </a:cxn>
                <a:cxn ang="0">
                  <a:pos x="48" y="83"/>
                </a:cxn>
                <a:cxn ang="0">
                  <a:pos x="58" y="83"/>
                </a:cxn>
                <a:cxn ang="0">
                  <a:pos x="67" y="79"/>
                </a:cxn>
                <a:cxn ang="0">
                  <a:pos x="75" y="65"/>
                </a:cxn>
                <a:cxn ang="0">
                  <a:pos x="67" y="62"/>
                </a:cxn>
                <a:cxn ang="0">
                  <a:pos x="61" y="54"/>
                </a:cxn>
                <a:cxn ang="0">
                  <a:pos x="65" y="46"/>
                </a:cxn>
                <a:cxn ang="0">
                  <a:pos x="75" y="40"/>
                </a:cxn>
                <a:cxn ang="0">
                  <a:pos x="75" y="34"/>
                </a:cxn>
              </a:cxnLst>
              <a:rect l="0" t="0" r="r" b="b"/>
              <a:pathLst>
                <a:path w="75" h="91">
                  <a:moveTo>
                    <a:pt x="75" y="34"/>
                  </a:moveTo>
                  <a:lnTo>
                    <a:pt x="75" y="34"/>
                  </a:lnTo>
                  <a:lnTo>
                    <a:pt x="71" y="34"/>
                  </a:lnTo>
                  <a:lnTo>
                    <a:pt x="67" y="32"/>
                  </a:lnTo>
                  <a:lnTo>
                    <a:pt x="65" y="26"/>
                  </a:lnTo>
                  <a:lnTo>
                    <a:pt x="65" y="24"/>
                  </a:lnTo>
                  <a:lnTo>
                    <a:pt x="69" y="24"/>
                  </a:lnTo>
                  <a:lnTo>
                    <a:pt x="71" y="24"/>
                  </a:lnTo>
                  <a:lnTo>
                    <a:pt x="69" y="22"/>
                  </a:lnTo>
                  <a:lnTo>
                    <a:pt x="65" y="16"/>
                  </a:lnTo>
                  <a:lnTo>
                    <a:pt x="60" y="16"/>
                  </a:lnTo>
                  <a:lnTo>
                    <a:pt x="60" y="20"/>
                  </a:lnTo>
                  <a:lnTo>
                    <a:pt x="58" y="22"/>
                  </a:lnTo>
                  <a:lnTo>
                    <a:pt x="56" y="24"/>
                  </a:lnTo>
                  <a:lnTo>
                    <a:pt x="52" y="22"/>
                  </a:lnTo>
                  <a:lnTo>
                    <a:pt x="50" y="16"/>
                  </a:lnTo>
                  <a:lnTo>
                    <a:pt x="48" y="16"/>
                  </a:lnTo>
                  <a:lnTo>
                    <a:pt x="42" y="16"/>
                  </a:lnTo>
                  <a:lnTo>
                    <a:pt x="46" y="12"/>
                  </a:lnTo>
                  <a:lnTo>
                    <a:pt x="42" y="6"/>
                  </a:lnTo>
                  <a:lnTo>
                    <a:pt x="40" y="4"/>
                  </a:lnTo>
                  <a:lnTo>
                    <a:pt x="36" y="0"/>
                  </a:lnTo>
                  <a:lnTo>
                    <a:pt x="28" y="0"/>
                  </a:lnTo>
                  <a:lnTo>
                    <a:pt x="20" y="0"/>
                  </a:lnTo>
                  <a:lnTo>
                    <a:pt x="16" y="4"/>
                  </a:lnTo>
                  <a:lnTo>
                    <a:pt x="12" y="6"/>
                  </a:lnTo>
                  <a:lnTo>
                    <a:pt x="8" y="10"/>
                  </a:lnTo>
                  <a:lnTo>
                    <a:pt x="6" y="12"/>
                  </a:lnTo>
                  <a:lnTo>
                    <a:pt x="6" y="14"/>
                  </a:lnTo>
                  <a:lnTo>
                    <a:pt x="6" y="16"/>
                  </a:lnTo>
                  <a:lnTo>
                    <a:pt x="8" y="20"/>
                  </a:lnTo>
                  <a:lnTo>
                    <a:pt x="8" y="22"/>
                  </a:lnTo>
                  <a:lnTo>
                    <a:pt x="6" y="26"/>
                  </a:lnTo>
                  <a:lnTo>
                    <a:pt x="6" y="32"/>
                  </a:lnTo>
                  <a:lnTo>
                    <a:pt x="8" y="36"/>
                  </a:lnTo>
                  <a:lnTo>
                    <a:pt x="10" y="36"/>
                  </a:lnTo>
                  <a:lnTo>
                    <a:pt x="10" y="40"/>
                  </a:lnTo>
                  <a:lnTo>
                    <a:pt x="8" y="42"/>
                  </a:lnTo>
                  <a:lnTo>
                    <a:pt x="2" y="42"/>
                  </a:lnTo>
                  <a:lnTo>
                    <a:pt x="6" y="44"/>
                  </a:lnTo>
                  <a:lnTo>
                    <a:pt x="8" y="46"/>
                  </a:lnTo>
                  <a:lnTo>
                    <a:pt x="10" y="46"/>
                  </a:lnTo>
                  <a:lnTo>
                    <a:pt x="10" y="50"/>
                  </a:lnTo>
                  <a:lnTo>
                    <a:pt x="8" y="52"/>
                  </a:lnTo>
                  <a:lnTo>
                    <a:pt x="2" y="54"/>
                  </a:lnTo>
                  <a:lnTo>
                    <a:pt x="0" y="60"/>
                  </a:lnTo>
                  <a:lnTo>
                    <a:pt x="4" y="60"/>
                  </a:lnTo>
                  <a:lnTo>
                    <a:pt x="6" y="62"/>
                  </a:lnTo>
                  <a:lnTo>
                    <a:pt x="10" y="65"/>
                  </a:lnTo>
                  <a:lnTo>
                    <a:pt x="12" y="67"/>
                  </a:lnTo>
                  <a:lnTo>
                    <a:pt x="16" y="67"/>
                  </a:lnTo>
                  <a:lnTo>
                    <a:pt x="18" y="69"/>
                  </a:lnTo>
                  <a:lnTo>
                    <a:pt x="20" y="71"/>
                  </a:lnTo>
                  <a:lnTo>
                    <a:pt x="24" y="69"/>
                  </a:lnTo>
                  <a:lnTo>
                    <a:pt x="28" y="65"/>
                  </a:lnTo>
                  <a:lnTo>
                    <a:pt x="30" y="64"/>
                  </a:lnTo>
                  <a:lnTo>
                    <a:pt x="32" y="64"/>
                  </a:lnTo>
                  <a:lnTo>
                    <a:pt x="36" y="69"/>
                  </a:lnTo>
                  <a:lnTo>
                    <a:pt x="38" y="69"/>
                  </a:lnTo>
                  <a:lnTo>
                    <a:pt x="38" y="73"/>
                  </a:lnTo>
                  <a:lnTo>
                    <a:pt x="42" y="77"/>
                  </a:lnTo>
                  <a:lnTo>
                    <a:pt x="44" y="77"/>
                  </a:lnTo>
                  <a:lnTo>
                    <a:pt x="46" y="79"/>
                  </a:lnTo>
                  <a:lnTo>
                    <a:pt x="46" y="81"/>
                  </a:lnTo>
                  <a:lnTo>
                    <a:pt x="44" y="83"/>
                  </a:lnTo>
                  <a:lnTo>
                    <a:pt x="42" y="85"/>
                  </a:lnTo>
                  <a:lnTo>
                    <a:pt x="46" y="91"/>
                  </a:lnTo>
                  <a:lnTo>
                    <a:pt x="48" y="83"/>
                  </a:lnTo>
                  <a:lnTo>
                    <a:pt x="52" y="83"/>
                  </a:lnTo>
                  <a:lnTo>
                    <a:pt x="58" y="83"/>
                  </a:lnTo>
                  <a:lnTo>
                    <a:pt x="65" y="81"/>
                  </a:lnTo>
                  <a:lnTo>
                    <a:pt x="67" y="79"/>
                  </a:lnTo>
                  <a:lnTo>
                    <a:pt x="69" y="73"/>
                  </a:lnTo>
                  <a:lnTo>
                    <a:pt x="75" y="65"/>
                  </a:lnTo>
                  <a:lnTo>
                    <a:pt x="75" y="64"/>
                  </a:lnTo>
                  <a:lnTo>
                    <a:pt x="67" y="62"/>
                  </a:lnTo>
                  <a:lnTo>
                    <a:pt x="65" y="60"/>
                  </a:lnTo>
                  <a:lnTo>
                    <a:pt x="61" y="54"/>
                  </a:lnTo>
                  <a:lnTo>
                    <a:pt x="65" y="50"/>
                  </a:lnTo>
                  <a:lnTo>
                    <a:pt x="65" y="46"/>
                  </a:lnTo>
                  <a:lnTo>
                    <a:pt x="69" y="44"/>
                  </a:lnTo>
                  <a:lnTo>
                    <a:pt x="75" y="40"/>
                  </a:lnTo>
                  <a:lnTo>
                    <a:pt x="75" y="34"/>
                  </a:lnTo>
                  <a:lnTo>
                    <a:pt x="75" y="34"/>
                  </a:lnTo>
                  <a:close/>
                </a:path>
              </a:pathLst>
            </a:custGeom>
            <a:solidFill>
              <a:schemeClr val="accent2"/>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121" name="Freeform 10">
              <a:extLst>
                <a:ext uri="{FF2B5EF4-FFF2-40B4-BE49-F238E27FC236}">
                  <a16:creationId xmlns:a16="http://schemas.microsoft.com/office/drawing/2014/main" id="{AAB8465F-2027-4839-991E-D675A9E937C4}"/>
                </a:ext>
              </a:extLst>
            </p:cNvPr>
            <p:cNvSpPr>
              <a:spLocks/>
            </p:cNvSpPr>
            <p:nvPr/>
          </p:nvSpPr>
          <p:spPr bwMode="auto">
            <a:xfrm>
              <a:off x="10052695" y="5269503"/>
              <a:ext cx="112372" cy="119189"/>
            </a:xfrm>
            <a:custGeom>
              <a:avLst/>
              <a:gdLst/>
              <a:ahLst/>
              <a:cxnLst>
                <a:cxn ang="0">
                  <a:pos x="29" y="19"/>
                </a:cxn>
                <a:cxn ang="0">
                  <a:pos x="27" y="13"/>
                </a:cxn>
                <a:cxn ang="0">
                  <a:pos x="29" y="11"/>
                </a:cxn>
                <a:cxn ang="0">
                  <a:pos x="27" y="9"/>
                </a:cxn>
                <a:cxn ang="0">
                  <a:pos x="25" y="7"/>
                </a:cxn>
                <a:cxn ang="0">
                  <a:pos x="21" y="7"/>
                </a:cxn>
                <a:cxn ang="0">
                  <a:pos x="19" y="5"/>
                </a:cxn>
                <a:cxn ang="0">
                  <a:pos x="15" y="2"/>
                </a:cxn>
                <a:cxn ang="0">
                  <a:pos x="13" y="0"/>
                </a:cxn>
                <a:cxn ang="0">
                  <a:pos x="9" y="0"/>
                </a:cxn>
                <a:cxn ang="0">
                  <a:pos x="2" y="2"/>
                </a:cxn>
                <a:cxn ang="0">
                  <a:pos x="0" y="7"/>
                </a:cxn>
                <a:cxn ang="0">
                  <a:pos x="0" y="15"/>
                </a:cxn>
                <a:cxn ang="0">
                  <a:pos x="2" y="21"/>
                </a:cxn>
                <a:cxn ang="0">
                  <a:pos x="5" y="21"/>
                </a:cxn>
                <a:cxn ang="0">
                  <a:pos x="7" y="23"/>
                </a:cxn>
                <a:cxn ang="0">
                  <a:pos x="9" y="25"/>
                </a:cxn>
                <a:cxn ang="0">
                  <a:pos x="11" y="29"/>
                </a:cxn>
                <a:cxn ang="0">
                  <a:pos x="13" y="21"/>
                </a:cxn>
                <a:cxn ang="0">
                  <a:pos x="23" y="15"/>
                </a:cxn>
                <a:cxn ang="0">
                  <a:pos x="27" y="23"/>
                </a:cxn>
                <a:cxn ang="0">
                  <a:pos x="29" y="19"/>
                </a:cxn>
              </a:cxnLst>
              <a:rect l="0" t="0" r="r" b="b"/>
              <a:pathLst>
                <a:path w="29" h="29">
                  <a:moveTo>
                    <a:pt x="29" y="19"/>
                  </a:moveTo>
                  <a:lnTo>
                    <a:pt x="27" y="13"/>
                  </a:lnTo>
                  <a:lnTo>
                    <a:pt x="29" y="11"/>
                  </a:lnTo>
                  <a:lnTo>
                    <a:pt x="27" y="9"/>
                  </a:lnTo>
                  <a:lnTo>
                    <a:pt x="25" y="7"/>
                  </a:lnTo>
                  <a:lnTo>
                    <a:pt x="21" y="7"/>
                  </a:lnTo>
                  <a:lnTo>
                    <a:pt x="19" y="5"/>
                  </a:lnTo>
                  <a:lnTo>
                    <a:pt x="15" y="2"/>
                  </a:lnTo>
                  <a:lnTo>
                    <a:pt x="13" y="0"/>
                  </a:lnTo>
                  <a:lnTo>
                    <a:pt x="9" y="0"/>
                  </a:lnTo>
                  <a:lnTo>
                    <a:pt x="2" y="2"/>
                  </a:lnTo>
                  <a:lnTo>
                    <a:pt x="0" y="7"/>
                  </a:lnTo>
                  <a:lnTo>
                    <a:pt x="0" y="15"/>
                  </a:lnTo>
                  <a:lnTo>
                    <a:pt x="2" y="21"/>
                  </a:lnTo>
                  <a:lnTo>
                    <a:pt x="5" y="21"/>
                  </a:lnTo>
                  <a:lnTo>
                    <a:pt x="7" y="23"/>
                  </a:lnTo>
                  <a:lnTo>
                    <a:pt x="9" y="25"/>
                  </a:lnTo>
                  <a:lnTo>
                    <a:pt x="11" y="29"/>
                  </a:lnTo>
                  <a:lnTo>
                    <a:pt x="13" y="21"/>
                  </a:lnTo>
                  <a:lnTo>
                    <a:pt x="23" y="15"/>
                  </a:lnTo>
                  <a:lnTo>
                    <a:pt x="27" y="23"/>
                  </a:lnTo>
                  <a:lnTo>
                    <a:pt x="29" y="19"/>
                  </a:lnTo>
                  <a:close/>
                </a:path>
              </a:pathLst>
            </a:custGeom>
            <a:solidFill>
              <a:schemeClr val="accent2"/>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122" name="Freeform 11">
              <a:extLst>
                <a:ext uri="{FF2B5EF4-FFF2-40B4-BE49-F238E27FC236}">
                  <a16:creationId xmlns:a16="http://schemas.microsoft.com/office/drawing/2014/main" id="{742AA67C-FC88-4E90-8BC2-A0E098BDDFF7}"/>
                </a:ext>
              </a:extLst>
            </p:cNvPr>
            <p:cNvSpPr>
              <a:spLocks/>
            </p:cNvSpPr>
            <p:nvPr/>
          </p:nvSpPr>
          <p:spPr bwMode="auto">
            <a:xfrm>
              <a:off x="10157317" y="5285942"/>
              <a:ext cx="108496" cy="127410"/>
            </a:xfrm>
            <a:custGeom>
              <a:avLst/>
              <a:gdLst/>
              <a:ahLst/>
              <a:cxnLst>
                <a:cxn ang="0">
                  <a:pos x="12" y="0"/>
                </a:cxn>
                <a:cxn ang="0">
                  <a:pos x="14" y="0"/>
                </a:cxn>
                <a:cxn ang="0">
                  <a:pos x="18" y="5"/>
                </a:cxn>
                <a:cxn ang="0">
                  <a:pos x="20" y="5"/>
                </a:cxn>
                <a:cxn ang="0">
                  <a:pos x="20" y="9"/>
                </a:cxn>
                <a:cxn ang="0">
                  <a:pos x="22" y="11"/>
                </a:cxn>
                <a:cxn ang="0">
                  <a:pos x="24" y="13"/>
                </a:cxn>
                <a:cxn ang="0">
                  <a:pos x="26" y="13"/>
                </a:cxn>
                <a:cxn ang="0">
                  <a:pos x="28" y="15"/>
                </a:cxn>
                <a:cxn ang="0">
                  <a:pos x="26" y="17"/>
                </a:cxn>
                <a:cxn ang="0">
                  <a:pos x="26" y="19"/>
                </a:cxn>
                <a:cxn ang="0">
                  <a:pos x="24" y="21"/>
                </a:cxn>
                <a:cxn ang="0">
                  <a:pos x="18" y="23"/>
                </a:cxn>
                <a:cxn ang="0">
                  <a:pos x="14" y="29"/>
                </a:cxn>
                <a:cxn ang="0">
                  <a:pos x="12" y="31"/>
                </a:cxn>
                <a:cxn ang="0">
                  <a:pos x="10" y="27"/>
                </a:cxn>
                <a:cxn ang="0">
                  <a:pos x="10" y="21"/>
                </a:cxn>
                <a:cxn ang="0">
                  <a:pos x="6" y="19"/>
                </a:cxn>
                <a:cxn ang="0">
                  <a:pos x="4" y="17"/>
                </a:cxn>
                <a:cxn ang="0">
                  <a:pos x="2" y="15"/>
                </a:cxn>
                <a:cxn ang="0">
                  <a:pos x="0" y="9"/>
                </a:cxn>
                <a:cxn ang="0">
                  <a:pos x="2" y="7"/>
                </a:cxn>
                <a:cxn ang="0">
                  <a:pos x="6" y="5"/>
                </a:cxn>
                <a:cxn ang="0">
                  <a:pos x="10" y="1"/>
                </a:cxn>
                <a:cxn ang="0">
                  <a:pos x="12" y="0"/>
                </a:cxn>
              </a:cxnLst>
              <a:rect l="0" t="0" r="r" b="b"/>
              <a:pathLst>
                <a:path w="28" h="31">
                  <a:moveTo>
                    <a:pt x="12" y="0"/>
                  </a:moveTo>
                  <a:lnTo>
                    <a:pt x="14" y="0"/>
                  </a:lnTo>
                  <a:lnTo>
                    <a:pt x="18" y="5"/>
                  </a:lnTo>
                  <a:lnTo>
                    <a:pt x="20" y="5"/>
                  </a:lnTo>
                  <a:lnTo>
                    <a:pt x="20" y="9"/>
                  </a:lnTo>
                  <a:lnTo>
                    <a:pt x="22" y="11"/>
                  </a:lnTo>
                  <a:lnTo>
                    <a:pt x="24" y="13"/>
                  </a:lnTo>
                  <a:lnTo>
                    <a:pt x="26" y="13"/>
                  </a:lnTo>
                  <a:lnTo>
                    <a:pt x="28" y="15"/>
                  </a:lnTo>
                  <a:lnTo>
                    <a:pt x="26" y="17"/>
                  </a:lnTo>
                  <a:lnTo>
                    <a:pt x="26" y="19"/>
                  </a:lnTo>
                  <a:lnTo>
                    <a:pt x="24" y="21"/>
                  </a:lnTo>
                  <a:lnTo>
                    <a:pt x="18" y="23"/>
                  </a:lnTo>
                  <a:lnTo>
                    <a:pt x="14" y="29"/>
                  </a:lnTo>
                  <a:lnTo>
                    <a:pt x="12" y="31"/>
                  </a:lnTo>
                  <a:lnTo>
                    <a:pt x="10" y="27"/>
                  </a:lnTo>
                  <a:lnTo>
                    <a:pt x="10" y="21"/>
                  </a:lnTo>
                  <a:lnTo>
                    <a:pt x="6" y="19"/>
                  </a:lnTo>
                  <a:lnTo>
                    <a:pt x="4" y="17"/>
                  </a:lnTo>
                  <a:lnTo>
                    <a:pt x="2" y="15"/>
                  </a:lnTo>
                  <a:lnTo>
                    <a:pt x="0" y="9"/>
                  </a:lnTo>
                  <a:lnTo>
                    <a:pt x="2" y="7"/>
                  </a:lnTo>
                  <a:lnTo>
                    <a:pt x="6" y="5"/>
                  </a:lnTo>
                  <a:lnTo>
                    <a:pt x="10" y="1"/>
                  </a:lnTo>
                  <a:lnTo>
                    <a:pt x="12" y="0"/>
                  </a:lnTo>
                  <a:close/>
                </a:path>
              </a:pathLst>
            </a:custGeom>
            <a:solidFill>
              <a:schemeClr val="accent2"/>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123" name="Freeform 25">
              <a:extLst>
                <a:ext uri="{FF2B5EF4-FFF2-40B4-BE49-F238E27FC236}">
                  <a16:creationId xmlns:a16="http://schemas.microsoft.com/office/drawing/2014/main" id="{8F635B69-15B7-44A8-A4B6-7D6DCBFC3CDF}"/>
                </a:ext>
              </a:extLst>
            </p:cNvPr>
            <p:cNvSpPr>
              <a:spLocks noEditPoints="1"/>
            </p:cNvSpPr>
            <p:nvPr/>
          </p:nvSpPr>
          <p:spPr bwMode="auto">
            <a:xfrm>
              <a:off x="8347767" y="3633746"/>
              <a:ext cx="619974" cy="953508"/>
            </a:xfrm>
            <a:custGeom>
              <a:avLst/>
              <a:gdLst/>
              <a:ahLst/>
              <a:cxnLst>
                <a:cxn ang="0">
                  <a:pos x="26" y="100"/>
                </a:cxn>
                <a:cxn ang="0">
                  <a:pos x="38" y="124"/>
                </a:cxn>
                <a:cxn ang="0">
                  <a:pos x="14" y="126"/>
                </a:cxn>
                <a:cxn ang="0">
                  <a:pos x="4" y="120"/>
                </a:cxn>
                <a:cxn ang="0">
                  <a:pos x="6" y="114"/>
                </a:cxn>
                <a:cxn ang="0">
                  <a:pos x="16" y="104"/>
                </a:cxn>
                <a:cxn ang="0">
                  <a:pos x="75" y="31"/>
                </a:cxn>
                <a:cxn ang="0">
                  <a:pos x="99" y="31"/>
                </a:cxn>
                <a:cxn ang="0">
                  <a:pos x="85" y="61"/>
                </a:cxn>
                <a:cxn ang="0">
                  <a:pos x="91" y="78"/>
                </a:cxn>
                <a:cxn ang="0">
                  <a:pos x="105" y="96"/>
                </a:cxn>
                <a:cxn ang="0">
                  <a:pos x="118" y="118"/>
                </a:cxn>
                <a:cxn ang="0">
                  <a:pos x="136" y="136"/>
                </a:cxn>
                <a:cxn ang="0">
                  <a:pos x="136" y="147"/>
                </a:cxn>
                <a:cxn ang="0">
                  <a:pos x="140" y="159"/>
                </a:cxn>
                <a:cxn ang="0">
                  <a:pos x="158" y="157"/>
                </a:cxn>
                <a:cxn ang="0">
                  <a:pos x="152" y="183"/>
                </a:cxn>
                <a:cxn ang="0">
                  <a:pos x="140" y="195"/>
                </a:cxn>
                <a:cxn ang="0">
                  <a:pos x="150" y="199"/>
                </a:cxn>
                <a:cxn ang="0">
                  <a:pos x="136" y="212"/>
                </a:cxn>
                <a:cxn ang="0">
                  <a:pos x="113" y="208"/>
                </a:cxn>
                <a:cxn ang="0">
                  <a:pos x="95" y="212"/>
                </a:cxn>
                <a:cxn ang="0">
                  <a:pos x="81" y="212"/>
                </a:cxn>
                <a:cxn ang="0">
                  <a:pos x="65" y="216"/>
                </a:cxn>
                <a:cxn ang="0">
                  <a:pos x="40" y="232"/>
                </a:cxn>
                <a:cxn ang="0">
                  <a:pos x="40" y="218"/>
                </a:cxn>
                <a:cxn ang="0">
                  <a:pos x="55" y="197"/>
                </a:cxn>
                <a:cxn ang="0">
                  <a:pos x="77" y="187"/>
                </a:cxn>
                <a:cxn ang="0">
                  <a:pos x="67" y="187"/>
                </a:cxn>
                <a:cxn ang="0">
                  <a:pos x="55" y="187"/>
                </a:cxn>
                <a:cxn ang="0">
                  <a:pos x="46" y="189"/>
                </a:cxn>
                <a:cxn ang="0">
                  <a:pos x="40" y="179"/>
                </a:cxn>
                <a:cxn ang="0">
                  <a:pos x="48" y="159"/>
                </a:cxn>
                <a:cxn ang="0">
                  <a:pos x="55" y="139"/>
                </a:cxn>
                <a:cxn ang="0">
                  <a:pos x="65" y="145"/>
                </a:cxn>
                <a:cxn ang="0">
                  <a:pos x="81" y="136"/>
                </a:cxn>
                <a:cxn ang="0">
                  <a:pos x="71" y="114"/>
                </a:cxn>
                <a:cxn ang="0">
                  <a:pos x="53" y="106"/>
                </a:cxn>
                <a:cxn ang="0">
                  <a:pos x="46" y="108"/>
                </a:cxn>
                <a:cxn ang="0">
                  <a:pos x="48" y="80"/>
                </a:cxn>
                <a:cxn ang="0">
                  <a:pos x="44" y="78"/>
                </a:cxn>
                <a:cxn ang="0">
                  <a:pos x="36" y="76"/>
                </a:cxn>
                <a:cxn ang="0">
                  <a:pos x="38" y="69"/>
                </a:cxn>
                <a:cxn ang="0">
                  <a:pos x="36" y="57"/>
                </a:cxn>
                <a:cxn ang="0">
                  <a:pos x="36" y="45"/>
                </a:cxn>
                <a:cxn ang="0">
                  <a:pos x="36" y="29"/>
                </a:cxn>
                <a:cxn ang="0">
                  <a:pos x="44" y="21"/>
                </a:cxn>
                <a:cxn ang="0">
                  <a:pos x="53" y="2"/>
                </a:cxn>
                <a:cxn ang="0">
                  <a:pos x="55" y="2"/>
                </a:cxn>
                <a:cxn ang="0">
                  <a:pos x="75" y="2"/>
                </a:cxn>
                <a:cxn ang="0">
                  <a:pos x="65" y="21"/>
                </a:cxn>
                <a:cxn ang="0">
                  <a:pos x="63" y="35"/>
                </a:cxn>
                <a:cxn ang="0">
                  <a:pos x="30" y="69"/>
                </a:cxn>
                <a:cxn ang="0">
                  <a:pos x="24" y="65"/>
                </a:cxn>
                <a:cxn ang="0">
                  <a:pos x="26" y="35"/>
                </a:cxn>
                <a:cxn ang="0">
                  <a:pos x="30" y="51"/>
                </a:cxn>
                <a:cxn ang="0">
                  <a:pos x="20" y="45"/>
                </a:cxn>
                <a:cxn ang="0">
                  <a:pos x="26" y="35"/>
                </a:cxn>
                <a:cxn ang="0">
                  <a:pos x="24" y="25"/>
                </a:cxn>
                <a:cxn ang="0">
                  <a:pos x="18" y="19"/>
                </a:cxn>
                <a:cxn ang="0">
                  <a:pos x="26" y="2"/>
                </a:cxn>
              </a:cxnLst>
              <a:rect l="0" t="0" r="r" b="b"/>
              <a:pathLst>
                <a:path w="160" h="232">
                  <a:moveTo>
                    <a:pt x="16" y="104"/>
                  </a:moveTo>
                  <a:lnTo>
                    <a:pt x="16" y="104"/>
                  </a:lnTo>
                  <a:lnTo>
                    <a:pt x="14" y="106"/>
                  </a:lnTo>
                  <a:lnTo>
                    <a:pt x="24" y="100"/>
                  </a:lnTo>
                  <a:lnTo>
                    <a:pt x="26" y="100"/>
                  </a:lnTo>
                  <a:lnTo>
                    <a:pt x="34" y="104"/>
                  </a:lnTo>
                  <a:lnTo>
                    <a:pt x="28" y="110"/>
                  </a:lnTo>
                  <a:lnTo>
                    <a:pt x="34" y="110"/>
                  </a:lnTo>
                  <a:lnTo>
                    <a:pt x="36" y="118"/>
                  </a:lnTo>
                  <a:lnTo>
                    <a:pt x="38" y="124"/>
                  </a:lnTo>
                  <a:lnTo>
                    <a:pt x="30" y="126"/>
                  </a:lnTo>
                  <a:lnTo>
                    <a:pt x="24" y="126"/>
                  </a:lnTo>
                  <a:lnTo>
                    <a:pt x="24" y="128"/>
                  </a:lnTo>
                  <a:lnTo>
                    <a:pt x="18" y="128"/>
                  </a:lnTo>
                  <a:lnTo>
                    <a:pt x="14" y="126"/>
                  </a:lnTo>
                  <a:lnTo>
                    <a:pt x="8" y="128"/>
                  </a:lnTo>
                  <a:lnTo>
                    <a:pt x="6" y="128"/>
                  </a:lnTo>
                  <a:lnTo>
                    <a:pt x="6" y="126"/>
                  </a:lnTo>
                  <a:lnTo>
                    <a:pt x="6" y="124"/>
                  </a:lnTo>
                  <a:lnTo>
                    <a:pt x="4" y="120"/>
                  </a:lnTo>
                  <a:lnTo>
                    <a:pt x="0" y="120"/>
                  </a:lnTo>
                  <a:lnTo>
                    <a:pt x="0" y="118"/>
                  </a:lnTo>
                  <a:lnTo>
                    <a:pt x="0" y="116"/>
                  </a:lnTo>
                  <a:lnTo>
                    <a:pt x="4" y="116"/>
                  </a:lnTo>
                  <a:lnTo>
                    <a:pt x="6" y="114"/>
                  </a:lnTo>
                  <a:lnTo>
                    <a:pt x="6" y="110"/>
                  </a:lnTo>
                  <a:lnTo>
                    <a:pt x="8" y="106"/>
                  </a:lnTo>
                  <a:lnTo>
                    <a:pt x="10" y="104"/>
                  </a:lnTo>
                  <a:lnTo>
                    <a:pt x="16" y="100"/>
                  </a:lnTo>
                  <a:lnTo>
                    <a:pt x="16" y="104"/>
                  </a:lnTo>
                  <a:lnTo>
                    <a:pt x="16" y="104"/>
                  </a:lnTo>
                  <a:close/>
                  <a:moveTo>
                    <a:pt x="63" y="35"/>
                  </a:moveTo>
                  <a:lnTo>
                    <a:pt x="63" y="35"/>
                  </a:lnTo>
                  <a:lnTo>
                    <a:pt x="65" y="31"/>
                  </a:lnTo>
                  <a:lnTo>
                    <a:pt x="75" y="31"/>
                  </a:lnTo>
                  <a:lnTo>
                    <a:pt x="75" y="29"/>
                  </a:lnTo>
                  <a:lnTo>
                    <a:pt x="83" y="31"/>
                  </a:lnTo>
                  <a:lnTo>
                    <a:pt x="87" y="29"/>
                  </a:lnTo>
                  <a:lnTo>
                    <a:pt x="93" y="29"/>
                  </a:lnTo>
                  <a:lnTo>
                    <a:pt x="99" y="31"/>
                  </a:lnTo>
                  <a:lnTo>
                    <a:pt x="93" y="41"/>
                  </a:lnTo>
                  <a:lnTo>
                    <a:pt x="93" y="49"/>
                  </a:lnTo>
                  <a:lnTo>
                    <a:pt x="91" y="55"/>
                  </a:lnTo>
                  <a:lnTo>
                    <a:pt x="85" y="57"/>
                  </a:lnTo>
                  <a:lnTo>
                    <a:pt x="85" y="61"/>
                  </a:lnTo>
                  <a:lnTo>
                    <a:pt x="83" y="61"/>
                  </a:lnTo>
                  <a:lnTo>
                    <a:pt x="87" y="74"/>
                  </a:lnTo>
                  <a:lnTo>
                    <a:pt x="83" y="74"/>
                  </a:lnTo>
                  <a:lnTo>
                    <a:pt x="81" y="78"/>
                  </a:lnTo>
                  <a:lnTo>
                    <a:pt x="91" y="78"/>
                  </a:lnTo>
                  <a:lnTo>
                    <a:pt x="91" y="84"/>
                  </a:lnTo>
                  <a:lnTo>
                    <a:pt x="95" y="86"/>
                  </a:lnTo>
                  <a:lnTo>
                    <a:pt x="101" y="90"/>
                  </a:lnTo>
                  <a:lnTo>
                    <a:pt x="101" y="94"/>
                  </a:lnTo>
                  <a:lnTo>
                    <a:pt x="105" y="96"/>
                  </a:lnTo>
                  <a:lnTo>
                    <a:pt x="105" y="100"/>
                  </a:lnTo>
                  <a:lnTo>
                    <a:pt x="105" y="106"/>
                  </a:lnTo>
                  <a:lnTo>
                    <a:pt x="113" y="114"/>
                  </a:lnTo>
                  <a:lnTo>
                    <a:pt x="115" y="114"/>
                  </a:lnTo>
                  <a:lnTo>
                    <a:pt x="118" y="118"/>
                  </a:lnTo>
                  <a:lnTo>
                    <a:pt x="122" y="126"/>
                  </a:lnTo>
                  <a:lnTo>
                    <a:pt x="124" y="126"/>
                  </a:lnTo>
                  <a:lnTo>
                    <a:pt x="128" y="126"/>
                  </a:lnTo>
                  <a:lnTo>
                    <a:pt x="132" y="130"/>
                  </a:lnTo>
                  <a:lnTo>
                    <a:pt x="136" y="136"/>
                  </a:lnTo>
                  <a:lnTo>
                    <a:pt x="136" y="138"/>
                  </a:lnTo>
                  <a:lnTo>
                    <a:pt x="132" y="138"/>
                  </a:lnTo>
                  <a:lnTo>
                    <a:pt x="124" y="134"/>
                  </a:lnTo>
                  <a:lnTo>
                    <a:pt x="130" y="139"/>
                  </a:lnTo>
                  <a:lnTo>
                    <a:pt x="136" y="147"/>
                  </a:lnTo>
                  <a:lnTo>
                    <a:pt x="138" y="155"/>
                  </a:lnTo>
                  <a:lnTo>
                    <a:pt x="136" y="155"/>
                  </a:lnTo>
                  <a:lnTo>
                    <a:pt x="136" y="157"/>
                  </a:lnTo>
                  <a:lnTo>
                    <a:pt x="138" y="163"/>
                  </a:lnTo>
                  <a:lnTo>
                    <a:pt x="140" y="159"/>
                  </a:lnTo>
                  <a:lnTo>
                    <a:pt x="142" y="159"/>
                  </a:lnTo>
                  <a:lnTo>
                    <a:pt x="140" y="159"/>
                  </a:lnTo>
                  <a:lnTo>
                    <a:pt x="142" y="155"/>
                  </a:lnTo>
                  <a:lnTo>
                    <a:pt x="150" y="157"/>
                  </a:lnTo>
                  <a:lnTo>
                    <a:pt x="158" y="157"/>
                  </a:lnTo>
                  <a:lnTo>
                    <a:pt x="160" y="163"/>
                  </a:lnTo>
                  <a:lnTo>
                    <a:pt x="160" y="169"/>
                  </a:lnTo>
                  <a:lnTo>
                    <a:pt x="158" y="177"/>
                  </a:lnTo>
                  <a:lnTo>
                    <a:pt x="156" y="183"/>
                  </a:lnTo>
                  <a:lnTo>
                    <a:pt x="152" y="183"/>
                  </a:lnTo>
                  <a:lnTo>
                    <a:pt x="152" y="187"/>
                  </a:lnTo>
                  <a:lnTo>
                    <a:pt x="142" y="187"/>
                  </a:lnTo>
                  <a:lnTo>
                    <a:pt x="142" y="189"/>
                  </a:lnTo>
                  <a:lnTo>
                    <a:pt x="138" y="189"/>
                  </a:lnTo>
                  <a:lnTo>
                    <a:pt x="140" y="195"/>
                  </a:lnTo>
                  <a:lnTo>
                    <a:pt x="138" y="195"/>
                  </a:lnTo>
                  <a:lnTo>
                    <a:pt x="138" y="197"/>
                  </a:lnTo>
                  <a:lnTo>
                    <a:pt x="148" y="197"/>
                  </a:lnTo>
                  <a:lnTo>
                    <a:pt x="152" y="197"/>
                  </a:lnTo>
                  <a:lnTo>
                    <a:pt x="150" y="199"/>
                  </a:lnTo>
                  <a:lnTo>
                    <a:pt x="150" y="203"/>
                  </a:lnTo>
                  <a:lnTo>
                    <a:pt x="146" y="205"/>
                  </a:lnTo>
                  <a:lnTo>
                    <a:pt x="142" y="206"/>
                  </a:lnTo>
                  <a:lnTo>
                    <a:pt x="138" y="206"/>
                  </a:lnTo>
                  <a:lnTo>
                    <a:pt x="136" y="212"/>
                  </a:lnTo>
                  <a:lnTo>
                    <a:pt x="132" y="208"/>
                  </a:lnTo>
                  <a:lnTo>
                    <a:pt x="128" y="206"/>
                  </a:lnTo>
                  <a:lnTo>
                    <a:pt x="122" y="206"/>
                  </a:lnTo>
                  <a:lnTo>
                    <a:pt x="120" y="206"/>
                  </a:lnTo>
                  <a:lnTo>
                    <a:pt x="113" y="208"/>
                  </a:lnTo>
                  <a:lnTo>
                    <a:pt x="109" y="208"/>
                  </a:lnTo>
                  <a:lnTo>
                    <a:pt x="105" y="206"/>
                  </a:lnTo>
                  <a:lnTo>
                    <a:pt x="101" y="206"/>
                  </a:lnTo>
                  <a:lnTo>
                    <a:pt x="101" y="208"/>
                  </a:lnTo>
                  <a:lnTo>
                    <a:pt x="95" y="212"/>
                  </a:lnTo>
                  <a:lnTo>
                    <a:pt x="95" y="214"/>
                  </a:lnTo>
                  <a:lnTo>
                    <a:pt x="91" y="214"/>
                  </a:lnTo>
                  <a:lnTo>
                    <a:pt x="87" y="214"/>
                  </a:lnTo>
                  <a:lnTo>
                    <a:pt x="83" y="212"/>
                  </a:lnTo>
                  <a:lnTo>
                    <a:pt x="81" y="212"/>
                  </a:lnTo>
                  <a:lnTo>
                    <a:pt x="75" y="212"/>
                  </a:lnTo>
                  <a:lnTo>
                    <a:pt x="73" y="216"/>
                  </a:lnTo>
                  <a:lnTo>
                    <a:pt x="67" y="222"/>
                  </a:lnTo>
                  <a:lnTo>
                    <a:pt x="65" y="218"/>
                  </a:lnTo>
                  <a:lnTo>
                    <a:pt x="65" y="216"/>
                  </a:lnTo>
                  <a:lnTo>
                    <a:pt x="51" y="218"/>
                  </a:lnTo>
                  <a:lnTo>
                    <a:pt x="51" y="222"/>
                  </a:lnTo>
                  <a:lnTo>
                    <a:pt x="48" y="222"/>
                  </a:lnTo>
                  <a:lnTo>
                    <a:pt x="46" y="222"/>
                  </a:lnTo>
                  <a:lnTo>
                    <a:pt x="40" y="232"/>
                  </a:lnTo>
                  <a:lnTo>
                    <a:pt x="36" y="228"/>
                  </a:lnTo>
                  <a:lnTo>
                    <a:pt x="30" y="226"/>
                  </a:lnTo>
                  <a:lnTo>
                    <a:pt x="30" y="224"/>
                  </a:lnTo>
                  <a:lnTo>
                    <a:pt x="38" y="222"/>
                  </a:lnTo>
                  <a:lnTo>
                    <a:pt x="40" y="218"/>
                  </a:lnTo>
                  <a:lnTo>
                    <a:pt x="40" y="214"/>
                  </a:lnTo>
                  <a:lnTo>
                    <a:pt x="48" y="208"/>
                  </a:lnTo>
                  <a:lnTo>
                    <a:pt x="51" y="203"/>
                  </a:lnTo>
                  <a:lnTo>
                    <a:pt x="53" y="199"/>
                  </a:lnTo>
                  <a:lnTo>
                    <a:pt x="55" y="197"/>
                  </a:lnTo>
                  <a:lnTo>
                    <a:pt x="67" y="197"/>
                  </a:lnTo>
                  <a:lnTo>
                    <a:pt x="83" y="197"/>
                  </a:lnTo>
                  <a:lnTo>
                    <a:pt x="85" y="187"/>
                  </a:lnTo>
                  <a:lnTo>
                    <a:pt x="85" y="185"/>
                  </a:lnTo>
                  <a:lnTo>
                    <a:pt x="77" y="187"/>
                  </a:lnTo>
                  <a:lnTo>
                    <a:pt x="77" y="189"/>
                  </a:lnTo>
                  <a:lnTo>
                    <a:pt x="75" y="193"/>
                  </a:lnTo>
                  <a:lnTo>
                    <a:pt x="71" y="189"/>
                  </a:lnTo>
                  <a:lnTo>
                    <a:pt x="71" y="187"/>
                  </a:lnTo>
                  <a:lnTo>
                    <a:pt x="67" y="187"/>
                  </a:lnTo>
                  <a:lnTo>
                    <a:pt x="63" y="193"/>
                  </a:lnTo>
                  <a:lnTo>
                    <a:pt x="57" y="193"/>
                  </a:lnTo>
                  <a:lnTo>
                    <a:pt x="55" y="193"/>
                  </a:lnTo>
                  <a:lnTo>
                    <a:pt x="55" y="189"/>
                  </a:lnTo>
                  <a:lnTo>
                    <a:pt x="55" y="187"/>
                  </a:lnTo>
                  <a:lnTo>
                    <a:pt x="51" y="187"/>
                  </a:lnTo>
                  <a:lnTo>
                    <a:pt x="51" y="189"/>
                  </a:lnTo>
                  <a:lnTo>
                    <a:pt x="48" y="193"/>
                  </a:lnTo>
                  <a:lnTo>
                    <a:pt x="46" y="193"/>
                  </a:lnTo>
                  <a:lnTo>
                    <a:pt x="46" y="189"/>
                  </a:lnTo>
                  <a:lnTo>
                    <a:pt x="46" y="187"/>
                  </a:lnTo>
                  <a:lnTo>
                    <a:pt x="40" y="187"/>
                  </a:lnTo>
                  <a:lnTo>
                    <a:pt x="40" y="185"/>
                  </a:lnTo>
                  <a:lnTo>
                    <a:pt x="44" y="185"/>
                  </a:lnTo>
                  <a:lnTo>
                    <a:pt x="40" y="179"/>
                  </a:lnTo>
                  <a:lnTo>
                    <a:pt x="51" y="175"/>
                  </a:lnTo>
                  <a:lnTo>
                    <a:pt x="53" y="173"/>
                  </a:lnTo>
                  <a:lnTo>
                    <a:pt x="57" y="167"/>
                  </a:lnTo>
                  <a:lnTo>
                    <a:pt x="57" y="157"/>
                  </a:lnTo>
                  <a:lnTo>
                    <a:pt x="48" y="159"/>
                  </a:lnTo>
                  <a:lnTo>
                    <a:pt x="55" y="153"/>
                  </a:lnTo>
                  <a:lnTo>
                    <a:pt x="61" y="147"/>
                  </a:lnTo>
                  <a:lnTo>
                    <a:pt x="55" y="147"/>
                  </a:lnTo>
                  <a:lnTo>
                    <a:pt x="53" y="139"/>
                  </a:lnTo>
                  <a:lnTo>
                    <a:pt x="55" y="139"/>
                  </a:lnTo>
                  <a:lnTo>
                    <a:pt x="55" y="138"/>
                  </a:lnTo>
                  <a:lnTo>
                    <a:pt x="57" y="138"/>
                  </a:lnTo>
                  <a:lnTo>
                    <a:pt x="63" y="138"/>
                  </a:lnTo>
                  <a:lnTo>
                    <a:pt x="63" y="143"/>
                  </a:lnTo>
                  <a:lnTo>
                    <a:pt x="65" y="145"/>
                  </a:lnTo>
                  <a:lnTo>
                    <a:pt x="77" y="145"/>
                  </a:lnTo>
                  <a:lnTo>
                    <a:pt x="77" y="143"/>
                  </a:lnTo>
                  <a:lnTo>
                    <a:pt x="81" y="143"/>
                  </a:lnTo>
                  <a:lnTo>
                    <a:pt x="81" y="139"/>
                  </a:lnTo>
                  <a:lnTo>
                    <a:pt x="81" y="136"/>
                  </a:lnTo>
                  <a:lnTo>
                    <a:pt x="83" y="130"/>
                  </a:lnTo>
                  <a:lnTo>
                    <a:pt x="83" y="120"/>
                  </a:lnTo>
                  <a:lnTo>
                    <a:pt x="75" y="120"/>
                  </a:lnTo>
                  <a:lnTo>
                    <a:pt x="71" y="118"/>
                  </a:lnTo>
                  <a:lnTo>
                    <a:pt x="71" y="114"/>
                  </a:lnTo>
                  <a:lnTo>
                    <a:pt x="77" y="108"/>
                  </a:lnTo>
                  <a:lnTo>
                    <a:pt x="73" y="106"/>
                  </a:lnTo>
                  <a:lnTo>
                    <a:pt x="67" y="108"/>
                  </a:lnTo>
                  <a:lnTo>
                    <a:pt x="61" y="108"/>
                  </a:lnTo>
                  <a:lnTo>
                    <a:pt x="53" y="106"/>
                  </a:lnTo>
                  <a:lnTo>
                    <a:pt x="53" y="110"/>
                  </a:lnTo>
                  <a:lnTo>
                    <a:pt x="53" y="114"/>
                  </a:lnTo>
                  <a:lnTo>
                    <a:pt x="51" y="110"/>
                  </a:lnTo>
                  <a:lnTo>
                    <a:pt x="48" y="108"/>
                  </a:lnTo>
                  <a:lnTo>
                    <a:pt x="46" y="108"/>
                  </a:lnTo>
                  <a:lnTo>
                    <a:pt x="44" y="108"/>
                  </a:lnTo>
                  <a:lnTo>
                    <a:pt x="48" y="94"/>
                  </a:lnTo>
                  <a:lnTo>
                    <a:pt x="48" y="88"/>
                  </a:lnTo>
                  <a:lnTo>
                    <a:pt x="46" y="80"/>
                  </a:lnTo>
                  <a:lnTo>
                    <a:pt x="48" y="80"/>
                  </a:lnTo>
                  <a:lnTo>
                    <a:pt x="48" y="78"/>
                  </a:lnTo>
                  <a:lnTo>
                    <a:pt x="48" y="76"/>
                  </a:lnTo>
                  <a:lnTo>
                    <a:pt x="46" y="76"/>
                  </a:lnTo>
                  <a:lnTo>
                    <a:pt x="46" y="78"/>
                  </a:lnTo>
                  <a:lnTo>
                    <a:pt x="44" y="78"/>
                  </a:lnTo>
                  <a:lnTo>
                    <a:pt x="44" y="76"/>
                  </a:lnTo>
                  <a:lnTo>
                    <a:pt x="38" y="78"/>
                  </a:lnTo>
                  <a:lnTo>
                    <a:pt x="36" y="84"/>
                  </a:lnTo>
                  <a:lnTo>
                    <a:pt x="36" y="78"/>
                  </a:lnTo>
                  <a:lnTo>
                    <a:pt x="36" y="76"/>
                  </a:lnTo>
                  <a:lnTo>
                    <a:pt x="38" y="76"/>
                  </a:lnTo>
                  <a:lnTo>
                    <a:pt x="38" y="71"/>
                  </a:lnTo>
                  <a:lnTo>
                    <a:pt x="36" y="71"/>
                  </a:lnTo>
                  <a:lnTo>
                    <a:pt x="38" y="71"/>
                  </a:lnTo>
                  <a:lnTo>
                    <a:pt x="38" y="69"/>
                  </a:lnTo>
                  <a:lnTo>
                    <a:pt x="44" y="69"/>
                  </a:lnTo>
                  <a:lnTo>
                    <a:pt x="44" y="65"/>
                  </a:lnTo>
                  <a:lnTo>
                    <a:pt x="34" y="67"/>
                  </a:lnTo>
                  <a:lnTo>
                    <a:pt x="34" y="65"/>
                  </a:lnTo>
                  <a:lnTo>
                    <a:pt x="36" y="57"/>
                  </a:lnTo>
                  <a:lnTo>
                    <a:pt x="36" y="55"/>
                  </a:lnTo>
                  <a:lnTo>
                    <a:pt x="38" y="51"/>
                  </a:lnTo>
                  <a:lnTo>
                    <a:pt x="36" y="49"/>
                  </a:lnTo>
                  <a:lnTo>
                    <a:pt x="34" y="47"/>
                  </a:lnTo>
                  <a:lnTo>
                    <a:pt x="36" y="45"/>
                  </a:lnTo>
                  <a:lnTo>
                    <a:pt x="36" y="41"/>
                  </a:lnTo>
                  <a:lnTo>
                    <a:pt x="34" y="35"/>
                  </a:lnTo>
                  <a:lnTo>
                    <a:pt x="38" y="35"/>
                  </a:lnTo>
                  <a:lnTo>
                    <a:pt x="36" y="31"/>
                  </a:lnTo>
                  <a:lnTo>
                    <a:pt x="36" y="29"/>
                  </a:lnTo>
                  <a:lnTo>
                    <a:pt x="36" y="27"/>
                  </a:lnTo>
                  <a:lnTo>
                    <a:pt x="44" y="27"/>
                  </a:lnTo>
                  <a:lnTo>
                    <a:pt x="46" y="25"/>
                  </a:lnTo>
                  <a:lnTo>
                    <a:pt x="44" y="25"/>
                  </a:lnTo>
                  <a:lnTo>
                    <a:pt x="44" y="21"/>
                  </a:lnTo>
                  <a:lnTo>
                    <a:pt x="44" y="19"/>
                  </a:lnTo>
                  <a:lnTo>
                    <a:pt x="46" y="13"/>
                  </a:lnTo>
                  <a:lnTo>
                    <a:pt x="48" y="9"/>
                  </a:lnTo>
                  <a:lnTo>
                    <a:pt x="48" y="2"/>
                  </a:lnTo>
                  <a:lnTo>
                    <a:pt x="53" y="2"/>
                  </a:lnTo>
                  <a:lnTo>
                    <a:pt x="55" y="2"/>
                  </a:lnTo>
                  <a:lnTo>
                    <a:pt x="55" y="4"/>
                  </a:lnTo>
                  <a:lnTo>
                    <a:pt x="53" y="7"/>
                  </a:lnTo>
                  <a:lnTo>
                    <a:pt x="55" y="7"/>
                  </a:lnTo>
                  <a:lnTo>
                    <a:pt x="55" y="2"/>
                  </a:lnTo>
                  <a:lnTo>
                    <a:pt x="57" y="2"/>
                  </a:lnTo>
                  <a:lnTo>
                    <a:pt x="57" y="4"/>
                  </a:lnTo>
                  <a:lnTo>
                    <a:pt x="65" y="0"/>
                  </a:lnTo>
                  <a:lnTo>
                    <a:pt x="71" y="0"/>
                  </a:lnTo>
                  <a:lnTo>
                    <a:pt x="75" y="2"/>
                  </a:lnTo>
                  <a:lnTo>
                    <a:pt x="77" y="4"/>
                  </a:lnTo>
                  <a:lnTo>
                    <a:pt x="75" y="11"/>
                  </a:lnTo>
                  <a:lnTo>
                    <a:pt x="71" y="13"/>
                  </a:lnTo>
                  <a:lnTo>
                    <a:pt x="67" y="21"/>
                  </a:lnTo>
                  <a:lnTo>
                    <a:pt x="65" y="21"/>
                  </a:lnTo>
                  <a:lnTo>
                    <a:pt x="61" y="25"/>
                  </a:lnTo>
                  <a:lnTo>
                    <a:pt x="61" y="27"/>
                  </a:lnTo>
                  <a:lnTo>
                    <a:pt x="61" y="31"/>
                  </a:lnTo>
                  <a:lnTo>
                    <a:pt x="61" y="35"/>
                  </a:lnTo>
                  <a:lnTo>
                    <a:pt x="63" y="35"/>
                  </a:lnTo>
                  <a:lnTo>
                    <a:pt x="63" y="35"/>
                  </a:lnTo>
                  <a:close/>
                  <a:moveTo>
                    <a:pt x="28" y="61"/>
                  </a:moveTo>
                  <a:lnTo>
                    <a:pt x="28" y="61"/>
                  </a:lnTo>
                  <a:lnTo>
                    <a:pt x="30" y="67"/>
                  </a:lnTo>
                  <a:lnTo>
                    <a:pt x="30" y="69"/>
                  </a:lnTo>
                  <a:lnTo>
                    <a:pt x="28" y="71"/>
                  </a:lnTo>
                  <a:lnTo>
                    <a:pt x="24" y="69"/>
                  </a:lnTo>
                  <a:lnTo>
                    <a:pt x="26" y="69"/>
                  </a:lnTo>
                  <a:lnTo>
                    <a:pt x="26" y="67"/>
                  </a:lnTo>
                  <a:lnTo>
                    <a:pt x="24" y="65"/>
                  </a:lnTo>
                  <a:lnTo>
                    <a:pt x="24" y="61"/>
                  </a:lnTo>
                  <a:lnTo>
                    <a:pt x="28" y="61"/>
                  </a:lnTo>
                  <a:lnTo>
                    <a:pt x="28" y="61"/>
                  </a:lnTo>
                  <a:close/>
                  <a:moveTo>
                    <a:pt x="26" y="35"/>
                  </a:moveTo>
                  <a:lnTo>
                    <a:pt x="26" y="35"/>
                  </a:lnTo>
                  <a:lnTo>
                    <a:pt x="26" y="39"/>
                  </a:lnTo>
                  <a:lnTo>
                    <a:pt x="26" y="47"/>
                  </a:lnTo>
                  <a:lnTo>
                    <a:pt x="30" y="47"/>
                  </a:lnTo>
                  <a:lnTo>
                    <a:pt x="30" y="49"/>
                  </a:lnTo>
                  <a:lnTo>
                    <a:pt x="30" y="51"/>
                  </a:lnTo>
                  <a:lnTo>
                    <a:pt x="30" y="55"/>
                  </a:lnTo>
                  <a:lnTo>
                    <a:pt x="28" y="55"/>
                  </a:lnTo>
                  <a:lnTo>
                    <a:pt x="28" y="51"/>
                  </a:lnTo>
                  <a:lnTo>
                    <a:pt x="26" y="51"/>
                  </a:lnTo>
                  <a:lnTo>
                    <a:pt x="20" y="45"/>
                  </a:lnTo>
                  <a:lnTo>
                    <a:pt x="20" y="35"/>
                  </a:lnTo>
                  <a:lnTo>
                    <a:pt x="26" y="35"/>
                  </a:lnTo>
                  <a:lnTo>
                    <a:pt x="26" y="29"/>
                  </a:lnTo>
                  <a:lnTo>
                    <a:pt x="26" y="31"/>
                  </a:lnTo>
                  <a:lnTo>
                    <a:pt x="26" y="35"/>
                  </a:lnTo>
                  <a:lnTo>
                    <a:pt x="26" y="35"/>
                  </a:lnTo>
                  <a:close/>
                  <a:moveTo>
                    <a:pt x="26" y="13"/>
                  </a:moveTo>
                  <a:lnTo>
                    <a:pt x="26" y="13"/>
                  </a:lnTo>
                  <a:lnTo>
                    <a:pt x="24" y="19"/>
                  </a:lnTo>
                  <a:lnTo>
                    <a:pt x="24" y="25"/>
                  </a:lnTo>
                  <a:lnTo>
                    <a:pt x="18" y="25"/>
                  </a:lnTo>
                  <a:lnTo>
                    <a:pt x="18" y="27"/>
                  </a:lnTo>
                  <a:lnTo>
                    <a:pt x="14" y="29"/>
                  </a:lnTo>
                  <a:lnTo>
                    <a:pt x="14" y="25"/>
                  </a:lnTo>
                  <a:lnTo>
                    <a:pt x="18" y="19"/>
                  </a:lnTo>
                  <a:lnTo>
                    <a:pt x="16" y="17"/>
                  </a:lnTo>
                  <a:lnTo>
                    <a:pt x="14" y="11"/>
                  </a:lnTo>
                  <a:lnTo>
                    <a:pt x="18" y="11"/>
                  </a:lnTo>
                  <a:lnTo>
                    <a:pt x="18" y="7"/>
                  </a:lnTo>
                  <a:lnTo>
                    <a:pt x="26" y="2"/>
                  </a:lnTo>
                  <a:lnTo>
                    <a:pt x="28" y="4"/>
                  </a:lnTo>
                  <a:lnTo>
                    <a:pt x="28" y="9"/>
                  </a:lnTo>
                  <a:lnTo>
                    <a:pt x="26" y="13"/>
                  </a:lnTo>
                  <a:lnTo>
                    <a:pt x="26" y="13"/>
                  </a:lnTo>
                  <a:close/>
                </a:path>
              </a:pathLst>
            </a:custGeom>
            <a:solidFill>
              <a:srgbClr val="999999">
                <a:lumMod val="75000"/>
              </a:srgbClr>
            </a:solidFill>
            <a:ln w="2" cap="flat">
              <a:solidFill>
                <a:schemeClr val="tx2"/>
              </a:solid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124" name="Freeform 26">
              <a:extLst>
                <a:ext uri="{FF2B5EF4-FFF2-40B4-BE49-F238E27FC236}">
                  <a16:creationId xmlns:a16="http://schemas.microsoft.com/office/drawing/2014/main" id="{1B2DDEAC-58D2-42E8-98EC-FC4DA8152E0C}"/>
                </a:ext>
              </a:extLst>
            </p:cNvPr>
            <p:cNvSpPr>
              <a:spLocks noEditPoints="1"/>
            </p:cNvSpPr>
            <p:nvPr/>
          </p:nvSpPr>
          <p:spPr bwMode="auto">
            <a:xfrm>
              <a:off x="10368005" y="4340901"/>
              <a:ext cx="1108203" cy="834321"/>
            </a:xfrm>
            <a:custGeom>
              <a:avLst/>
              <a:gdLst/>
              <a:ahLst/>
              <a:cxnLst>
                <a:cxn ang="0">
                  <a:pos x="254" y="134"/>
                </a:cxn>
                <a:cxn ang="0">
                  <a:pos x="235" y="146"/>
                </a:cxn>
                <a:cxn ang="0">
                  <a:pos x="219" y="150"/>
                </a:cxn>
                <a:cxn ang="0">
                  <a:pos x="203" y="158"/>
                </a:cxn>
                <a:cxn ang="0">
                  <a:pos x="182" y="156"/>
                </a:cxn>
                <a:cxn ang="0">
                  <a:pos x="191" y="167"/>
                </a:cxn>
                <a:cxn ang="0">
                  <a:pos x="197" y="173"/>
                </a:cxn>
                <a:cxn ang="0">
                  <a:pos x="207" y="177"/>
                </a:cxn>
                <a:cxn ang="0">
                  <a:pos x="225" y="177"/>
                </a:cxn>
                <a:cxn ang="0">
                  <a:pos x="209" y="187"/>
                </a:cxn>
                <a:cxn ang="0">
                  <a:pos x="174" y="183"/>
                </a:cxn>
                <a:cxn ang="0">
                  <a:pos x="162" y="173"/>
                </a:cxn>
                <a:cxn ang="0">
                  <a:pos x="180" y="165"/>
                </a:cxn>
                <a:cxn ang="0">
                  <a:pos x="172" y="158"/>
                </a:cxn>
                <a:cxn ang="0">
                  <a:pos x="156" y="164"/>
                </a:cxn>
                <a:cxn ang="0">
                  <a:pos x="142" y="156"/>
                </a:cxn>
                <a:cxn ang="0">
                  <a:pos x="148" y="150"/>
                </a:cxn>
                <a:cxn ang="0">
                  <a:pos x="132" y="148"/>
                </a:cxn>
                <a:cxn ang="0">
                  <a:pos x="111" y="144"/>
                </a:cxn>
                <a:cxn ang="0">
                  <a:pos x="107" y="128"/>
                </a:cxn>
                <a:cxn ang="0">
                  <a:pos x="99" y="108"/>
                </a:cxn>
                <a:cxn ang="0">
                  <a:pos x="73" y="91"/>
                </a:cxn>
                <a:cxn ang="0">
                  <a:pos x="59" y="98"/>
                </a:cxn>
                <a:cxn ang="0">
                  <a:pos x="44" y="108"/>
                </a:cxn>
                <a:cxn ang="0">
                  <a:pos x="32" y="116"/>
                </a:cxn>
                <a:cxn ang="0">
                  <a:pos x="10" y="108"/>
                </a:cxn>
                <a:cxn ang="0">
                  <a:pos x="4" y="95"/>
                </a:cxn>
                <a:cxn ang="0">
                  <a:pos x="18" y="85"/>
                </a:cxn>
                <a:cxn ang="0">
                  <a:pos x="22" y="61"/>
                </a:cxn>
                <a:cxn ang="0">
                  <a:pos x="22" y="39"/>
                </a:cxn>
                <a:cxn ang="0">
                  <a:pos x="24" y="22"/>
                </a:cxn>
                <a:cxn ang="0">
                  <a:pos x="26" y="8"/>
                </a:cxn>
                <a:cxn ang="0">
                  <a:pos x="36" y="12"/>
                </a:cxn>
                <a:cxn ang="0">
                  <a:pos x="77" y="12"/>
                </a:cxn>
                <a:cxn ang="0">
                  <a:pos x="93" y="10"/>
                </a:cxn>
                <a:cxn ang="0">
                  <a:pos x="105" y="10"/>
                </a:cxn>
                <a:cxn ang="0">
                  <a:pos x="126" y="12"/>
                </a:cxn>
                <a:cxn ang="0">
                  <a:pos x="138" y="0"/>
                </a:cxn>
                <a:cxn ang="0">
                  <a:pos x="152" y="0"/>
                </a:cxn>
                <a:cxn ang="0">
                  <a:pos x="164" y="4"/>
                </a:cxn>
                <a:cxn ang="0">
                  <a:pos x="170" y="20"/>
                </a:cxn>
                <a:cxn ang="0">
                  <a:pos x="174" y="28"/>
                </a:cxn>
                <a:cxn ang="0">
                  <a:pos x="193" y="32"/>
                </a:cxn>
                <a:cxn ang="0">
                  <a:pos x="203" y="37"/>
                </a:cxn>
                <a:cxn ang="0">
                  <a:pos x="217" y="51"/>
                </a:cxn>
                <a:cxn ang="0">
                  <a:pos x="241" y="47"/>
                </a:cxn>
                <a:cxn ang="0">
                  <a:pos x="254" y="57"/>
                </a:cxn>
                <a:cxn ang="0">
                  <a:pos x="276" y="75"/>
                </a:cxn>
                <a:cxn ang="0">
                  <a:pos x="282" y="85"/>
                </a:cxn>
                <a:cxn ang="0">
                  <a:pos x="284" y="91"/>
                </a:cxn>
                <a:cxn ang="0">
                  <a:pos x="286" y="106"/>
                </a:cxn>
                <a:cxn ang="0">
                  <a:pos x="268" y="124"/>
                </a:cxn>
                <a:cxn ang="0">
                  <a:pos x="121" y="158"/>
                </a:cxn>
                <a:cxn ang="0">
                  <a:pos x="107" y="150"/>
                </a:cxn>
                <a:cxn ang="0">
                  <a:pos x="97" y="160"/>
                </a:cxn>
                <a:cxn ang="0">
                  <a:pos x="97" y="175"/>
                </a:cxn>
                <a:cxn ang="0">
                  <a:pos x="107" y="173"/>
                </a:cxn>
                <a:cxn ang="0">
                  <a:pos x="119" y="164"/>
                </a:cxn>
              </a:cxnLst>
              <a:rect l="0" t="0" r="r" b="b"/>
              <a:pathLst>
                <a:path w="286" h="203">
                  <a:moveTo>
                    <a:pt x="264" y="134"/>
                  </a:moveTo>
                  <a:lnTo>
                    <a:pt x="264" y="134"/>
                  </a:lnTo>
                  <a:lnTo>
                    <a:pt x="256" y="134"/>
                  </a:lnTo>
                  <a:lnTo>
                    <a:pt x="254" y="134"/>
                  </a:lnTo>
                  <a:lnTo>
                    <a:pt x="249" y="138"/>
                  </a:lnTo>
                  <a:lnTo>
                    <a:pt x="245" y="138"/>
                  </a:lnTo>
                  <a:lnTo>
                    <a:pt x="237" y="140"/>
                  </a:lnTo>
                  <a:lnTo>
                    <a:pt x="235" y="146"/>
                  </a:lnTo>
                  <a:lnTo>
                    <a:pt x="229" y="146"/>
                  </a:lnTo>
                  <a:lnTo>
                    <a:pt x="225" y="146"/>
                  </a:lnTo>
                  <a:lnTo>
                    <a:pt x="221" y="150"/>
                  </a:lnTo>
                  <a:lnTo>
                    <a:pt x="219" y="150"/>
                  </a:lnTo>
                  <a:lnTo>
                    <a:pt x="217" y="148"/>
                  </a:lnTo>
                  <a:lnTo>
                    <a:pt x="213" y="148"/>
                  </a:lnTo>
                  <a:lnTo>
                    <a:pt x="203" y="156"/>
                  </a:lnTo>
                  <a:lnTo>
                    <a:pt x="203" y="158"/>
                  </a:lnTo>
                  <a:lnTo>
                    <a:pt x="197" y="158"/>
                  </a:lnTo>
                  <a:lnTo>
                    <a:pt x="191" y="158"/>
                  </a:lnTo>
                  <a:lnTo>
                    <a:pt x="191" y="156"/>
                  </a:lnTo>
                  <a:lnTo>
                    <a:pt x="182" y="156"/>
                  </a:lnTo>
                  <a:lnTo>
                    <a:pt x="182" y="160"/>
                  </a:lnTo>
                  <a:lnTo>
                    <a:pt x="186" y="164"/>
                  </a:lnTo>
                  <a:lnTo>
                    <a:pt x="189" y="164"/>
                  </a:lnTo>
                  <a:lnTo>
                    <a:pt x="191" y="167"/>
                  </a:lnTo>
                  <a:lnTo>
                    <a:pt x="193" y="167"/>
                  </a:lnTo>
                  <a:lnTo>
                    <a:pt x="197" y="167"/>
                  </a:lnTo>
                  <a:lnTo>
                    <a:pt x="197" y="169"/>
                  </a:lnTo>
                  <a:lnTo>
                    <a:pt x="197" y="173"/>
                  </a:lnTo>
                  <a:lnTo>
                    <a:pt x="197" y="175"/>
                  </a:lnTo>
                  <a:lnTo>
                    <a:pt x="199" y="175"/>
                  </a:lnTo>
                  <a:lnTo>
                    <a:pt x="199" y="177"/>
                  </a:lnTo>
                  <a:lnTo>
                    <a:pt x="207" y="177"/>
                  </a:lnTo>
                  <a:lnTo>
                    <a:pt x="217" y="177"/>
                  </a:lnTo>
                  <a:lnTo>
                    <a:pt x="219" y="177"/>
                  </a:lnTo>
                  <a:lnTo>
                    <a:pt x="221" y="175"/>
                  </a:lnTo>
                  <a:lnTo>
                    <a:pt x="225" y="177"/>
                  </a:lnTo>
                  <a:lnTo>
                    <a:pt x="225" y="179"/>
                  </a:lnTo>
                  <a:lnTo>
                    <a:pt x="221" y="185"/>
                  </a:lnTo>
                  <a:lnTo>
                    <a:pt x="213" y="187"/>
                  </a:lnTo>
                  <a:lnTo>
                    <a:pt x="209" y="187"/>
                  </a:lnTo>
                  <a:lnTo>
                    <a:pt x="199" y="193"/>
                  </a:lnTo>
                  <a:lnTo>
                    <a:pt x="172" y="203"/>
                  </a:lnTo>
                  <a:lnTo>
                    <a:pt x="174" y="193"/>
                  </a:lnTo>
                  <a:lnTo>
                    <a:pt x="174" y="183"/>
                  </a:lnTo>
                  <a:lnTo>
                    <a:pt x="164" y="177"/>
                  </a:lnTo>
                  <a:lnTo>
                    <a:pt x="156" y="179"/>
                  </a:lnTo>
                  <a:lnTo>
                    <a:pt x="160" y="175"/>
                  </a:lnTo>
                  <a:lnTo>
                    <a:pt x="162" y="173"/>
                  </a:lnTo>
                  <a:lnTo>
                    <a:pt x="174" y="167"/>
                  </a:lnTo>
                  <a:lnTo>
                    <a:pt x="176" y="167"/>
                  </a:lnTo>
                  <a:lnTo>
                    <a:pt x="180" y="167"/>
                  </a:lnTo>
                  <a:lnTo>
                    <a:pt x="180" y="165"/>
                  </a:lnTo>
                  <a:lnTo>
                    <a:pt x="176" y="160"/>
                  </a:lnTo>
                  <a:lnTo>
                    <a:pt x="174" y="160"/>
                  </a:lnTo>
                  <a:lnTo>
                    <a:pt x="172" y="160"/>
                  </a:lnTo>
                  <a:lnTo>
                    <a:pt x="172" y="158"/>
                  </a:lnTo>
                  <a:lnTo>
                    <a:pt x="162" y="158"/>
                  </a:lnTo>
                  <a:lnTo>
                    <a:pt x="162" y="160"/>
                  </a:lnTo>
                  <a:lnTo>
                    <a:pt x="160" y="164"/>
                  </a:lnTo>
                  <a:lnTo>
                    <a:pt x="156" y="164"/>
                  </a:lnTo>
                  <a:lnTo>
                    <a:pt x="154" y="158"/>
                  </a:lnTo>
                  <a:lnTo>
                    <a:pt x="148" y="158"/>
                  </a:lnTo>
                  <a:lnTo>
                    <a:pt x="148" y="156"/>
                  </a:lnTo>
                  <a:lnTo>
                    <a:pt x="142" y="156"/>
                  </a:lnTo>
                  <a:lnTo>
                    <a:pt x="144" y="154"/>
                  </a:lnTo>
                  <a:lnTo>
                    <a:pt x="152" y="154"/>
                  </a:lnTo>
                  <a:lnTo>
                    <a:pt x="152" y="150"/>
                  </a:lnTo>
                  <a:lnTo>
                    <a:pt x="148" y="150"/>
                  </a:lnTo>
                  <a:lnTo>
                    <a:pt x="146" y="146"/>
                  </a:lnTo>
                  <a:lnTo>
                    <a:pt x="144" y="146"/>
                  </a:lnTo>
                  <a:lnTo>
                    <a:pt x="144" y="148"/>
                  </a:lnTo>
                  <a:lnTo>
                    <a:pt x="132" y="148"/>
                  </a:lnTo>
                  <a:lnTo>
                    <a:pt x="128" y="150"/>
                  </a:lnTo>
                  <a:lnTo>
                    <a:pt x="126" y="150"/>
                  </a:lnTo>
                  <a:lnTo>
                    <a:pt x="121" y="158"/>
                  </a:lnTo>
                  <a:lnTo>
                    <a:pt x="111" y="144"/>
                  </a:lnTo>
                  <a:lnTo>
                    <a:pt x="109" y="140"/>
                  </a:lnTo>
                  <a:lnTo>
                    <a:pt x="107" y="138"/>
                  </a:lnTo>
                  <a:lnTo>
                    <a:pt x="107" y="134"/>
                  </a:lnTo>
                  <a:lnTo>
                    <a:pt x="107" y="128"/>
                  </a:lnTo>
                  <a:lnTo>
                    <a:pt x="105" y="124"/>
                  </a:lnTo>
                  <a:lnTo>
                    <a:pt x="101" y="120"/>
                  </a:lnTo>
                  <a:lnTo>
                    <a:pt x="101" y="116"/>
                  </a:lnTo>
                  <a:lnTo>
                    <a:pt x="99" y="108"/>
                  </a:lnTo>
                  <a:lnTo>
                    <a:pt x="93" y="104"/>
                  </a:lnTo>
                  <a:lnTo>
                    <a:pt x="87" y="98"/>
                  </a:lnTo>
                  <a:lnTo>
                    <a:pt x="79" y="95"/>
                  </a:lnTo>
                  <a:lnTo>
                    <a:pt x="73" y="91"/>
                  </a:lnTo>
                  <a:lnTo>
                    <a:pt x="69" y="95"/>
                  </a:lnTo>
                  <a:lnTo>
                    <a:pt x="63" y="95"/>
                  </a:lnTo>
                  <a:lnTo>
                    <a:pt x="59" y="97"/>
                  </a:lnTo>
                  <a:lnTo>
                    <a:pt x="59" y="98"/>
                  </a:lnTo>
                  <a:lnTo>
                    <a:pt x="56" y="98"/>
                  </a:lnTo>
                  <a:lnTo>
                    <a:pt x="52" y="104"/>
                  </a:lnTo>
                  <a:lnTo>
                    <a:pt x="50" y="106"/>
                  </a:lnTo>
                  <a:lnTo>
                    <a:pt x="44" y="108"/>
                  </a:lnTo>
                  <a:lnTo>
                    <a:pt x="42" y="108"/>
                  </a:lnTo>
                  <a:lnTo>
                    <a:pt x="42" y="110"/>
                  </a:lnTo>
                  <a:lnTo>
                    <a:pt x="36" y="114"/>
                  </a:lnTo>
                  <a:lnTo>
                    <a:pt x="32" y="116"/>
                  </a:lnTo>
                  <a:lnTo>
                    <a:pt x="28" y="110"/>
                  </a:lnTo>
                  <a:lnTo>
                    <a:pt x="24" y="108"/>
                  </a:lnTo>
                  <a:lnTo>
                    <a:pt x="18" y="108"/>
                  </a:lnTo>
                  <a:lnTo>
                    <a:pt x="10" y="108"/>
                  </a:lnTo>
                  <a:lnTo>
                    <a:pt x="6" y="106"/>
                  </a:lnTo>
                  <a:lnTo>
                    <a:pt x="4" y="100"/>
                  </a:lnTo>
                  <a:lnTo>
                    <a:pt x="0" y="100"/>
                  </a:lnTo>
                  <a:lnTo>
                    <a:pt x="4" y="95"/>
                  </a:lnTo>
                  <a:lnTo>
                    <a:pt x="8" y="91"/>
                  </a:lnTo>
                  <a:lnTo>
                    <a:pt x="14" y="89"/>
                  </a:lnTo>
                  <a:lnTo>
                    <a:pt x="18" y="87"/>
                  </a:lnTo>
                  <a:lnTo>
                    <a:pt x="18" y="85"/>
                  </a:lnTo>
                  <a:lnTo>
                    <a:pt x="16" y="79"/>
                  </a:lnTo>
                  <a:lnTo>
                    <a:pt x="16" y="75"/>
                  </a:lnTo>
                  <a:lnTo>
                    <a:pt x="16" y="71"/>
                  </a:lnTo>
                  <a:lnTo>
                    <a:pt x="22" y="61"/>
                  </a:lnTo>
                  <a:lnTo>
                    <a:pt x="26" y="51"/>
                  </a:lnTo>
                  <a:lnTo>
                    <a:pt x="24" y="47"/>
                  </a:lnTo>
                  <a:lnTo>
                    <a:pt x="22" y="41"/>
                  </a:lnTo>
                  <a:lnTo>
                    <a:pt x="22" y="39"/>
                  </a:lnTo>
                  <a:lnTo>
                    <a:pt x="22" y="35"/>
                  </a:lnTo>
                  <a:lnTo>
                    <a:pt x="24" y="28"/>
                  </a:lnTo>
                  <a:lnTo>
                    <a:pt x="24" y="24"/>
                  </a:lnTo>
                  <a:lnTo>
                    <a:pt x="24" y="22"/>
                  </a:lnTo>
                  <a:lnTo>
                    <a:pt x="22" y="14"/>
                  </a:lnTo>
                  <a:lnTo>
                    <a:pt x="22" y="12"/>
                  </a:lnTo>
                  <a:lnTo>
                    <a:pt x="24" y="10"/>
                  </a:lnTo>
                  <a:lnTo>
                    <a:pt x="26" y="8"/>
                  </a:lnTo>
                  <a:lnTo>
                    <a:pt x="28" y="8"/>
                  </a:lnTo>
                  <a:lnTo>
                    <a:pt x="32" y="12"/>
                  </a:lnTo>
                  <a:lnTo>
                    <a:pt x="34" y="14"/>
                  </a:lnTo>
                  <a:lnTo>
                    <a:pt x="36" y="12"/>
                  </a:lnTo>
                  <a:lnTo>
                    <a:pt x="38" y="8"/>
                  </a:lnTo>
                  <a:lnTo>
                    <a:pt x="52" y="8"/>
                  </a:lnTo>
                  <a:lnTo>
                    <a:pt x="69" y="10"/>
                  </a:lnTo>
                  <a:lnTo>
                    <a:pt x="77" y="12"/>
                  </a:lnTo>
                  <a:lnTo>
                    <a:pt x="83" y="10"/>
                  </a:lnTo>
                  <a:lnTo>
                    <a:pt x="89" y="10"/>
                  </a:lnTo>
                  <a:lnTo>
                    <a:pt x="91" y="14"/>
                  </a:lnTo>
                  <a:lnTo>
                    <a:pt x="93" y="10"/>
                  </a:lnTo>
                  <a:lnTo>
                    <a:pt x="97" y="12"/>
                  </a:lnTo>
                  <a:lnTo>
                    <a:pt x="99" y="12"/>
                  </a:lnTo>
                  <a:lnTo>
                    <a:pt x="101" y="12"/>
                  </a:lnTo>
                  <a:lnTo>
                    <a:pt x="105" y="10"/>
                  </a:lnTo>
                  <a:lnTo>
                    <a:pt x="109" y="12"/>
                  </a:lnTo>
                  <a:lnTo>
                    <a:pt x="117" y="12"/>
                  </a:lnTo>
                  <a:lnTo>
                    <a:pt x="124" y="12"/>
                  </a:lnTo>
                  <a:lnTo>
                    <a:pt x="126" y="12"/>
                  </a:lnTo>
                  <a:lnTo>
                    <a:pt x="128" y="8"/>
                  </a:lnTo>
                  <a:lnTo>
                    <a:pt x="128" y="2"/>
                  </a:lnTo>
                  <a:lnTo>
                    <a:pt x="132" y="0"/>
                  </a:lnTo>
                  <a:lnTo>
                    <a:pt x="138" y="0"/>
                  </a:lnTo>
                  <a:lnTo>
                    <a:pt x="142" y="4"/>
                  </a:lnTo>
                  <a:lnTo>
                    <a:pt x="146" y="4"/>
                  </a:lnTo>
                  <a:lnTo>
                    <a:pt x="148" y="2"/>
                  </a:lnTo>
                  <a:lnTo>
                    <a:pt x="152" y="0"/>
                  </a:lnTo>
                  <a:lnTo>
                    <a:pt x="156" y="2"/>
                  </a:lnTo>
                  <a:lnTo>
                    <a:pt x="162" y="2"/>
                  </a:lnTo>
                  <a:lnTo>
                    <a:pt x="164" y="2"/>
                  </a:lnTo>
                  <a:lnTo>
                    <a:pt x="164" y="4"/>
                  </a:lnTo>
                  <a:lnTo>
                    <a:pt x="166" y="10"/>
                  </a:lnTo>
                  <a:lnTo>
                    <a:pt x="166" y="12"/>
                  </a:lnTo>
                  <a:lnTo>
                    <a:pt x="170" y="18"/>
                  </a:lnTo>
                  <a:lnTo>
                    <a:pt x="170" y="20"/>
                  </a:lnTo>
                  <a:lnTo>
                    <a:pt x="172" y="20"/>
                  </a:lnTo>
                  <a:lnTo>
                    <a:pt x="172" y="22"/>
                  </a:lnTo>
                  <a:lnTo>
                    <a:pt x="172" y="24"/>
                  </a:lnTo>
                  <a:lnTo>
                    <a:pt x="174" y="28"/>
                  </a:lnTo>
                  <a:lnTo>
                    <a:pt x="176" y="28"/>
                  </a:lnTo>
                  <a:lnTo>
                    <a:pt x="182" y="28"/>
                  </a:lnTo>
                  <a:lnTo>
                    <a:pt x="186" y="28"/>
                  </a:lnTo>
                  <a:lnTo>
                    <a:pt x="193" y="32"/>
                  </a:lnTo>
                  <a:lnTo>
                    <a:pt x="199" y="30"/>
                  </a:lnTo>
                  <a:lnTo>
                    <a:pt x="201" y="30"/>
                  </a:lnTo>
                  <a:lnTo>
                    <a:pt x="201" y="32"/>
                  </a:lnTo>
                  <a:lnTo>
                    <a:pt x="203" y="37"/>
                  </a:lnTo>
                  <a:lnTo>
                    <a:pt x="211" y="39"/>
                  </a:lnTo>
                  <a:lnTo>
                    <a:pt x="213" y="41"/>
                  </a:lnTo>
                  <a:lnTo>
                    <a:pt x="213" y="47"/>
                  </a:lnTo>
                  <a:lnTo>
                    <a:pt x="217" y="51"/>
                  </a:lnTo>
                  <a:lnTo>
                    <a:pt x="227" y="47"/>
                  </a:lnTo>
                  <a:lnTo>
                    <a:pt x="231" y="45"/>
                  </a:lnTo>
                  <a:lnTo>
                    <a:pt x="237" y="45"/>
                  </a:lnTo>
                  <a:lnTo>
                    <a:pt x="241" y="47"/>
                  </a:lnTo>
                  <a:lnTo>
                    <a:pt x="241" y="49"/>
                  </a:lnTo>
                  <a:lnTo>
                    <a:pt x="245" y="51"/>
                  </a:lnTo>
                  <a:lnTo>
                    <a:pt x="249" y="55"/>
                  </a:lnTo>
                  <a:lnTo>
                    <a:pt x="254" y="57"/>
                  </a:lnTo>
                  <a:lnTo>
                    <a:pt x="276" y="65"/>
                  </a:lnTo>
                  <a:lnTo>
                    <a:pt x="280" y="69"/>
                  </a:lnTo>
                  <a:lnTo>
                    <a:pt x="276" y="71"/>
                  </a:lnTo>
                  <a:lnTo>
                    <a:pt x="276" y="75"/>
                  </a:lnTo>
                  <a:lnTo>
                    <a:pt x="282" y="77"/>
                  </a:lnTo>
                  <a:lnTo>
                    <a:pt x="284" y="77"/>
                  </a:lnTo>
                  <a:lnTo>
                    <a:pt x="284" y="79"/>
                  </a:lnTo>
                  <a:lnTo>
                    <a:pt x="282" y="85"/>
                  </a:lnTo>
                  <a:lnTo>
                    <a:pt x="280" y="85"/>
                  </a:lnTo>
                  <a:lnTo>
                    <a:pt x="282" y="87"/>
                  </a:lnTo>
                  <a:lnTo>
                    <a:pt x="284" y="89"/>
                  </a:lnTo>
                  <a:lnTo>
                    <a:pt x="284" y="91"/>
                  </a:lnTo>
                  <a:lnTo>
                    <a:pt x="284" y="95"/>
                  </a:lnTo>
                  <a:lnTo>
                    <a:pt x="284" y="98"/>
                  </a:lnTo>
                  <a:lnTo>
                    <a:pt x="286" y="100"/>
                  </a:lnTo>
                  <a:lnTo>
                    <a:pt x="286" y="106"/>
                  </a:lnTo>
                  <a:lnTo>
                    <a:pt x="284" y="118"/>
                  </a:lnTo>
                  <a:lnTo>
                    <a:pt x="282" y="120"/>
                  </a:lnTo>
                  <a:lnTo>
                    <a:pt x="276" y="120"/>
                  </a:lnTo>
                  <a:lnTo>
                    <a:pt x="268" y="124"/>
                  </a:lnTo>
                  <a:lnTo>
                    <a:pt x="266" y="128"/>
                  </a:lnTo>
                  <a:lnTo>
                    <a:pt x="264" y="134"/>
                  </a:lnTo>
                  <a:lnTo>
                    <a:pt x="264" y="134"/>
                  </a:lnTo>
                  <a:close/>
                  <a:moveTo>
                    <a:pt x="121" y="158"/>
                  </a:moveTo>
                  <a:lnTo>
                    <a:pt x="121" y="158"/>
                  </a:lnTo>
                  <a:lnTo>
                    <a:pt x="119" y="156"/>
                  </a:lnTo>
                  <a:lnTo>
                    <a:pt x="111" y="154"/>
                  </a:lnTo>
                  <a:lnTo>
                    <a:pt x="107" y="150"/>
                  </a:lnTo>
                  <a:lnTo>
                    <a:pt x="105" y="150"/>
                  </a:lnTo>
                  <a:lnTo>
                    <a:pt x="101" y="154"/>
                  </a:lnTo>
                  <a:lnTo>
                    <a:pt x="99" y="156"/>
                  </a:lnTo>
                  <a:lnTo>
                    <a:pt x="97" y="160"/>
                  </a:lnTo>
                  <a:lnTo>
                    <a:pt x="93" y="167"/>
                  </a:lnTo>
                  <a:lnTo>
                    <a:pt x="89" y="169"/>
                  </a:lnTo>
                  <a:lnTo>
                    <a:pt x="93" y="173"/>
                  </a:lnTo>
                  <a:lnTo>
                    <a:pt x="97" y="175"/>
                  </a:lnTo>
                  <a:lnTo>
                    <a:pt x="99" y="175"/>
                  </a:lnTo>
                  <a:lnTo>
                    <a:pt x="99" y="173"/>
                  </a:lnTo>
                  <a:lnTo>
                    <a:pt x="101" y="173"/>
                  </a:lnTo>
                  <a:lnTo>
                    <a:pt x="107" y="173"/>
                  </a:lnTo>
                  <a:lnTo>
                    <a:pt x="109" y="175"/>
                  </a:lnTo>
                  <a:lnTo>
                    <a:pt x="109" y="169"/>
                  </a:lnTo>
                  <a:lnTo>
                    <a:pt x="115" y="167"/>
                  </a:lnTo>
                  <a:lnTo>
                    <a:pt x="119" y="164"/>
                  </a:lnTo>
                  <a:lnTo>
                    <a:pt x="121" y="158"/>
                  </a:lnTo>
                  <a:lnTo>
                    <a:pt x="121" y="158"/>
                  </a:lnTo>
                  <a:close/>
                </a:path>
              </a:pathLst>
            </a:custGeom>
            <a:solidFill>
              <a:srgbClr val="737373"/>
            </a:solidFill>
            <a:ln w="2" cap="flat">
              <a:solidFill>
                <a:srgbClr val="E1E9F2"/>
              </a:solid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125" name="Freeform 27">
              <a:extLst>
                <a:ext uri="{FF2B5EF4-FFF2-40B4-BE49-F238E27FC236}">
                  <a16:creationId xmlns:a16="http://schemas.microsoft.com/office/drawing/2014/main" id="{55DA422C-3447-4750-BBE9-5E38A967B230}"/>
                </a:ext>
              </a:extLst>
            </p:cNvPr>
            <p:cNvSpPr>
              <a:spLocks noEditPoints="1"/>
            </p:cNvSpPr>
            <p:nvPr/>
          </p:nvSpPr>
          <p:spPr bwMode="auto">
            <a:xfrm>
              <a:off x="10564173" y="5372253"/>
              <a:ext cx="1220573" cy="600051"/>
            </a:xfrm>
            <a:custGeom>
              <a:avLst/>
              <a:gdLst/>
              <a:ahLst/>
              <a:cxnLst>
                <a:cxn ang="0">
                  <a:pos x="19" y="8"/>
                </a:cxn>
                <a:cxn ang="0">
                  <a:pos x="15" y="16"/>
                </a:cxn>
                <a:cxn ang="0">
                  <a:pos x="11" y="24"/>
                </a:cxn>
                <a:cxn ang="0">
                  <a:pos x="5" y="28"/>
                </a:cxn>
                <a:cxn ang="0">
                  <a:pos x="5" y="36"/>
                </a:cxn>
                <a:cxn ang="0">
                  <a:pos x="2" y="46"/>
                </a:cxn>
                <a:cxn ang="0">
                  <a:pos x="25" y="28"/>
                </a:cxn>
                <a:cxn ang="0">
                  <a:pos x="37" y="16"/>
                </a:cxn>
                <a:cxn ang="0">
                  <a:pos x="29" y="8"/>
                </a:cxn>
                <a:cxn ang="0">
                  <a:pos x="167" y="146"/>
                </a:cxn>
                <a:cxn ang="0">
                  <a:pos x="175" y="138"/>
                </a:cxn>
                <a:cxn ang="0">
                  <a:pos x="175" y="126"/>
                </a:cxn>
                <a:cxn ang="0">
                  <a:pos x="185" y="128"/>
                </a:cxn>
                <a:cxn ang="0">
                  <a:pos x="201" y="124"/>
                </a:cxn>
                <a:cxn ang="0">
                  <a:pos x="224" y="116"/>
                </a:cxn>
                <a:cxn ang="0">
                  <a:pos x="248" y="114"/>
                </a:cxn>
                <a:cxn ang="0">
                  <a:pos x="267" y="114"/>
                </a:cxn>
                <a:cxn ang="0">
                  <a:pos x="279" y="114"/>
                </a:cxn>
                <a:cxn ang="0">
                  <a:pos x="291" y="116"/>
                </a:cxn>
                <a:cxn ang="0">
                  <a:pos x="305" y="107"/>
                </a:cxn>
                <a:cxn ang="0">
                  <a:pos x="295" y="87"/>
                </a:cxn>
                <a:cxn ang="0">
                  <a:pos x="299" y="75"/>
                </a:cxn>
                <a:cxn ang="0">
                  <a:pos x="303" y="59"/>
                </a:cxn>
                <a:cxn ang="0">
                  <a:pos x="315" y="55"/>
                </a:cxn>
                <a:cxn ang="0">
                  <a:pos x="291" y="44"/>
                </a:cxn>
                <a:cxn ang="0">
                  <a:pos x="295" y="30"/>
                </a:cxn>
                <a:cxn ang="0">
                  <a:pos x="289" y="18"/>
                </a:cxn>
                <a:cxn ang="0">
                  <a:pos x="277" y="16"/>
                </a:cxn>
                <a:cxn ang="0">
                  <a:pos x="260" y="10"/>
                </a:cxn>
                <a:cxn ang="0">
                  <a:pos x="252" y="10"/>
                </a:cxn>
                <a:cxn ang="0">
                  <a:pos x="238" y="20"/>
                </a:cxn>
                <a:cxn ang="0">
                  <a:pos x="224" y="24"/>
                </a:cxn>
                <a:cxn ang="0">
                  <a:pos x="197" y="26"/>
                </a:cxn>
                <a:cxn ang="0">
                  <a:pos x="179" y="16"/>
                </a:cxn>
                <a:cxn ang="0">
                  <a:pos x="163" y="8"/>
                </a:cxn>
                <a:cxn ang="0">
                  <a:pos x="141" y="4"/>
                </a:cxn>
                <a:cxn ang="0">
                  <a:pos x="118" y="0"/>
                </a:cxn>
                <a:cxn ang="0">
                  <a:pos x="100" y="10"/>
                </a:cxn>
                <a:cxn ang="0">
                  <a:pos x="74" y="24"/>
                </a:cxn>
                <a:cxn ang="0">
                  <a:pos x="51" y="20"/>
                </a:cxn>
                <a:cxn ang="0">
                  <a:pos x="47" y="30"/>
                </a:cxn>
                <a:cxn ang="0">
                  <a:pos x="33" y="36"/>
                </a:cxn>
                <a:cxn ang="0">
                  <a:pos x="17" y="40"/>
                </a:cxn>
                <a:cxn ang="0">
                  <a:pos x="2" y="57"/>
                </a:cxn>
                <a:cxn ang="0">
                  <a:pos x="9" y="79"/>
                </a:cxn>
                <a:cxn ang="0">
                  <a:pos x="9" y="87"/>
                </a:cxn>
                <a:cxn ang="0">
                  <a:pos x="5" y="89"/>
                </a:cxn>
                <a:cxn ang="0">
                  <a:pos x="17" y="107"/>
                </a:cxn>
                <a:cxn ang="0">
                  <a:pos x="29" y="124"/>
                </a:cxn>
                <a:cxn ang="0">
                  <a:pos x="47" y="126"/>
                </a:cxn>
                <a:cxn ang="0">
                  <a:pos x="70" y="136"/>
                </a:cxn>
                <a:cxn ang="0">
                  <a:pos x="102" y="136"/>
                </a:cxn>
                <a:cxn ang="0">
                  <a:pos x="136" y="134"/>
                </a:cxn>
                <a:cxn ang="0">
                  <a:pos x="149" y="128"/>
                </a:cxn>
                <a:cxn ang="0">
                  <a:pos x="159" y="132"/>
                </a:cxn>
                <a:cxn ang="0">
                  <a:pos x="159" y="146"/>
                </a:cxn>
              </a:cxnLst>
              <a:rect l="0" t="0" r="r" b="b"/>
              <a:pathLst>
                <a:path w="315" h="146">
                  <a:moveTo>
                    <a:pt x="29" y="8"/>
                  </a:moveTo>
                  <a:lnTo>
                    <a:pt x="29" y="8"/>
                  </a:lnTo>
                  <a:lnTo>
                    <a:pt x="25" y="8"/>
                  </a:lnTo>
                  <a:lnTo>
                    <a:pt x="19" y="8"/>
                  </a:lnTo>
                  <a:lnTo>
                    <a:pt x="15" y="6"/>
                  </a:lnTo>
                  <a:lnTo>
                    <a:pt x="9" y="8"/>
                  </a:lnTo>
                  <a:lnTo>
                    <a:pt x="9" y="10"/>
                  </a:lnTo>
                  <a:lnTo>
                    <a:pt x="15" y="16"/>
                  </a:lnTo>
                  <a:lnTo>
                    <a:pt x="17" y="18"/>
                  </a:lnTo>
                  <a:lnTo>
                    <a:pt x="17" y="20"/>
                  </a:lnTo>
                  <a:lnTo>
                    <a:pt x="15" y="24"/>
                  </a:lnTo>
                  <a:lnTo>
                    <a:pt x="11" y="24"/>
                  </a:lnTo>
                  <a:lnTo>
                    <a:pt x="7" y="24"/>
                  </a:lnTo>
                  <a:lnTo>
                    <a:pt x="7" y="20"/>
                  </a:lnTo>
                  <a:lnTo>
                    <a:pt x="5" y="24"/>
                  </a:lnTo>
                  <a:lnTo>
                    <a:pt x="5" y="28"/>
                  </a:lnTo>
                  <a:lnTo>
                    <a:pt x="2" y="30"/>
                  </a:lnTo>
                  <a:lnTo>
                    <a:pt x="0" y="34"/>
                  </a:lnTo>
                  <a:lnTo>
                    <a:pt x="2" y="36"/>
                  </a:lnTo>
                  <a:lnTo>
                    <a:pt x="5" y="36"/>
                  </a:lnTo>
                  <a:lnTo>
                    <a:pt x="0" y="38"/>
                  </a:lnTo>
                  <a:lnTo>
                    <a:pt x="0" y="44"/>
                  </a:lnTo>
                  <a:lnTo>
                    <a:pt x="0" y="46"/>
                  </a:lnTo>
                  <a:lnTo>
                    <a:pt x="2" y="46"/>
                  </a:lnTo>
                  <a:lnTo>
                    <a:pt x="11" y="36"/>
                  </a:lnTo>
                  <a:lnTo>
                    <a:pt x="23" y="34"/>
                  </a:lnTo>
                  <a:lnTo>
                    <a:pt x="23" y="30"/>
                  </a:lnTo>
                  <a:lnTo>
                    <a:pt x="25" y="28"/>
                  </a:lnTo>
                  <a:lnTo>
                    <a:pt x="35" y="28"/>
                  </a:lnTo>
                  <a:lnTo>
                    <a:pt x="43" y="26"/>
                  </a:lnTo>
                  <a:lnTo>
                    <a:pt x="45" y="20"/>
                  </a:lnTo>
                  <a:lnTo>
                    <a:pt x="37" y="16"/>
                  </a:lnTo>
                  <a:lnTo>
                    <a:pt x="33" y="14"/>
                  </a:lnTo>
                  <a:lnTo>
                    <a:pt x="29" y="10"/>
                  </a:lnTo>
                  <a:lnTo>
                    <a:pt x="29" y="8"/>
                  </a:lnTo>
                  <a:lnTo>
                    <a:pt x="29" y="8"/>
                  </a:lnTo>
                  <a:close/>
                  <a:moveTo>
                    <a:pt x="159" y="146"/>
                  </a:moveTo>
                  <a:lnTo>
                    <a:pt x="159" y="146"/>
                  </a:lnTo>
                  <a:lnTo>
                    <a:pt x="165" y="146"/>
                  </a:lnTo>
                  <a:lnTo>
                    <a:pt x="167" y="146"/>
                  </a:lnTo>
                  <a:lnTo>
                    <a:pt x="167" y="144"/>
                  </a:lnTo>
                  <a:lnTo>
                    <a:pt x="169" y="142"/>
                  </a:lnTo>
                  <a:lnTo>
                    <a:pt x="173" y="138"/>
                  </a:lnTo>
                  <a:lnTo>
                    <a:pt x="175" y="138"/>
                  </a:lnTo>
                  <a:lnTo>
                    <a:pt x="175" y="136"/>
                  </a:lnTo>
                  <a:lnTo>
                    <a:pt x="175" y="132"/>
                  </a:lnTo>
                  <a:lnTo>
                    <a:pt x="175" y="128"/>
                  </a:lnTo>
                  <a:lnTo>
                    <a:pt x="175" y="126"/>
                  </a:lnTo>
                  <a:lnTo>
                    <a:pt x="177" y="126"/>
                  </a:lnTo>
                  <a:lnTo>
                    <a:pt x="179" y="126"/>
                  </a:lnTo>
                  <a:lnTo>
                    <a:pt x="183" y="128"/>
                  </a:lnTo>
                  <a:lnTo>
                    <a:pt x="185" y="128"/>
                  </a:lnTo>
                  <a:lnTo>
                    <a:pt x="187" y="124"/>
                  </a:lnTo>
                  <a:lnTo>
                    <a:pt x="193" y="124"/>
                  </a:lnTo>
                  <a:lnTo>
                    <a:pt x="197" y="124"/>
                  </a:lnTo>
                  <a:lnTo>
                    <a:pt x="201" y="124"/>
                  </a:lnTo>
                  <a:lnTo>
                    <a:pt x="202" y="124"/>
                  </a:lnTo>
                  <a:lnTo>
                    <a:pt x="212" y="122"/>
                  </a:lnTo>
                  <a:lnTo>
                    <a:pt x="216" y="122"/>
                  </a:lnTo>
                  <a:lnTo>
                    <a:pt x="224" y="116"/>
                  </a:lnTo>
                  <a:lnTo>
                    <a:pt x="230" y="116"/>
                  </a:lnTo>
                  <a:lnTo>
                    <a:pt x="234" y="116"/>
                  </a:lnTo>
                  <a:lnTo>
                    <a:pt x="242" y="116"/>
                  </a:lnTo>
                  <a:lnTo>
                    <a:pt x="248" y="114"/>
                  </a:lnTo>
                  <a:lnTo>
                    <a:pt x="254" y="109"/>
                  </a:lnTo>
                  <a:lnTo>
                    <a:pt x="262" y="107"/>
                  </a:lnTo>
                  <a:lnTo>
                    <a:pt x="262" y="112"/>
                  </a:lnTo>
                  <a:lnTo>
                    <a:pt x="267" y="114"/>
                  </a:lnTo>
                  <a:lnTo>
                    <a:pt x="271" y="112"/>
                  </a:lnTo>
                  <a:lnTo>
                    <a:pt x="275" y="112"/>
                  </a:lnTo>
                  <a:lnTo>
                    <a:pt x="277" y="114"/>
                  </a:lnTo>
                  <a:lnTo>
                    <a:pt x="279" y="114"/>
                  </a:lnTo>
                  <a:lnTo>
                    <a:pt x="281" y="114"/>
                  </a:lnTo>
                  <a:lnTo>
                    <a:pt x="287" y="109"/>
                  </a:lnTo>
                  <a:lnTo>
                    <a:pt x="289" y="112"/>
                  </a:lnTo>
                  <a:lnTo>
                    <a:pt x="291" y="116"/>
                  </a:lnTo>
                  <a:lnTo>
                    <a:pt x="297" y="112"/>
                  </a:lnTo>
                  <a:lnTo>
                    <a:pt x="305" y="114"/>
                  </a:lnTo>
                  <a:lnTo>
                    <a:pt x="305" y="112"/>
                  </a:lnTo>
                  <a:lnTo>
                    <a:pt x="305" y="107"/>
                  </a:lnTo>
                  <a:lnTo>
                    <a:pt x="303" y="103"/>
                  </a:lnTo>
                  <a:lnTo>
                    <a:pt x="303" y="97"/>
                  </a:lnTo>
                  <a:lnTo>
                    <a:pt x="297" y="93"/>
                  </a:lnTo>
                  <a:lnTo>
                    <a:pt x="295" y="87"/>
                  </a:lnTo>
                  <a:lnTo>
                    <a:pt x="297" y="85"/>
                  </a:lnTo>
                  <a:lnTo>
                    <a:pt x="299" y="83"/>
                  </a:lnTo>
                  <a:lnTo>
                    <a:pt x="299" y="77"/>
                  </a:lnTo>
                  <a:lnTo>
                    <a:pt x="299" y="75"/>
                  </a:lnTo>
                  <a:lnTo>
                    <a:pt x="299" y="73"/>
                  </a:lnTo>
                  <a:lnTo>
                    <a:pt x="297" y="67"/>
                  </a:lnTo>
                  <a:lnTo>
                    <a:pt x="299" y="65"/>
                  </a:lnTo>
                  <a:lnTo>
                    <a:pt x="303" y="59"/>
                  </a:lnTo>
                  <a:lnTo>
                    <a:pt x="305" y="59"/>
                  </a:lnTo>
                  <a:lnTo>
                    <a:pt x="309" y="63"/>
                  </a:lnTo>
                  <a:lnTo>
                    <a:pt x="313" y="57"/>
                  </a:lnTo>
                  <a:lnTo>
                    <a:pt x="315" y="55"/>
                  </a:lnTo>
                  <a:lnTo>
                    <a:pt x="313" y="53"/>
                  </a:lnTo>
                  <a:lnTo>
                    <a:pt x="307" y="47"/>
                  </a:lnTo>
                  <a:lnTo>
                    <a:pt x="297" y="46"/>
                  </a:lnTo>
                  <a:lnTo>
                    <a:pt x="291" y="44"/>
                  </a:lnTo>
                  <a:lnTo>
                    <a:pt x="289" y="40"/>
                  </a:lnTo>
                  <a:lnTo>
                    <a:pt x="289" y="38"/>
                  </a:lnTo>
                  <a:lnTo>
                    <a:pt x="291" y="34"/>
                  </a:lnTo>
                  <a:lnTo>
                    <a:pt x="295" y="30"/>
                  </a:lnTo>
                  <a:lnTo>
                    <a:pt x="297" y="28"/>
                  </a:lnTo>
                  <a:lnTo>
                    <a:pt x="295" y="24"/>
                  </a:lnTo>
                  <a:lnTo>
                    <a:pt x="291" y="18"/>
                  </a:lnTo>
                  <a:lnTo>
                    <a:pt x="289" y="18"/>
                  </a:lnTo>
                  <a:lnTo>
                    <a:pt x="289" y="16"/>
                  </a:lnTo>
                  <a:lnTo>
                    <a:pt x="289" y="14"/>
                  </a:lnTo>
                  <a:lnTo>
                    <a:pt x="287" y="14"/>
                  </a:lnTo>
                  <a:lnTo>
                    <a:pt x="277" y="16"/>
                  </a:lnTo>
                  <a:lnTo>
                    <a:pt x="275" y="14"/>
                  </a:lnTo>
                  <a:lnTo>
                    <a:pt x="269" y="10"/>
                  </a:lnTo>
                  <a:lnTo>
                    <a:pt x="264" y="10"/>
                  </a:lnTo>
                  <a:lnTo>
                    <a:pt x="260" y="10"/>
                  </a:lnTo>
                  <a:lnTo>
                    <a:pt x="258" y="14"/>
                  </a:lnTo>
                  <a:lnTo>
                    <a:pt x="258" y="10"/>
                  </a:lnTo>
                  <a:lnTo>
                    <a:pt x="254" y="10"/>
                  </a:lnTo>
                  <a:lnTo>
                    <a:pt x="252" y="10"/>
                  </a:lnTo>
                  <a:lnTo>
                    <a:pt x="250" y="14"/>
                  </a:lnTo>
                  <a:lnTo>
                    <a:pt x="248" y="18"/>
                  </a:lnTo>
                  <a:lnTo>
                    <a:pt x="242" y="20"/>
                  </a:lnTo>
                  <a:lnTo>
                    <a:pt x="238" y="20"/>
                  </a:lnTo>
                  <a:lnTo>
                    <a:pt x="234" y="24"/>
                  </a:lnTo>
                  <a:lnTo>
                    <a:pt x="232" y="26"/>
                  </a:lnTo>
                  <a:lnTo>
                    <a:pt x="226" y="26"/>
                  </a:lnTo>
                  <a:lnTo>
                    <a:pt x="224" y="24"/>
                  </a:lnTo>
                  <a:lnTo>
                    <a:pt x="220" y="20"/>
                  </a:lnTo>
                  <a:lnTo>
                    <a:pt x="214" y="26"/>
                  </a:lnTo>
                  <a:lnTo>
                    <a:pt x="206" y="26"/>
                  </a:lnTo>
                  <a:lnTo>
                    <a:pt x="197" y="26"/>
                  </a:lnTo>
                  <a:lnTo>
                    <a:pt x="195" y="24"/>
                  </a:lnTo>
                  <a:lnTo>
                    <a:pt x="187" y="24"/>
                  </a:lnTo>
                  <a:lnTo>
                    <a:pt x="185" y="18"/>
                  </a:lnTo>
                  <a:lnTo>
                    <a:pt x="179" y="16"/>
                  </a:lnTo>
                  <a:lnTo>
                    <a:pt x="173" y="16"/>
                  </a:lnTo>
                  <a:lnTo>
                    <a:pt x="173" y="20"/>
                  </a:lnTo>
                  <a:lnTo>
                    <a:pt x="167" y="20"/>
                  </a:lnTo>
                  <a:lnTo>
                    <a:pt x="163" y="8"/>
                  </a:lnTo>
                  <a:lnTo>
                    <a:pt x="155" y="8"/>
                  </a:lnTo>
                  <a:lnTo>
                    <a:pt x="147" y="6"/>
                  </a:lnTo>
                  <a:lnTo>
                    <a:pt x="147" y="0"/>
                  </a:lnTo>
                  <a:lnTo>
                    <a:pt x="141" y="4"/>
                  </a:lnTo>
                  <a:lnTo>
                    <a:pt x="136" y="6"/>
                  </a:lnTo>
                  <a:lnTo>
                    <a:pt x="128" y="4"/>
                  </a:lnTo>
                  <a:lnTo>
                    <a:pt x="122" y="0"/>
                  </a:lnTo>
                  <a:lnTo>
                    <a:pt x="118" y="0"/>
                  </a:lnTo>
                  <a:lnTo>
                    <a:pt x="118" y="4"/>
                  </a:lnTo>
                  <a:lnTo>
                    <a:pt x="110" y="4"/>
                  </a:lnTo>
                  <a:lnTo>
                    <a:pt x="102" y="6"/>
                  </a:lnTo>
                  <a:lnTo>
                    <a:pt x="100" y="10"/>
                  </a:lnTo>
                  <a:lnTo>
                    <a:pt x="90" y="14"/>
                  </a:lnTo>
                  <a:lnTo>
                    <a:pt x="90" y="18"/>
                  </a:lnTo>
                  <a:lnTo>
                    <a:pt x="82" y="24"/>
                  </a:lnTo>
                  <a:lnTo>
                    <a:pt x="74" y="24"/>
                  </a:lnTo>
                  <a:lnTo>
                    <a:pt x="70" y="20"/>
                  </a:lnTo>
                  <a:lnTo>
                    <a:pt x="67" y="20"/>
                  </a:lnTo>
                  <a:lnTo>
                    <a:pt x="65" y="24"/>
                  </a:lnTo>
                  <a:lnTo>
                    <a:pt x="51" y="20"/>
                  </a:lnTo>
                  <a:lnTo>
                    <a:pt x="47" y="26"/>
                  </a:lnTo>
                  <a:lnTo>
                    <a:pt x="61" y="30"/>
                  </a:lnTo>
                  <a:lnTo>
                    <a:pt x="51" y="30"/>
                  </a:lnTo>
                  <a:lnTo>
                    <a:pt x="47" y="30"/>
                  </a:lnTo>
                  <a:lnTo>
                    <a:pt x="51" y="34"/>
                  </a:lnTo>
                  <a:lnTo>
                    <a:pt x="37" y="38"/>
                  </a:lnTo>
                  <a:lnTo>
                    <a:pt x="35" y="38"/>
                  </a:lnTo>
                  <a:lnTo>
                    <a:pt x="33" y="36"/>
                  </a:lnTo>
                  <a:lnTo>
                    <a:pt x="29" y="36"/>
                  </a:lnTo>
                  <a:lnTo>
                    <a:pt x="27" y="36"/>
                  </a:lnTo>
                  <a:lnTo>
                    <a:pt x="27" y="40"/>
                  </a:lnTo>
                  <a:lnTo>
                    <a:pt x="17" y="40"/>
                  </a:lnTo>
                  <a:lnTo>
                    <a:pt x="11" y="40"/>
                  </a:lnTo>
                  <a:lnTo>
                    <a:pt x="0" y="49"/>
                  </a:lnTo>
                  <a:lnTo>
                    <a:pt x="2" y="53"/>
                  </a:lnTo>
                  <a:lnTo>
                    <a:pt x="2" y="57"/>
                  </a:lnTo>
                  <a:lnTo>
                    <a:pt x="0" y="63"/>
                  </a:lnTo>
                  <a:lnTo>
                    <a:pt x="11" y="63"/>
                  </a:lnTo>
                  <a:lnTo>
                    <a:pt x="11" y="73"/>
                  </a:lnTo>
                  <a:lnTo>
                    <a:pt x="9" y="79"/>
                  </a:lnTo>
                  <a:lnTo>
                    <a:pt x="15" y="83"/>
                  </a:lnTo>
                  <a:lnTo>
                    <a:pt x="15" y="85"/>
                  </a:lnTo>
                  <a:lnTo>
                    <a:pt x="11" y="87"/>
                  </a:lnTo>
                  <a:lnTo>
                    <a:pt x="9" y="87"/>
                  </a:lnTo>
                  <a:lnTo>
                    <a:pt x="7" y="85"/>
                  </a:lnTo>
                  <a:lnTo>
                    <a:pt x="5" y="85"/>
                  </a:lnTo>
                  <a:lnTo>
                    <a:pt x="5" y="87"/>
                  </a:lnTo>
                  <a:lnTo>
                    <a:pt x="5" y="89"/>
                  </a:lnTo>
                  <a:lnTo>
                    <a:pt x="5" y="95"/>
                  </a:lnTo>
                  <a:lnTo>
                    <a:pt x="11" y="93"/>
                  </a:lnTo>
                  <a:lnTo>
                    <a:pt x="17" y="97"/>
                  </a:lnTo>
                  <a:lnTo>
                    <a:pt x="17" y="107"/>
                  </a:lnTo>
                  <a:lnTo>
                    <a:pt x="17" y="116"/>
                  </a:lnTo>
                  <a:lnTo>
                    <a:pt x="29" y="116"/>
                  </a:lnTo>
                  <a:lnTo>
                    <a:pt x="29" y="122"/>
                  </a:lnTo>
                  <a:lnTo>
                    <a:pt x="29" y="124"/>
                  </a:lnTo>
                  <a:lnTo>
                    <a:pt x="37" y="122"/>
                  </a:lnTo>
                  <a:lnTo>
                    <a:pt x="39" y="126"/>
                  </a:lnTo>
                  <a:lnTo>
                    <a:pt x="43" y="126"/>
                  </a:lnTo>
                  <a:lnTo>
                    <a:pt x="47" y="126"/>
                  </a:lnTo>
                  <a:lnTo>
                    <a:pt x="47" y="128"/>
                  </a:lnTo>
                  <a:lnTo>
                    <a:pt x="47" y="132"/>
                  </a:lnTo>
                  <a:lnTo>
                    <a:pt x="61" y="144"/>
                  </a:lnTo>
                  <a:lnTo>
                    <a:pt x="70" y="136"/>
                  </a:lnTo>
                  <a:lnTo>
                    <a:pt x="74" y="124"/>
                  </a:lnTo>
                  <a:lnTo>
                    <a:pt x="88" y="126"/>
                  </a:lnTo>
                  <a:lnTo>
                    <a:pt x="98" y="132"/>
                  </a:lnTo>
                  <a:lnTo>
                    <a:pt x="102" y="136"/>
                  </a:lnTo>
                  <a:lnTo>
                    <a:pt x="108" y="138"/>
                  </a:lnTo>
                  <a:lnTo>
                    <a:pt x="114" y="142"/>
                  </a:lnTo>
                  <a:lnTo>
                    <a:pt x="122" y="138"/>
                  </a:lnTo>
                  <a:lnTo>
                    <a:pt x="136" y="134"/>
                  </a:lnTo>
                  <a:lnTo>
                    <a:pt x="137" y="132"/>
                  </a:lnTo>
                  <a:lnTo>
                    <a:pt x="139" y="126"/>
                  </a:lnTo>
                  <a:lnTo>
                    <a:pt x="145" y="126"/>
                  </a:lnTo>
                  <a:lnTo>
                    <a:pt x="149" y="128"/>
                  </a:lnTo>
                  <a:lnTo>
                    <a:pt x="157" y="118"/>
                  </a:lnTo>
                  <a:lnTo>
                    <a:pt x="159" y="118"/>
                  </a:lnTo>
                  <a:lnTo>
                    <a:pt x="163" y="126"/>
                  </a:lnTo>
                  <a:lnTo>
                    <a:pt x="159" y="132"/>
                  </a:lnTo>
                  <a:lnTo>
                    <a:pt x="157" y="134"/>
                  </a:lnTo>
                  <a:lnTo>
                    <a:pt x="157" y="138"/>
                  </a:lnTo>
                  <a:lnTo>
                    <a:pt x="157" y="144"/>
                  </a:lnTo>
                  <a:lnTo>
                    <a:pt x="159" y="146"/>
                  </a:lnTo>
                  <a:lnTo>
                    <a:pt x="159" y="146"/>
                  </a:lnTo>
                  <a:close/>
                </a:path>
              </a:pathLst>
            </a:custGeom>
            <a:solidFill>
              <a:srgbClr val="999999">
                <a:lumMod val="7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126" name="Freeform 31">
              <a:extLst>
                <a:ext uri="{FF2B5EF4-FFF2-40B4-BE49-F238E27FC236}">
                  <a16:creationId xmlns:a16="http://schemas.microsoft.com/office/drawing/2014/main" id="{CE7B0605-C819-450D-BD70-B1D86CC36BCE}"/>
                </a:ext>
              </a:extLst>
            </p:cNvPr>
            <p:cNvSpPr>
              <a:spLocks/>
            </p:cNvSpPr>
            <p:nvPr/>
          </p:nvSpPr>
          <p:spPr bwMode="auto">
            <a:xfrm>
              <a:off x="9235106" y="4805080"/>
              <a:ext cx="298364" cy="226048"/>
            </a:xfrm>
            <a:custGeom>
              <a:avLst/>
              <a:gdLst/>
              <a:ahLst/>
              <a:cxnLst>
                <a:cxn ang="0">
                  <a:pos x="73" y="26"/>
                </a:cxn>
                <a:cxn ang="0">
                  <a:pos x="73" y="24"/>
                </a:cxn>
                <a:cxn ang="0">
                  <a:pos x="69" y="16"/>
                </a:cxn>
                <a:cxn ang="0">
                  <a:pos x="57" y="2"/>
                </a:cxn>
                <a:cxn ang="0">
                  <a:pos x="49" y="0"/>
                </a:cxn>
                <a:cxn ang="0">
                  <a:pos x="43" y="2"/>
                </a:cxn>
                <a:cxn ang="0">
                  <a:pos x="33" y="8"/>
                </a:cxn>
                <a:cxn ang="0">
                  <a:pos x="29" y="8"/>
                </a:cxn>
                <a:cxn ang="0">
                  <a:pos x="27" y="12"/>
                </a:cxn>
                <a:cxn ang="0">
                  <a:pos x="19" y="18"/>
                </a:cxn>
                <a:cxn ang="0">
                  <a:pos x="12" y="28"/>
                </a:cxn>
                <a:cxn ang="0">
                  <a:pos x="0" y="46"/>
                </a:cxn>
                <a:cxn ang="0">
                  <a:pos x="4" y="48"/>
                </a:cxn>
                <a:cxn ang="0">
                  <a:pos x="10" y="46"/>
                </a:cxn>
                <a:cxn ang="0">
                  <a:pos x="12" y="52"/>
                </a:cxn>
                <a:cxn ang="0">
                  <a:pos x="19" y="52"/>
                </a:cxn>
                <a:cxn ang="0">
                  <a:pos x="21" y="55"/>
                </a:cxn>
                <a:cxn ang="0">
                  <a:pos x="27" y="55"/>
                </a:cxn>
                <a:cxn ang="0">
                  <a:pos x="31" y="52"/>
                </a:cxn>
                <a:cxn ang="0">
                  <a:pos x="37" y="48"/>
                </a:cxn>
                <a:cxn ang="0">
                  <a:pos x="37" y="42"/>
                </a:cxn>
                <a:cxn ang="0">
                  <a:pos x="41" y="48"/>
                </a:cxn>
                <a:cxn ang="0">
                  <a:pos x="51" y="52"/>
                </a:cxn>
                <a:cxn ang="0">
                  <a:pos x="57" y="52"/>
                </a:cxn>
                <a:cxn ang="0">
                  <a:pos x="57" y="44"/>
                </a:cxn>
                <a:cxn ang="0">
                  <a:pos x="61" y="42"/>
                </a:cxn>
                <a:cxn ang="0">
                  <a:pos x="63" y="36"/>
                </a:cxn>
                <a:cxn ang="0">
                  <a:pos x="69" y="36"/>
                </a:cxn>
                <a:cxn ang="0">
                  <a:pos x="73" y="34"/>
                </a:cxn>
                <a:cxn ang="0">
                  <a:pos x="73" y="30"/>
                </a:cxn>
                <a:cxn ang="0">
                  <a:pos x="73" y="28"/>
                </a:cxn>
                <a:cxn ang="0">
                  <a:pos x="73" y="26"/>
                </a:cxn>
              </a:cxnLst>
              <a:rect l="0" t="0" r="r" b="b"/>
              <a:pathLst>
                <a:path w="77" h="55">
                  <a:moveTo>
                    <a:pt x="73" y="26"/>
                  </a:moveTo>
                  <a:lnTo>
                    <a:pt x="73" y="26"/>
                  </a:lnTo>
                  <a:lnTo>
                    <a:pt x="77" y="24"/>
                  </a:lnTo>
                  <a:lnTo>
                    <a:pt x="73" y="24"/>
                  </a:lnTo>
                  <a:lnTo>
                    <a:pt x="69" y="20"/>
                  </a:lnTo>
                  <a:lnTo>
                    <a:pt x="69" y="16"/>
                  </a:lnTo>
                  <a:lnTo>
                    <a:pt x="71" y="12"/>
                  </a:lnTo>
                  <a:lnTo>
                    <a:pt x="57" y="2"/>
                  </a:lnTo>
                  <a:lnTo>
                    <a:pt x="51" y="0"/>
                  </a:lnTo>
                  <a:lnTo>
                    <a:pt x="49" y="0"/>
                  </a:lnTo>
                  <a:lnTo>
                    <a:pt x="47" y="0"/>
                  </a:lnTo>
                  <a:lnTo>
                    <a:pt x="43" y="2"/>
                  </a:lnTo>
                  <a:lnTo>
                    <a:pt x="37" y="8"/>
                  </a:lnTo>
                  <a:lnTo>
                    <a:pt x="33" y="8"/>
                  </a:lnTo>
                  <a:lnTo>
                    <a:pt x="31" y="8"/>
                  </a:lnTo>
                  <a:lnTo>
                    <a:pt x="29" y="8"/>
                  </a:lnTo>
                  <a:lnTo>
                    <a:pt x="27" y="8"/>
                  </a:lnTo>
                  <a:lnTo>
                    <a:pt x="27" y="12"/>
                  </a:lnTo>
                  <a:lnTo>
                    <a:pt x="21" y="16"/>
                  </a:lnTo>
                  <a:lnTo>
                    <a:pt x="19" y="18"/>
                  </a:lnTo>
                  <a:lnTo>
                    <a:pt x="18" y="20"/>
                  </a:lnTo>
                  <a:lnTo>
                    <a:pt x="12" y="28"/>
                  </a:lnTo>
                  <a:lnTo>
                    <a:pt x="2" y="42"/>
                  </a:lnTo>
                  <a:lnTo>
                    <a:pt x="0" y="46"/>
                  </a:lnTo>
                  <a:lnTo>
                    <a:pt x="0" y="48"/>
                  </a:lnTo>
                  <a:lnTo>
                    <a:pt x="4" y="48"/>
                  </a:lnTo>
                  <a:lnTo>
                    <a:pt x="8" y="46"/>
                  </a:lnTo>
                  <a:lnTo>
                    <a:pt x="10" y="46"/>
                  </a:lnTo>
                  <a:lnTo>
                    <a:pt x="12" y="48"/>
                  </a:lnTo>
                  <a:lnTo>
                    <a:pt x="12" y="52"/>
                  </a:lnTo>
                  <a:lnTo>
                    <a:pt x="14" y="52"/>
                  </a:lnTo>
                  <a:lnTo>
                    <a:pt x="19" y="52"/>
                  </a:lnTo>
                  <a:lnTo>
                    <a:pt x="19" y="53"/>
                  </a:lnTo>
                  <a:lnTo>
                    <a:pt x="21" y="55"/>
                  </a:lnTo>
                  <a:lnTo>
                    <a:pt x="23" y="55"/>
                  </a:lnTo>
                  <a:lnTo>
                    <a:pt x="27" y="55"/>
                  </a:lnTo>
                  <a:lnTo>
                    <a:pt x="29" y="53"/>
                  </a:lnTo>
                  <a:lnTo>
                    <a:pt x="31" y="52"/>
                  </a:lnTo>
                  <a:lnTo>
                    <a:pt x="33" y="52"/>
                  </a:lnTo>
                  <a:lnTo>
                    <a:pt x="37" y="48"/>
                  </a:lnTo>
                  <a:lnTo>
                    <a:pt x="37" y="44"/>
                  </a:lnTo>
                  <a:lnTo>
                    <a:pt x="37" y="42"/>
                  </a:lnTo>
                  <a:lnTo>
                    <a:pt x="39" y="44"/>
                  </a:lnTo>
                  <a:lnTo>
                    <a:pt x="41" y="48"/>
                  </a:lnTo>
                  <a:lnTo>
                    <a:pt x="47" y="48"/>
                  </a:lnTo>
                  <a:lnTo>
                    <a:pt x="51" y="52"/>
                  </a:lnTo>
                  <a:lnTo>
                    <a:pt x="53" y="52"/>
                  </a:lnTo>
                  <a:lnTo>
                    <a:pt x="57" y="52"/>
                  </a:lnTo>
                  <a:lnTo>
                    <a:pt x="53" y="46"/>
                  </a:lnTo>
                  <a:lnTo>
                    <a:pt x="57" y="44"/>
                  </a:lnTo>
                  <a:lnTo>
                    <a:pt x="59" y="42"/>
                  </a:lnTo>
                  <a:lnTo>
                    <a:pt x="61" y="42"/>
                  </a:lnTo>
                  <a:lnTo>
                    <a:pt x="61" y="38"/>
                  </a:lnTo>
                  <a:lnTo>
                    <a:pt x="63" y="36"/>
                  </a:lnTo>
                  <a:lnTo>
                    <a:pt x="67" y="34"/>
                  </a:lnTo>
                  <a:lnTo>
                    <a:pt x="69" y="36"/>
                  </a:lnTo>
                  <a:lnTo>
                    <a:pt x="71" y="36"/>
                  </a:lnTo>
                  <a:lnTo>
                    <a:pt x="73" y="34"/>
                  </a:lnTo>
                  <a:lnTo>
                    <a:pt x="77" y="34"/>
                  </a:lnTo>
                  <a:lnTo>
                    <a:pt x="73" y="30"/>
                  </a:lnTo>
                  <a:lnTo>
                    <a:pt x="71" y="30"/>
                  </a:lnTo>
                  <a:lnTo>
                    <a:pt x="73" y="28"/>
                  </a:lnTo>
                  <a:lnTo>
                    <a:pt x="73" y="26"/>
                  </a:lnTo>
                  <a:lnTo>
                    <a:pt x="73" y="26"/>
                  </a:lnTo>
                  <a:close/>
                </a:path>
              </a:pathLst>
            </a:custGeom>
            <a:solidFill>
              <a:srgbClr val="999999">
                <a:lumMod val="7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127" name="Freeform 51">
              <a:extLst>
                <a:ext uri="{FF2B5EF4-FFF2-40B4-BE49-F238E27FC236}">
                  <a16:creationId xmlns:a16="http://schemas.microsoft.com/office/drawing/2014/main" id="{083F505F-B95C-45C2-B72C-19804A5CA5D5}"/>
                </a:ext>
              </a:extLst>
            </p:cNvPr>
            <p:cNvSpPr>
              <a:spLocks/>
            </p:cNvSpPr>
            <p:nvPr/>
          </p:nvSpPr>
          <p:spPr bwMode="auto">
            <a:xfrm>
              <a:off x="9700086" y="4862620"/>
              <a:ext cx="220867" cy="217829"/>
            </a:xfrm>
            <a:custGeom>
              <a:avLst/>
              <a:gdLst/>
              <a:ahLst/>
              <a:cxnLst>
                <a:cxn ang="0">
                  <a:pos x="8" y="41"/>
                </a:cxn>
                <a:cxn ang="0">
                  <a:pos x="8" y="41"/>
                </a:cxn>
                <a:cxn ang="0">
                  <a:pos x="8" y="43"/>
                </a:cxn>
                <a:cxn ang="0">
                  <a:pos x="8" y="45"/>
                </a:cxn>
                <a:cxn ang="0">
                  <a:pos x="6" y="45"/>
                </a:cxn>
                <a:cxn ang="0">
                  <a:pos x="6" y="51"/>
                </a:cxn>
                <a:cxn ang="0">
                  <a:pos x="2" y="51"/>
                </a:cxn>
                <a:cxn ang="0">
                  <a:pos x="6" y="53"/>
                </a:cxn>
                <a:cxn ang="0">
                  <a:pos x="16" y="51"/>
                </a:cxn>
                <a:cxn ang="0">
                  <a:pos x="20" y="49"/>
                </a:cxn>
                <a:cxn ang="0">
                  <a:pos x="26" y="45"/>
                </a:cxn>
                <a:cxn ang="0">
                  <a:pos x="28" y="41"/>
                </a:cxn>
                <a:cxn ang="0">
                  <a:pos x="26" y="36"/>
                </a:cxn>
                <a:cxn ang="0">
                  <a:pos x="28" y="34"/>
                </a:cxn>
                <a:cxn ang="0">
                  <a:pos x="28" y="36"/>
                </a:cxn>
                <a:cxn ang="0">
                  <a:pos x="29" y="39"/>
                </a:cxn>
                <a:cxn ang="0">
                  <a:pos x="33" y="39"/>
                </a:cxn>
                <a:cxn ang="0">
                  <a:pos x="35" y="39"/>
                </a:cxn>
                <a:cxn ang="0">
                  <a:pos x="37" y="34"/>
                </a:cxn>
                <a:cxn ang="0">
                  <a:pos x="39" y="24"/>
                </a:cxn>
                <a:cxn ang="0">
                  <a:pos x="43" y="22"/>
                </a:cxn>
                <a:cxn ang="0">
                  <a:pos x="45" y="22"/>
                </a:cxn>
                <a:cxn ang="0">
                  <a:pos x="49" y="22"/>
                </a:cxn>
                <a:cxn ang="0">
                  <a:pos x="53" y="16"/>
                </a:cxn>
                <a:cxn ang="0">
                  <a:pos x="55" y="14"/>
                </a:cxn>
                <a:cxn ang="0">
                  <a:pos x="57" y="12"/>
                </a:cxn>
                <a:cxn ang="0">
                  <a:pos x="57" y="6"/>
                </a:cxn>
                <a:cxn ang="0">
                  <a:pos x="55" y="2"/>
                </a:cxn>
                <a:cxn ang="0">
                  <a:pos x="55" y="0"/>
                </a:cxn>
                <a:cxn ang="0">
                  <a:pos x="47" y="4"/>
                </a:cxn>
                <a:cxn ang="0">
                  <a:pos x="43" y="4"/>
                </a:cxn>
                <a:cxn ang="0">
                  <a:pos x="37" y="2"/>
                </a:cxn>
                <a:cxn ang="0">
                  <a:pos x="33" y="4"/>
                </a:cxn>
                <a:cxn ang="0">
                  <a:pos x="28" y="6"/>
                </a:cxn>
                <a:cxn ang="0">
                  <a:pos x="26" y="12"/>
                </a:cxn>
                <a:cxn ang="0">
                  <a:pos x="18" y="10"/>
                </a:cxn>
                <a:cxn ang="0">
                  <a:pos x="10" y="10"/>
                </a:cxn>
                <a:cxn ang="0">
                  <a:pos x="10" y="12"/>
                </a:cxn>
                <a:cxn ang="0">
                  <a:pos x="8" y="14"/>
                </a:cxn>
                <a:cxn ang="0">
                  <a:pos x="2" y="14"/>
                </a:cxn>
                <a:cxn ang="0">
                  <a:pos x="0" y="20"/>
                </a:cxn>
                <a:cxn ang="0">
                  <a:pos x="0" y="24"/>
                </a:cxn>
                <a:cxn ang="0">
                  <a:pos x="2" y="26"/>
                </a:cxn>
                <a:cxn ang="0">
                  <a:pos x="6" y="26"/>
                </a:cxn>
                <a:cxn ang="0">
                  <a:pos x="8" y="32"/>
                </a:cxn>
                <a:cxn ang="0">
                  <a:pos x="6" y="36"/>
                </a:cxn>
                <a:cxn ang="0">
                  <a:pos x="6" y="39"/>
                </a:cxn>
                <a:cxn ang="0">
                  <a:pos x="8" y="39"/>
                </a:cxn>
                <a:cxn ang="0">
                  <a:pos x="8" y="41"/>
                </a:cxn>
                <a:cxn ang="0">
                  <a:pos x="8" y="41"/>
                </a:cxn>
              </a:cxnLst>
              <a:rect l="0" t="0" r="r" b="b"/>
              <a:pathLst>
                <a:path w="57" h="53">
                  <a:moveTo>
                    <a:pt x="8" y="41"/>
                  </a:moveTo>
                  <a:lnTo>
                    <a:pt x="8" y="41"/>
                  </a:lnTo>
                  <a:lnTo>
                    <a:pt x="8" y="43"/>
                  </a:lnTo>
                  <a:lnTo>
                    <a:pt x="8" y="45"/>
                  </a:lnTo>
                  <a:lnTo>
                    <a:pt x="6" y="45"/>
                  </a:lnTo>
                  <a:lnTo>
                    <a:pt x="6" y="51"/>
                  </a:lnTo>
                  <a:lnTo>
                    <a:pt x="2" y="51"/>
                  </a:lnTo>
                  <a:lnTo>
                    <a:pt x="6" y="53"/>
                  </a:lnTo>
                  <a:lnTo>
                    <a:pt x="16" y="51"/>
                  </a:lnTo>
                  <a:lnTo>
                    <a:pt x="20" y="49"/>
                  </a:lnTo>
                  <a:lnTo>
                    <a:pt x="26" y="45"/>
                  </a:lnTo>
                  <a:lnTo>
                    <a:pt x="28" y="41"/>
                  </a:lnTo>
                  <a:lnTo>
                    <a:pt x="26" y="36"/>
                  </a:lnTo>
                  <a:lnTo>
                    <a:pt x="28" y="34"/>
                  </a:lnTo>
                  <a:lnTo>
                    <a:pt x="28" y="36"/>
                  </a:lnTo>
                  <a:lnTo>
                    <a:pt x="29" y="39"/>
                  </a:lnTo>
                  <a:lnTo>
                    <a:pt x="33" y="39"/>
                  </a:lnTo>
                  <a:lnTo>
                    <a:pt x="35" y="39"/>
                  </a:lnTo>
                  <a:lnTo>
                    <a:pt x="37" y="34"/>
                  </a:lnTo>
                  <a:lnTo>
                    <a:pt x="39" y="24"/>
                  </a:lnTo>
                  <a:lnTo>
                    <a:pt x="43" y="22"/>
                  </a:lnTo>
                  <a:lnTo>
                    <a:pt x="45" y="22"/>
                  </a:lnTo>
                  <a:lnTo>
                    <a:pt x="49" y="22"/>
                  </a:lnTo>
                  <a:lnTo>
                    <a:pt x="53" y="16"/>
                  </a:lnTo>
                  <a:lnTo>
                    <a:pt x="55" y="14"/>
                  </a:lnTo>
                  <a:lnTo>
                    <a:pt x="57" y="12"/>
                  </a:lnTo>
                  <a:lnTo>
                    <a:pt x="57" y="6"/>
                  </a:lnTo>
                  <a:lnTo>
                    <a:pt x="55" y="2"/>
                  </a:lnTo>
                  <a:lnTo>
                    <a:pt x="55" y="0"/>
                  </a:lnTo>
                  <a:lnTo>
                    <a:pt x="47" y="4"/>
                  </a:lnTo>
                  <a:lnTo>
                    <a:pt x="43" y="4"/>
                  </a:lnTo>
                  <a:lnTo>
                    <a:pt x="37" y="2"/>
                  </a:lnTo>
                  <a:lnTo>
                    <a:pt x="33" y="4"/>
                  </a:lnTo>
                  <a:lnTo>
                    <a:pt x="28" y="6"/>
                  </a:lnTo>
                  <a:lnTo>
                    <a:pt x="26" y="12"/>
                  </a:lnTo>
                  <a:lnTo>
                    <a:pt x="18" y="10"/>
                  </a:lnTo>
                  <a:lnTo>
                    <a:pt x="10" y="10"/>
                  </a:lnTo>
                  <a:lnTo>
                    <a:pt x="10" y="12"/>
                  </a:lnTo>
                  <a:lnTo>
                    <a:pt x="8" y="14"/>
                  </a:lnTo>
                  <a:lnTo>
                    <a:pt x="2" y="14"/>
                  </a:lnTo>
                  <a:lnTo>
                    <a:pt x="0" y="20"/>
                  </a:lnTo>
                  <a:lnTo>
                    <a:pt x="0" y="24"/>
                  </a:lnTo>
                  <a:lnTo>
                    <a:pt x="2" y="26"/>
                  </a:lnTo>
                  <a:lnTo>
                    <a:pt x="6" y="26"/>
                  </a:lnTo>
                  <a:lnTo>
                    <a:pt x="8" y="32"/>
                  </a:lnTo>
                  <a:lnTo>
                    <a:pt x="6" y="36"/>
                  </a:lnTo>
                  <a:lnTo>
                    <a:pt x="6" y="39"/>
                  </a:lnTo>
                  <a:lnTo>
                    <a:pt x="8" y="39"/>
                  </a:lnTo>
                  <a:lnTo>
                    <a:pt x="8" y="41"/>
                  </a:lnTo>
                  <a:lnTo>
                    <a:pt x="8" y="41"/>
                  </a:lnTo>
                  <a:close/>
                </a:path>
              </a:pathLst>
            </a:custGeom>
            <a:solidFill>
              <a:schemeClr val="tx2"/>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128" name="Freeform 52">
              <a:extLst>
                <a:ext uri="{FF2B5EF4-FFF2-40B4-BE49-F238E27FC236}">
                  <a16:creationId xmlns:a16="http://schemas.microsoft.com/office/drawing/2014/main" id="{3D0D433F-838E-480E-BF43-1561BB435E03}"/>
                </a:ext>
              </a:extLst>
            </p:cNvPr>
            <p:cNvSpPr>
              <a:spLocks/>
            </p:cNvSpPr>
            <p:nvPr/>
          </p:nvSpPr>
          <p:spPr bwMode="auto">
            <a:xfrm>
              <a:off x="9936449" y="4595473"/>
              <a:ext cx="464980" cy="201388"/>
            </a:xfrm>
            <a:custGeom>
              <a:avLst/>
              <a:gdLst/>
              <a:ahLst/>
              <a:cxnLst>
                <a:cxn ang="0">
                  <a:pos x="120" y="30"/>
                </a:cxn>
                <a:cxn ang="0">
                  <a:pos x="114" y="32"/>
                </a:cxn>
                <a:cxn ang="0">
                  <a:pos x="112" y="39"/>
                </a:cxn>
                <a:cxn ang="0">
                  <a:pos x="110" y="39"/>
                </a:cxn>
                <a:cxn ang="0">
                  <a:pos x="104" y="37"/>
                </a:cxn>
                <a:cxn ang="0">
                  <a:pos x="102" y="36"/>
                </a:cxn>
                <a:cxn ang="0">
                  <a:pos x="99" y="36"/>
                </a:cxn>
                <a:cxn ang="0">
                  <a:pos x="93" y="37"/>
                </a:cxn>
                <a:cxn ang="0">
                  <a:pos x="85" y="37"/>
                </a:cxn>
                <a:cxn ang="0">
                  <a:pos x="77" y="37"/>
                </a:cxn>
                <a:cxn ang="0">
                  <a:pos x="71" y="41"/>
                </a:cxn>
                <a:cxn ang="0">
                  <a:pos x="69" y="41"/>
                </a:cxn>
                <a:cxn ang="0">
                  <a:pos x="67" y="45"/>
                </a:cxn>
                <a:cxn ang="0">
                  <a:pos x="65" y="41"/>
                </a:cxn>
                <a:cxn ang="0">
                  <a:pos x="61" y="41"/>
                </a:cxn>
                <a:cxn ang="0">
                  <a:pos x="61" y="39"/>
                </a:cxn>
                <a:cxn ang="0">
                  <a:pos x="59" y="39"/>
                </a:cxn>
                <a:cxn ang="0">
                  <a:pos x="49" y="41"/>
                </a:cxn>
                <a:cxn ang="0">
                  <a:pos x="41" y="45"/>
                </a:cxn>
                <a:cxn ang="0">
                  <a:pos x="41" y="49"/>
                </a:cxn>
                <a:cxn ang="0">
                  <a:pos x="34" y="49"/>
                </a:cxn>
                <a:cxn ang="0">
                  <a:pos x="24" y="47"/>
                </a:cxn>
                <a:cxn ang="0">
                  <a:pos x="20" y="47"/>
                </a:cxn>
                <a:cxn ang="0">
                  <a:pos x="12" y="45"/>
                </a:cxn>
                <a:cxn ang="0">
                  <a:pos x="8" y="41"/>
                </a:cxn>
                <a:cxn ang="0">
                  <a:pos x="4" y="36"/>
                </a:cxn>
                <a:cxn ang="0">
                  <a:pos x="0" y="32"/>
                </a:cxn>
                <a:cxn ang="0">
                  <a:pos x="0" y="30"/>
                </a:cxn>
                <a:cxn ang="0">
                  <a:pos x="4" y="26"/>
                </a:cxn>
                <a:cxn ang="0">
                  <a:pos x="4" y="22"/>
                </a:cxn>
                <a:cxn ang="0">
                  <a:pos x="8" y="20"/>
                </a:cxn>
                <a:cxn ang="0">
                  <a:pos x="12" y="18"/>
                </a:cxn>
                <a:cxn ang="0">
                  <a:pos x="14" y="16"/>
                </a:cxn>
                <a:cxn ang="0">
                  <a:pos x="14" y="12"/>
                </a:cxn>
                <a:cxn ang="0">
                  <a:pos x="14" y="10"/>
                </a:cxn>
                <a:cxn ang="0">
                  <a:pos x="24" y="8"/>
                </a:cxn>
                <a:cxn ang="0">
                  <a:pos x="32" y="8"/>
                </a:cxn>
                <a:cxn ang="0">
                  <a:pos x="37" y="6"/>
                </a:cxn>
                <a:cxn ang="0">
                  <a:pos x="41" y="8"/>
                </a:cxn>
                <a:cxn ang="0">
                  <a:pos x="49" y="12"/>
                </a:cxn>
                <a:cxn ang="0">
                  <a:pos x="57" y="16"/>
                </a:cxn>
                <a:cxn ang="0">
                  <a:pos x="59" y="16"/>
                </a:cxn>
                <a:cxn ang="0">
                  <a:pos x="61" y="12"/>
                </a:cxn>
                <a:cxn ang="0">
                  <a:pos x="65" y="10"/>
                </a:cxn>
                <a:cxn ang="0">
                  <a:pos x="67" y="10"/>
                </a:cxn>
                <a:cxn ang="0">
                  <a:pos x="71" y="8"/>
                </a:cxn>
                <a:cxn ang="0">
                  <a:pos x="77" y="6"/>
                </a:cxn>
                <a:cxn ang="0">
                  <a:pos x="83" y="4"/>
                </a:cxn>
                <a:cxn ang="0">
                  <a:pos x="85" y="0"/>
                </a:cxn>
                <a:cxn ang="0">
                  <a:pos x="89" y="0"/>
                </a:cxn>
                <a:cxn ang="0">
                  <a:pos x="95" y="6"/>
                </a:cxn>
                <a:cxn ang="0">
                  <a:pos x="99" y="8"/>
                </a:cxn>
                <a:cxn ang="0">
                  <a:pos x="102" y="8"/>
                </a:cxn>
                <a:cxn ang="0">
                  <a:pos x="104" y="10"/>
                </a:cxn>
                <a:cxn ang="0">
                  <a:pos x="110" y="16"/>
                </a:cxn>
                <a:cxn ang="0">
                  <a:pos x="112" y="18"/>
                </a:cxn>
                <a:cxn ang="0">
                  <a:pos x="112" y="22"/>
                </a:cxn>
                <a:cxn ang="0">
                  <a:pos x="116" y="28"/>
                </a:cxn>
                <a:cxn ang="0">
                  <a:pos x="120" y="30"/>
                </a:cxn>
                <a:cxn ang="0">
                  <a:pos x="120" y="30"/>
                </a:cxn>
              </a:cxnLst>
              <a:rect l="0" t="0" r="r" b="b"/>
              <a:pathLst>
                <a:path w="120" h="49">
                  <a:moveTo>
                    <a:pt x="120" y="30"/>
                  </a:moveTo>
                  <a:lnTo>
                    <a:pt x="114" y="32"/>
                  </a:lnTo>
                  <a:lnTo>
                    <a:pt x="112" y="39"/>
                  </a:lnTo>
                  <a:lnTo>
                    <a:pt x="110" y="39"/>
                  </a:lnTo>
                  <a:lnTo>
                    <a:pt x="104" y="37"/>
                  </a:lnTo>
                  <a:lnTo>
                    <a:pt x="102" y="36"/>
                  </a:lnTo>
                  <a:lnTo>
                    <a:pt x="99" y="36"/>
                  </a:lnTo>
                  <a:lnTo>
                    <a:pt x="93" y="37"/>
                  </a:lnTo>
                  <a:lnTo>
                    <a:pt x="85" y="37"/>
                  </a:lnTo>
                  <a:lnTo>
                    <a:pt x="77" y="37"/>
                  </a:lnTo>
                  <a:lnTo>
                    <a:pt x="71" y="41"/>
                  </a:lnTo>
                  <a:lnTo>
                    <a:pt x="69" y="41"/>
                  </a:lnTo>
                  <a:lnTo>
                    <a:pt x="67" y="45"/>
                  </a:lnTo>
                  <a:lnTo>
                    <a:pt x="65" y="41"/>
                  </a:lnTo>
                  <a:lnTo>
                    <a:pt x="61" y="41"/>
                  </a:lnTo>
                  <a:lnTo>
                    <a:pt x="61" y="39"/>
                  </a:lnTo>
                  <a:lnTo>
                    <a:pt x="59" y="39"/>
                  </a:lnTo>
                  <a:lnTo>
                    <a:pt x="49" y="41"/>
                  </a:lnTo>
                  <a:lnTo>
                    <a:pt x="41" y="45"/>
                  </a:lnTo>
                  <a:lnTo>
                    <a:pt x="41" y="49"/>
                  </a:lnTo>
                  <a:lnTo>
                    <a:pt x="34" y="49"/>
                  </a:lnTo>
                  <a:lnTo>
                    <a:pt x="24" y="47"/>
                  </a:lnTo>
                  <a:lnTo>
                    <a:pt x="20" y="47"/>
                  </a:lnTo>
                  <a:lnTo>
                    <a:pt x="12" y="45"/>
                  </a:lnTo>
                  <a:lnTo>
                    <a:pt x="8" y="41"/>
                  </a:lnTo>
                  <a:lnTo>
                    <a:pt x="4" y="36"/>
                  </a:lnTo>
                  <a:lnTo>
                    <a:pt x="0" y="32"/>
                  </a:lnTo>
                  <a:lnTo>
                    <a:pt x="0" y="30"/>
                  </a:lnTo>
                  <a:lnTo>
                    <a:pt x="4" y="26"/>
                  </a:lnTo>
                  <a:lnTo>
                    <a:pt x="4" y="22"/>
                  </a:lnTo>
                  <a:lnTo>
                    <a:pt x="8" y="20"/>
                  </a:lnTo>
                  <a:lnTo>
                    <a:pt x="12" y="18"/>
                  </a:lnTo>
                  <a:lnTo>
                    <a:pt x="14" y="16"/>
                  </a:lnTo>
                  <a:lnTo>
                    <a:pt x="14" y="12"/>
                  </a:lnTo>
                  <a:lnTo>
                    <a:pt x="14" y="10"/>
                  </a:lnTo>
                  <a:lnTo>
                    <a:pt x="24" y="8"/>
                  </a:lnTo>
                  <a:lnTo>
                    <a:pt x="32" y="8"/>
                  </a:lnTo>
                  <a:lnTo>
                    <a:pt x="37" y="6"/>
                  </a:lnTo>
                  <a:lnTo>
                    <a:pt x="41" y="8"/>
                  </a:lnTo>
                  <a:lnTo>
                    <a:pt x="49" y="12"/>
                  </a:lnTo>
                  <a:lnTo>
                    <a:pt x="57" y="16"/>
                  </a:lnTo>
                  <a:lnTo>
                    <a:pt x="59" y="16"/>
                  </a:lnTo>
                  <a:lnTo>
                    <a:pt x="61" y="12"/>
                  </a:lnTo>
                  <a:lnTo>
                    <a:pt x="65" y="10"/>
                  </a:lnTo>
                  <a:lnTo>
                    <a:pt x="67" y="10"/>
                  </a:lnTo>
                  <a:lnTo>
                    <a:pt x="71" y="8"/>
                  </a:lnTo>
                  <a:lnTo>
                    <a:pt x="77" y="6"/>
                  </a:lnTo>
                  <a:lnTo>
                    <a:pt x="83" y="4"/>
                  </a:lnTo>
                  <a:lnTo>
                    <a:pt x="85" y="0"/>
                  </a:lnTo>
                  <a:lnTo>
                    <a:pt x="89" y="0"/>
                  </a:lnTo>
                  <a:lnTo>
                    <a:pt x="95" y="6"/>
                  </a:lnTo>
                  <a:lnTo>
                    <a:pt x="99" y="8"/>
                  </a:lnTo>
                  <a:lnTo>
                    <a:pt x="102" y="8"/>
                  </a:lnTo>
                  <a:lnTo>
                    <a:pt x="104" y="10"/>
                  </a:lnTo>
                  <a:lnTo>
                    <a:pt x="110" y="16"/>
                  </a:lnTo>
                  <a:lnTo>
                    <a:pt x="112" y="18"/>
                  </a:lnTo>
                  <a:lnTo>
                    <a:pt x="112" y="22"/>
                  </a:lnTo>
                  <a:lnTo>
                    <a:pt x="116" y="28"/>
                  </a:lnTo>
                  <a:lnTo>
                    <a:pt x="120" y="30"/>
                  </a:lnTo>
                  <a:lnTo>
                    <a:pt x="120" y="30"/>
                  </a:lnTo>
                  <a:close/>
                </a:path>
              </a:pathLst>
            </a:custGeom>
            <a:solidFill>
              <a:schemeClr val="tx2"/>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129" name="Freeform 75">
              <a:extLst>
                <a:ext uri="{FF2B5EF4-FFF2-40B4-BE49-F238E27FC236}">
                  <a16:creationId xmlns:a16="http://schemas.microsoft.com/office/drawing/2014/main" id="{536BF722-0CF2-4794-9DD0-CDA23125920D}"/>
                </a:ext>
              </a:extLst>
            </p:cNvPr>
            <p:cNvSpPr>
              <a:spLocks/>
            </p:cNvSpPr>
            <p:nvPr/>
          </p:nvSpPr>
          <p:spPr bwMode="auto">
            <a:xfrm>
              <a:off x="10219314" y="4747541"/>
              <a:ext cx="565726" cy="456205"/>
            </a:xfrm>
            <a:custGeom>
              <a:avLst/>
              <a:gdLst/>
              <a:ahLst/>
              <a:cxnLst>
                <a:cxn ang="0">
                  <a:pos x="146" y="73"/>
                </a:cxn>
                <a:cxn ang="0">
                  <a:pos x="138" y="73"/>
                </a:cxn>
                <a:cxn ang="0">
                  <a:pos x="136" y="77"/>
                </a:cxn>
                <a:cxn ang="0">
                  <a:pos x="130" y="73"/>
                </a:cxn>
                <a:cxn ang="0">
                  <a:pos x="124" y="71"/>
                </a:cxn>
                <a:cxn ang="0">
                  <a:pos x="120" y="67"/>
                </a:cxn>
                <a:cxn ang="0">
                  <a:pos x="120" y="62"/>
                </a:cxn>
                <a:cxn ang="0">
                  <a:pos x="120" y="52"/>
                </a:cxn>
                <a:cxn ang="0">
                  <a:pos x="124" y="48"/>
                </a:cxn>
                <a:cxn ang="0">
                  <a:pos x="120" y="42"/>
                </a:cxn>
                <a:cxn ang="0">
                  <a:pos x="120" y="38"/>
                </a:cxn>
                <a:cxn ang="0">
                  <a:pos x="118" y="30"/>
                </a:cxn>
                <a:cxn ang="0">
                  <a:pos x="108" y="18"/>
                </a:cxn>
                <a:cxn ang="0">
                  <a:pos x="100" y="2"/>
                </a:cxn>
                <a:cxn ang="0">
                  <a:pos x="93" y="0"/>
                </a:cxn>
                <a:cxn ang="0">
                  <a:pos x="87" y="8"/>
                </a:cxn>
                <a:cxn ang="0">
                  <a:pos x="79" y="10"/>
                </a:cxn>
                <a:cxn ang="0">
                  <a:pos x="73" y="14"/>
                </a:cxn>
                <a:cxn ang="0">
                  <a:pos x="65" y="12"/>
                </a:cxn>
                <a:cxn ang="0">
                  <a:pos x="55" y="10"/>
                </a:cxn>
                <a:cxn ang="0">
                  <a:pos x="43" y="8"/>
                </a:cxn>
                <a:cxn ang="0">
                  <a:pos x="39" y="2"/>
                </a:cxn>
                <a:cxn ang="0">
                  <a:pos x="33" y="22"/>
                </a:cxn>
                <a:cxn ang="0">
                  <a:pos x="24" y="32"/>
                </a:cxn>
                <a:cxn ang="0">
                  <a:pos x="22" y="50"/>
                </a:cxn>
                <a:cxn ang="0">
                  <a:pos x="14" y="62"/>
                </a:cxn>
                <a:cxn ang="0">
                  <a:pos x="6" y="67"/>
                </a:cxn>
                <a:cxn ang="0">
                  <a:pos x="6" y="71"/>
                </a:cxn>
                <a:cxn ang="0">
                  <a:pos x="12" y="79"/>
                </a:cxn>
                <a:cxn ang="0">
                  <a:pos x="14" y="83"/>
                </a:cxn>
                <a:cxn ang="0">
                  <a:pos x="18" y="89"/>
                </a:cxn>
                <a:cxn ang="0">
                  <a:pos x="24" y="89"/>
                </a:cxn>
                <a:cxn ang="0">
                  <a:pos x="26" y="83"/>
                </a:cxn>
                <a:cxn ang="0">
                  <a:pos x="35" y="89"/>
                </a:cxn>
                <a:cxn ang="0">
                  <a:pos x="35" y="91"/>
                </a:cxn>
                <a:cxn ang="0">
                  <a:pos x="31" y="93"/>
                </a:cxn>
                <a:cxn ang="0">
                  <a:pos x="39" y="101"/>
                </a:cxn>
                <a:cxn ang="0">
                  <a:pos x="45" y="103"/>
                </a:cxn>
                <a:cxn ang="0">
                  <a:pos x="49" y="107"/>
                </a:cxn>
                <a:cxn ang="0">
                  <a:pos x="45" y="111"/>
                </a:cxn>
                <a:cxn ang="0">
                  <a:pos x="53" y="111"/>
                </a:cxn>
                <a:cxn ang="0">
                  <a:pos x="61" y="109"/>
                </a:cxn>
                <a:cxn ang="0">
                  <a:pos x="71" y="111"/>
                </a:cxn>
                <a:cxn ang="0">
                  <a:pos x="83" y="109"/>
                </a:cxn>
                <a:cxn ang="0">
                  <a:pos x="93" y="101"/>
                </a:cxn>
                <a:cxn ang="0">
                  <a:pos x="102" y="103"/>
                </a:cxn>
                <a:cxn ang="0">
                  <a:pos x="110" y="103"/>
                </a:cxn>
                <a:cxn ang="0">
                  <a:pos x="120" y="101"/>
                </a:cxn>
                <a:cxn ang="0">
                  <a:pos x="134" y="103"/>
                </a:cxn>
                <a:cxn ang="0">
                  <a:pos x="134" y="99"/>
                </a:cxn>
                <a:cxn ang="0">
                  <a:pos x="136" y="93"/>
                </a:cxn>
                <a:cxn ang="0">
                  <a:pos x="142" y="93"/>
                </a:cxn>
                <a:cxn ang="0">
                  <a:pos x="144" y="89"/>
                </a:cxn>
                <a:cxn ang="0">
                  <a:pos x="146" y="79"/>
                </a:cxn>
                <a:cxn ang="0">
                  <a:pos x="144" y="77"/>
                </a:cxn>
                <a:cxn ang="0">
                  <a:pos x="146" y="73"/>
                </a:cxn>
              </a:cxnLst>
              <a:rect l="0" t="0" r="r" b="b"/>
              <a:pathLst>
                <a:path w="146" h="111">
                  <a:moveTo>
                    <a:pt x="146" y="73"/>
                  </a:moveTo>
                  <a:lnTo>
                    <a:pt x="146" y="73"/>
                  </a:lnTo>
                  <a:lnTo>
                    <a:pt x="144" y="73"/>
                  </a:lnTo>
                  <a:lnTo>
                    <a:pt x="138" y="73"/>
                  </a:lnTo>
                  <a:lnTo>
                    <a:pt x="136" y="73"/>
                  </a:lnTo>
                  <a:lnTo>
                    <a:pt x="136" y="77"/>
                  </a:lnTo>
                  <a:lnTo>
                    <a:pt x="134" y="77"/>
                  </a:lnTo>
                  <a:lnTo>
                    <a:pt x="130" y="73"/>
                  </a:lnTo>
                  <a:lnTo>
                    <a:pt x="128" y="73"/>
                  </a:lnTo>
                  <a:lnTo>
                    <a:pt x="124" y="71"/>
                  </a:lnTo>
                  <a:lnTo>
                    <a:pt x="120" y="69"/>
                  </a:lnTo>
                  <a:lnTo>
                    <a:pt x="120" y="67"/>
                  </a:lnTo>
                  <a:lnTo>
                    <a:pt x="124" y="64"/>
                  </a:lnTo>
                  <a:lnTo>
                    <a:pt x="120" y="62"/>
                  </a:lnTo>
                  <a:lnTo>
                    <a:pt x="120" y="60"/>
                  </a:lnTo>
                  <a:lnTo>
                    <a:pt x="120" y="52"/>
                  </a:lnTo>
                  <a:lnTo>
                    <a:pt x="120" y="50"/>
                  </a:lnTo>
                  <a:lnTo>
                    <a:pt x="124" y="48"/>
                  </a:lnTo>
                  <a:lnTo>
                    <a:pt x="120" y="44"/>
                  </a:lnTo>
                  <a:lnTo>
                    <a:pt x="120" y="42"/>
                  </a:lnTo>
                  <a:lnTo>
                    <a:pt x="120" y="40"/>
                  </a:lnTo>
                  <a:lnTo>
                    <a:pt x="120" y="38"/>
                  </a:lnTo>
                  <a:lnTo>
                    <a:pt x="120" y="34"/>
                  </a:lnTo>
                  <a:lnTo>
                    <a:pt x="118" y="30"/>
                  </a:lnTo>
                  <a:lnTo>
                    <a:pt x="114" y="22"/>
                  </a:lnTo>
                  <a:lnTo>
                    <a:pt x="108" y="18"/>
                  </a:lnTo>
                  <a:lnTo>
                    <a:pt x="108" y="12"/>
                  </a:lnTo>
                  <a:lnTo>
                    <a:pt x="100" y="2"/>
                  </a:lnTo>
                  <a:lnTo>
                    <a:pt x="96" y="0"/>
                  </a:lnTo>
                  <a:lnTo>
                    <a:pt x="93" y="0"/>
                  </a:lnTo>
                  <a:lnTo>
                    <a:pt x="89" y="4"/>
                  </a:lnTo>
                  <a:lnTo>
                    <a:pt x="87" y="8"/>
                  </a:lnTo>
                  <a:lnTo>
                    <a:pt x="81" y="10"/>
                  </a:lnTo>
                  <a:lnTo>
                    <a:pt x="79" y="10"/>
                  </a:lnTo>
                  <a:lnTo>
                    <a:pt x="79" y="12"/>
                  </a:lnTo>
                  <a:lnTo>
                    <a:pt x="73" y="14"/>
                  </a:lnTo>
                  <a:lnTo>
                    <a:pt x="69" y="18"/>
                  </a:lnTo>
                  <a:lnTo>
                    <a:pt x="65" y="12"/>
                  </a:lnTo>
                  <a:lnTo>
                    <a:pt x="61" y="10"/>
                  </a:lnTo>
                  <a:lnTo>
                    <a:pt x="55" y="10"/>
                  </a:lnTo>
                  <a:lnTo>
                    <a:pt x="49" y="10"/>
                  </a:lnTo>
                  <a:lnTo>
                    <a:pt x="43" y="8"/>
                  </a:lnTo>
                  <a:lnTo>
                    <a:pt x="41" y="2"/>
                  </a:lnTo>
                  <a:lnTo>
                    <a:pt x="39" y="2"/>
                  </a:lnTo>
                  <a:lnTo>
                    <a:pt x="35" y="18"/>
                  </a:lnTo>
                  <a:lnTo>
                    <a:pt x="33" y="22"/>
                  </a:lnTo>
                  <a:lnTo>
                    <a:pt x="26" y="28"/>
                  </a:lnTo>
                  <a:lnTo>
                    <a:pt x="24" y="32"/>
                  </a:lnTo>
                  <a:lnTo>
                    <a:pt x="22" y="40"/>
                  </a:lnTo>
                  <a:lnTo>
                    <a:pt x="22" y="50"/>
                  </a:lnTo>
                  <a:lnTo>
                    <a:pt x="18" y="58"/>
                  </a:lnTo>
                  <a:lnTo>
                    <a:pt x="14" y="62"/>
                  </a:lnTo>
                  <a:lnTo>
                    <a:pt x="12" y="64"/>
                  </a:lnTo>
                  <a:lnTo>
                    <a:pt x="6" y="67"/>
                  </a:lnTo>
                  <a:lnTo>
                    <a:pt x="0" y="67"/>
                  </a:lnTo>
                  <a:lnTo>
                    <a:pt x="6" y="71"/>
                  </a:lnTo>
                  <a:lnTo>
                    <a:pt x="8" y="73"/>
                  </a:lnTo>
                  <a:lnTo>
                    <a:pt x="12" y="79"/>
                  </a:lnTo>
                  <a:lnTo>
                    <a:pt x="8" y="83"/>
                  </a:lnTo>
                  <a:lnTo>
                    <a:pt x="14" y="83"/>
                  </a:lnTo>
                  <a:lnTo>
                    <a:pt x="16" y="83"/>
                  </a:lnTo>
                  <a:lnTo>
                    <a:pt x="18" y="89"/>
                  </a:lnTo>
                  <a:lnTo>
                    <a:pt x="22" y="91"/>
                  </a:lnTo>
                  <a:lnTo>
                    <a:pt x="24" y="89"/>
                  </a:lnTo>
                  <a:lnTo>
                    <a:pt x="26" y="87"/>
                  </a:lnTo>
                  <a:lnTo>
                    <a:pt x="26" y="83"/>
                  </a:lnTo>
                  <a:lnTo>
                    <a:pt x="31" y="83"/>
                  </a:lnTo>
                  <a:lnTo>
                    <a:pt x="35" y="89"/>
                  </a:lnTo>
                  <a:lnTo>
                    <a:pt x="39" y="91"/>
                  </a:lnTo>
                  <a:lnTo>
                    <a:pt x="35" y="91"/>
                  </a:lnTo>
                  <a:lnTo>
                    <a:pt x="31" y="91"/>
                  </a:lnTo>
                  <a:lnTo>
                    <a:pt x="31" y="93"/>
                  </a:lnTo>
                  <a:lnTo>
                    <a:pt x="33" y="99"/>
                  </a:lnTo>
                  <a:lnTo>
                    <a:pt x="39" y="101"/>
                  </a:lnTo>
                  <a:lnTo>
                    <a:pt x="41" y="101"/>
                  </a:lnTo>
                  <a:lnTo>
                    <a:pt x="45" y="103"/>
                  </a:lnTo>
                  <a:lnTo>
                    <a:pt x="49" y="103"/>
                  </a:lnTo>
                  <a:lnTo>
                    <a:pt x="49" y="107"/>
                  </a:lnTo>
                  <a:lnTo>
                    <a:pt x="45" y="109"/>
                  </a:lnTo>
                  <a:lnTo>
                    <a:pt x="45" y="111"/>
                  </a:lnTo>
                  <a:lnTo>
                    <a:pt x="49" y="111"/>
                  </a:lnTo>
                  <a:lnTo>
                    <a:pt x="53" y="111"/>
                  </a:lnTo>
                  <a:lnTo>
                    <a:pt x="59" y="111"/>
                  </a:lnTo>
                  <a:lnTo>
                    <a:pt x="61" y="109"/>
                  </a:lnTo>
                  <a:lnTo>
                    <a:pt x="63" y="111"/>
                  </a:lnTo>
                  <a:lnTo>
                    <a:pt x="71" y="111"/>
                  </a:lnTo>
                  <a:lnTo>
                    <a:pt x="79" y="111"/>
                  </a:lnTo>
                  <a:lnTo>
                    <a:pt x="83" y="109"/>
                  </a:lnTo>
                  <a:lnTo>
                    <a:pt x="89" y="107"/>
                  </a:lnTo>
                  <a:lnTo>
                    <a:pt x="93" y="101"/>
                  </a:lnTo>
                  <a:lnTo>
                    <a:pt x="98" y="101"/>
                  </a:lnTo>
                  <a:lnTo>
                    <a:pt x="102" y="103"/>
                  </a:lnTo>
                  <a:lnTo>
                    <a:pt x="106" y="107"/>
                  </a:lnTo>
                  <a:lnTo>
                    <a:pt x="110" y="103"/>
                  </a:lnTo>
                  <a:lnTo>
                    <a:pt x="116" y="101"/>
                  </a:lnTo>
                  <a:lnTo>
                    <a:pt x="120" y="101"/>
                  </a:lnTo>
                  <a:lnTo>
                    <a:pt x="128" y="107"/>
                  </a:lnTo>
                  <a:lnTo>
                    <a:pt x="134" y="103"/>
                  </a:lnTo>
                  <a:lnTo>
                    <a:pt x="134" y="101"/>
                  </a:lnTo>
                  <a:lnTo>
                    <a:pt x="134" y="99"/>
                  </a:lnTo>
                  <a:lnTo>
                    <a:pt x="134" y="97"/>
                  </a:lnTo>
                  <a:lnTo>
                    <a:pt x="136" y="93"/>
                  </a:lnTo>
                  <a:lnTo>
                    <a:pt x="142" y="97"/>
                  </a:lnTo>
                  <a:lnTo>
                    <a:pt x="142" y="93"/>
                  </a:lnTo>
                  <a:lnTo>
                    <a:pt x="144" y="93"/>
                  </a:lnTo>
                  <a:lnTo>
                    <a:pt x="144" y="89"/>
                  </a:lnTo>
                  <a:lnTo>
                    <a:pt x="144" y="81"/>
                  </a:lnTo>
                  <a:lnTo>
                    <a:pt x="146" y="79"/>
                  </a:lnTo>
                  <a:lnTo>
                    <a:pt x="144" y="79"/>
                  </a:lnTo>
                  <a:lnTo>
                    <a:pt x="144" y="77"/>
                  </a:lnTo>
                  <a:lnTo>
                    <a:pt x="146" y="77"/>
                  </a:lnTo>
                  <a:lnTo>
                    <a:pt x="146" y="73"/>
                  </a:lnTo>
                  <a:lnTo>
                    <a:pt x="146" y="73"/>
                  </a:lnTo>
                  <a:close/>
                </a:path>
              </a:pathLst>
            </a:custGeom>
            <a:solidFill>
              <a:schemeClr val="tx2"/>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130" name="Freeform 78">
              <a:extLst>
                <a:ext uri="{FF2B5EF4-FFF2-40B4-BE49-F238E27FC236}">
                  <a16:creationId xmlns:a16="http://schemas.microsoft.com/office/drawing/2014/main" id="{54211BA7-785A-4D7B-99B3-5C5B5C2375B6}"/>
                </a:ext>
              </a:extLst>
            </p:cNvPr>
            <p:cNvSpPr>
              <a:spLocks/>
            </p:cNvSpPr>
            <p:nvPr/>
          </p:nvSpPr>
          <p:spPr bwMode="auto">
            <a:xfrm>
              <a:off x="9762089" y="4110623"/>
              <a:ext cx="701346" cy="616491"/>
            </a:xfrm>
            <a:custGeom>
              <a:avLst/>
              <a:gdLst/>
              <a:ahLst/>
              <a:cxnLst>
                <a:cxn ang="0">
                  <a:pos x="92" y="12"/>
                </a:cxn>
                <a:cxn ang="0">
                  <a:pos x="90" y="6"/>
                </a:cxn>
                <a:cxn ang="0">
                  <a:pos x="82" y="10"/>
                </a:cxn>
                <a:cxn ang="0">
                  <a:pos x="75" y="10"/>
                </a:cxn>
                <a:cxn ang="0">
                  <a:pos x="73" y="4"/>
                </a:cxn>
                <a:cxn ang="0">
                  <a:pos x="77" y="4"/>
                </a:cxn>
                <a:cxn ang="0">
                  <a:pos x="75" y="2"/>
                </a:cxn>
                <a:cxn ang="0">
                  <a:pos x="55" y="4"/>
                </a:cxn>
                <a:cxn ang="0">
                  <a:pos x="43" y="10"/>
                </a:cxn>
                <a:cxn ang="0">
                  <a:pos x="35" y="14"/>
                </a:cxn>
                <a:cxn ang="0">
                  <a:pos x="29" y="14"/>
                </a:cxn>
                <a:cxn ang="0">
                  <a:pos x="10" y="20"/>
                </a:cxn>
                <a:cxn ang="0">
                  <a:pos x="2" y="25"/>
                </a:cxn>
                <a:cxn ang="0">
                  <a:pos x="0" y="41"/>
                </a:cxn>
                <a:cxn ang="0">
                  <a:pos x="6" y="49"/>
                </a:cxn>
                <a:cxn ang="0">
                  <a:pos x="6" y="67"/>
                </a:cxn>
                <a:cxn ang="0">
                  <a:pos x="8" y="92"/>
                </a:cxn>
                <a:cxn ang="0">
                  <a:pos x="23" y="96"/>
                </a:cxn>
                <a:cxn ang="0">
                  <a:pos x="25" y="100"/>
                </a:cxn>
                <a:cxn ang="0">
                  <a:pos x="29" y="100"/>
                </a:cxn>
                <a:cxn ang="0">
                  <a:pos x="35" y="102"/>
                </a:cxn>
                <a:cxn ang="0">
                  <a:pos x="47" y="110"/>
                </a:cxn>
                <a:cxn ang="0">
                  <a:pos x="55" y="110"/>
                </a:cxn>
                <a:cxn ang="0">
                  <a:pos x="61" y="116"/>
                </a:cxn>
                <a:cxn ang="0">
                  <a:pos x="63" y="118"/>
                </a:cxn>
                <a:cxn ang="0">
                  <a:pos x="67" y="128"/>
                </a:cxn>
                <a:cxn ang="0">
                  <a:pos x="80" y="126"/>
                </a:cxn>
                <a:cxn ang="0">
                  <a:pos x="92" y="132"/>
                </a:cxn>
                <a:cxn ang="0">
                  <a:pos x="102" y="136"/>
                </a:cxn>
                <a:cxn ang="0">
                  <a:pos x="108" y="130"/>
                </a:cxn>
                <a:cxn ang="0">
                  <a:pos x="116" y="128"/>
                </a:cxn>
                <a:cxn ang="0">
                  <a:pos x="126" y="122"/>
                </a:cxn>
                <a:cxn ang="0">
                  <a:pos x="132" y="120"/>
                </a:cxn>
                <a:cxn ang="0">
                  <a:pos x="143" y="128"/>
                </a:cxn>
                <a:cxn ang="0">
                  <a:pos x="147" y="130"/>
                </a:cxn>
                <a:cxn ang="0">
                  <a:pos x="155" y="138"/>
                </a:cxn>
                <a:cxn ang="0">
                  <a:pos x="159" y="148"/>
                </a:cxn>
                <a:cxn ang="0">
                  <a:pos x="167" y="148"/>
                </a:cxn>
                <a:cxn ang="0">
                  <a:pos x="173" y="142"/>
                </a:cxn>
                <a:cxn ang="0">
                  <a:pos x="169" y="132"/>
                </a:cxn>
                <a:cxn ang="0">
                  <a:pos x="175" y="120"/>
                </a:cxn>
                <a:cxn ang="0">
                  <a:pos x="177" y="106"/>
                </a:cxn>
                <a:cxn ang="0">
                  <a:pos x="175" y="98"/>
                </a:cxn>
                <a:cxn ang="0">
                  <a:pos x="177" y="87"/>
                </a:cxn>
                <a:cxn ang="0">
                  <a:pos x="177" y="81"/>
                </a:cxn>
                <a:cxn ang="0">
                  <a:pos x="175" y="71"/>
                </a:cxn>
                <a:cxn ang="0">
                  <a:pos x="175" y="57"/>
                </a:cxn>
                <a:cxn ang="0">
                  <a:pos x="181" y="43"/>
                </a:cxn>
                <a:cxn ang="0">
                  <a:pos x="177" y="35"/>
                </a:cxn>
                <a:cxn ang="0">
                  <a:pos x="175" y="25"/>
                </a:cxn>
                <a:cxn ang="0">
                  <a:pos x="173" y="22"/>
                </a:cxn>
                <a:cxn ang="0">
                  <a:pos x="149" y="20"/>
                </a:cxn>
                <a:cxn ang="0">
                  <a:pos x="132" y="22"/>
                </a:cxn>
                <a:cxn ang="0">
                  <a:pos x="110" y="20"/>
                </a:cxn>
                <a:cxn ang="0">
                  <a:pos x="92" y="10"/>
                </a:cxn>
                <a:cxn ang="0">
                  <a:pos x="92" y="12"/>
                </a:cxn>
              </a:cxnLst>
              <a:rect l="0" t="0" r="r" b="b"/>
              <a:pathLst>
                <a:path w="181" h="150">
                  <a:moveTo>
                    <a:pt x="92" y="12"/>
                  </a:moveTo>
                  <a:lnTo>
                    <a:pt x="92" y="12"/>
                  </a:lnTo>
                  <a:lnTo>
                    <a:pt x="90" y="10"/>
                  </a:lnTo>
                  <a:lnTo>
                    <a:pt x="90" y="6"/>
                  </a:lnTo>
                  <a:lnTo>
                    <a:pt x="88" y="6"/>
                  </a:lnTo>
                  <a:lnTo>
                    <a:pt x="82" y="10"/>
                  </a:lnTo>
                  <a:lnTo>
                    <a:pt x="77" y="12"/>
                  </a:lnTo>
                  <a:lnTo>
                    <a:pt x="75" y="10"/>
                  </a:lnTo>
                  <a:lnTo>
                    <a:pt x="73" y="10"/>
                  </a:lnTo>
                  <a:lnTo>
                    <a:pt x="73" y="4"/>
                  </a:lnTo>
                  <a:lnTo>
                    <a:pt x="75" y="6"/>
                  </a:lnTo>
                  <a:lnTo>
                    <a:pt x="77" y="4"/>
                  </a:lnTo>
                  <a:lnTo>
                    <a:pt x="77" y="2"/>
                  </a:lnTo>
                  <a:lnTo>
                    <a:pt x="75" y="2"/>
                  </a:lnTo>
                  <a:lnTo>
                    <a:pt x="73" y="0"/>
                  </a:lnTo>
                  <a:lnTo>
                    <a:pt x="55" y="4"/>
                  </a:lnTo>
                  <a:lnTo>
                    <a:pt x="51" y="10"/>
                  </a:lnTo>
                  <a:lnTo>
                    <a:pt x="43" y="10"/>
                  </a:lnTo>
                  <a:lnTo>
                    <a:pt x="39" y="12"/>
                  </a:lnTo>
                  <a:lnTo>
                    <a:pt x="35" y="14"/>
                  </a:lnTo>
                  <a:lnTo>
                    <a:pt x="33" y="14"/>
                  </a:lnTo>
                  <a:lnTo>
                    <a:pt x="29" y="14"/>
                  </a:lnTo>
                  <a:lnTo>
                    <a:pt x="27" y="16"/>
                  </a:lnTo>
                  <a:lnTo>
                    <a:pt x="10" y="20"/>
                  </a:lnTo>
                  <a:lnTo>
                    <a:pt x="2" y="20"/>
                  </a:lnTo>
                  <a:lnTo>
                    <a:pt x="2" y="25"/>
                  </a:lnTo>
                  <a:lnTo>
                    <a:pt x="0" y="39"/>
                  </a:lnTo>
                  <a:lnTo>
                    <a:pt x="0" y="41"/>
                  </a:lnTo>
                  <a:lnTo>
                    <a:pt x="2" y="45"/>
                  </a:lnTo>
                  <a:lnTo>
                    <a:pt x="6" y="49"/>
                  </a:lnTo>
                  <a:lnTo>
                    <a:pt x="2" y="61"/>
                  </a:lnTo>
                  <a:lnTo>
                    <a:pt x="6" y="67"/>
                  </a:lnTo>
                  <a:lnTo>
                    <a:pt x="6" y="71"/>
                  </a:lnTo>
                  <a:lnTo>
                    <a:pt x="8" y="92"/>
                  </a:lnTo>
                  <a:lnTo>
                    <a:pt x="11" y="96"/>
                  </a:lnTo>
                  <a:lnTo>
                    <a:pt x="23" y="96"/>
                  </a:lnTo>
                  <a:lnTo>
                    <a:pt x="25" y="98"/>
                  </a:lnTo>
                  <a:lnTo>
                    <a:pt x="25" y="100"/>
                  </a:lnTo>
                  <a:lnTo>
                    <a:pt x="27" y="100"/>
                  </a:lnTo>
                  <a:lnTo>
                    <a:pt x="29" y="100"/>
                  </a:lnTo>
                  <a:lnTo>
                    <a:pt x="33" y="100"/>
                  </a:lnTo>
                  <a:lnTo>
                    <a:pt x="35" y="102"/>
                  </a:lnTo>
                  <a:lnTo>
                    <a:pt x="39" y="108"/>
                  </a:lnTo>
                  <a:lnTo>
                    <a:pt x="47" y="110"/>
                  </a:lnTo>
                  <a:lnTo>
                    <a:pt x="53" y="110"/>
                  </a:lnTo>
                  <a:lnTo>
                    <a:pt x="55" y="110"/>
                  </a:lnTo>
                  <a:lnTo>
                    <a:pt x="57" y="112"/>
                  </a:lnTo>
                  <a:lnTo>
                    <a:pt x="61" y="116"/>
                  </a:lnTo>
                  <a:lnTo>
                    <a:pt x="61" y="118"/>
                  </a:lnTo>
                  <a:lnTo>
                    <a:pt x="63" y="118"/>
                  </a:lnTo>
                  <a:lnTo>
                    <a:pt x="65" y="120"/>
                  </a:lnTo>
                  <a:lnTo>
                    <a:pt x="67" y="128"/>
                  </a:lnTo>
                  <a:lnTo>
                    <a:pt x="75" y="128"/>
                  </a:lnTo>
                  <a:lnTo>
                    <a:pt x="80" y="126"/>
                  </a:lnTo>
                  <a:lnTo>
                    <a:pt x="84" y="128"/>
                  </a:lnTo>
                  <a:lnTo>
                    <a:pt x="92" y="132"/>
                  </a:lnTo>
                  <a:lnTo>
                    <a:pt x="100" y="136"/>
                  </a:lnTo>
                  <a:lnTo>
                    <a:pt x="102" y="136"/>
                  </a:lnTo>
                  <a:lnTo>
                    <a:pt x="104" y="132"/>
                  </a:lnTo>
                  <a:lnTo>
                    <a:pt x="108" y="130"/>
                  </a:lnTo>
                  <a:lnTo>
                    <a:pt x="110" y="130"/>
                  </a:lnTo>
                  <a:lnTo>
                    <a:pt x="116" y="128"/>
                  </a:lnTo>
                  <a:lnTo>
                    <a:pt x="120" y="126"/>
                  </a:lnTo>
                  <a:lnTo>
                    <a:pt x="126" y="122"/>
                  </a:lnTo>
                  <a:lnTo>
                    <a:pt x="128" y="120"/>
                  </a:lnTo>
                  <a:lnTo>
                    <a:pt x="132" y="120"/>
                  </a:lnTo>
                  <a:lnTo>
                    <a:pt x="138" y="126"/>
                  </a:lnTo>
                  <a:lnTo>
                    <a:pt x="143" y="128"/>
                  </a:lnTo>
                  <a:lnTo>
                    <a:pt x="145" y="128"/>
                  </a:lnTo>
                  <a:lnTo>
                    <a:pt x="147" y="130"/>
                  </a:lnTo>
                  <a:lnTo>
                    <a:pt x="153" y="136"/>
                  </a:lnTo>
                  <a:lnTo>
                    <a:pt x="155" y="138"/>
                  </a:lnTo>
                  <a:lnTo>
                    <a:pt x="155" y="142"/>
                  </a:lnTo>
                  <a:lnTo>
                    <a:pt x="159" y="148"/>
                  </a:lnTo>
                  <a:lnTo>
                    <a:pt x="163" y="150"/>
                  </a:lnTo>
                  <a:lnTo>
                    <a:pt x="167" y="148"/>
                  </a:lnTo>
                  <a:lnTo>
                    <a:pt x="173" y="146"/>
                  </a:lnTo>
                  <a:lnTo>
                    <a:pt x="173" y="142"/>
                  </a:lnTo>
                  <a:lnTo>
                    <a:pt x="169" y="138"/>
                  </a:lnTo>
                  <a:lnTo>
                    <a:pt x="169" y="132"/>
                  </a:lnTo>
                  <a:lnTo>
                    <a:pt x="169" y="130"/>
                  </a:lnTo>
                  <a:lnTo>
                    <a:pt x="175" y="120"/>
                  </a:lnTo>
                  <a:lnTo>
                    <a:pt x="181" y="110"/>
                  </a:lnTo>
                  <a:lnTo>
                    <a:pt x="177" y="106"/>
                  </a:lnTo>
                  <a:lnTo>
                    <a:pt x="175" y="100"/>
                  </a:lnTo>
                  <a:lnTo>
                    <a:pt x="175" y="98"/>
                  </a:lnTo>
                  <a:lnTo>
                    <a:pt x="175" y="92"/>
                  </a:lnTo>
                  <a:lnTo>
                    <a:pt x="177" y="87"/>
                  </a:lnTo>
                  <a:lnTo>
                    <a:pt x="177" y="83"/>
                  </a:lnTo>
                  <a:lnTo>
                    <a:pt x="177" y="81"/>
                  </a:lnTo>
                  <a:lnTo>
                    <a:pt x="175" y="73"/>
                  </a:lnTo>
                  <a:lnTo>
                    <a:pt x="175" y="71"/>
                  </a:lnTo>
                  <a:lnTo>
                    <a:pt x="177" y="69"/>
                  </a:lnTo>
                  <a:lnTo>
                    <a:pt x="175" y="57"/>
                  </a:lnTo>
                  <a:lnTo>
                    <a:pt x="181" y="49"/>
                  </a:lnTo>
                  <a:lnTo>
                    <a:pt x="181" y="43"/>
                  </a:lnTo>
                  <a:lnTo>
                    <a:pt x="181" y="41"/>
                  </a:lnTo>
                  <a:lnTo>
                    <a:pt x="177" y="35"/>
                  </a:lnTo>
                  <a:lnTo>
                    <a:pt x="175" y="31"/>
                  </a:lnTo>
                  <a:lnTo>
                    <a:pt x="175" y="25"/>
                  </a:lnTo>
                  <a:lnTo>
                    <a:pt x="175" y="24"/>
                  </a:lnTo>
                  <a:lnTo>
                    <a:pt x="173" y="22"/>
                  </a:lnTo>
                  <a:lnTo>
                    <a:pt x="159" y="20"/>
                  </a:lnTo>
                  <a:lnTo>
                    <a:pt x="149" y="20"/>
                  </a:lnTo>
                  <a:lnTo>
                    <a:pt x="143" y="22"/>
                  </a:lnTo>
                  <a:lnTo>
                    <a:pt x="132" y="22"/>
                  </a:lnTo>
                  <a:lnTo>
                    <a:pt x="126" y="22"/>
                  </a:lnTo>
                  <a:lnTo>
                    <a:pt x="110" y="20"/>
                  </a:lnTo>
                  <a:lnTo>
                    <a:pt x="98" y="14"/>
                  </a:lnTo>
                  <a:lnTo>
                    <a:pt x="92" y="10"/>
                  </a:lnTo>
                  <a:lnTo>
                    <a:pt x="92" y="12"/>
                  </a:lnTo>
                  <a:lnTo>
                    <a:pt x="92" y="12"/>
                  </a:lnTo>
                  <a:close/>
                </a:path>
              </a:pathLst>
            </a:custGeom>
            <a:solidFill>
              <a:schemeClr val="tx2"/>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131" name="Freeform 93">
              <a:extLst>
                <a:ext uri="{FF2B5EF4-FFF2-40B4-BE49-F238E27FC236}">
                  <a16:creationId xmlns:a16="http://schemas.microsoft.com/office/drawing/2014/main" id="{58ADCE31-9BB6-4657-9AF4-7486E85AB948}"/>
                </a:ext>
              </a:extLst>
            </p:cNvPr>
            <p:cNvSpPr>
              <a:spLocks/>
            </p:cNvSpPr>
            <p:nvPr/>
          </p:nvSpPr>
          <p:spPr bwMode="auto">
            <a:xfrm>
              <a:off x="9409472" y="3152884"/>
              <a:ext cx="23248" cy="8219"/>
            </a:xfrm>
            <a:custGeom>
              <a:avLst/>
              <a:gdLst/>
              <a:ahLst/>
              <a:cxnLst>
                <a:cxn ang="0">
                  <a:pos x="4" y="0"/>
                </a:cxn>
                <a:cxn ang="0">
                  <a:pos x="4" y="0"/>
                </a:cxn>
                <a:cxn ang="0">
                  <a:pos x="6" y="2"/>
                </a:cxn>
                <a:cxn ang="0">
                  <a:pos x="4" y="2"/>
                </a:cxn>
                <a:cxn ang="0">
                  <a:pos x="4" y="0"/>
                </a:cxn>
                <a:cxn ang="0">
                  <a:pos x="0" y="0"/>
                </a:cxn>
                <a:cxn ang="0">
                  <a:pos x="4" y="0"/>
                </a:cxn>
                <a:cxn ang="0">
                  <a:pos x="4" y="0"/>
                </a:cxn>
              </a:cxnLst>
              <a:rect l="0" t="0" r="r" b="b"/>
              <a:pathLst>
                <a:path w="6" h="2">
                  <a:moveTo>
                    <a:pt x="4" y="0"/>
                  </a:moveTo>
                  <a:lnTo>
                    <a:pt x="4" y="0"/>
                  </a:lnTo>
                  <a:lnTo>
                    <a:pt x="6" y="2"/>
                  </a:lnTo>
                  <a:lnTo>
                    <a:pt x="4" y="2"/>
                  </a:lnTo>
                  <a:lnTo>
                    <a:pt x="4" y="0"/>
                  </a:lnTo>
                  <a:lnTo>
                    <a:pt x="0" y="0"/>
                  </a:lnTo>
                  <a:lnTo>
                    <a:pt x="4" y="0"/>
                  </a:lnTo>
                  <a:lnTo>
                    <a:pt x="4" y="0"/>
                  </a:lnTo>
                  <a:close/>
                </a:path>
              </a:pathLst>
            </a:custGeom>
            <a:solidFill>
              <a:srgbClr val="999999">
                <a:lumMod val="7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132" name="Freeform 94">
              <a:extLst>
                <a:ext uri="{FF2B5EF4-FFF2-40B4-BE49-F238E27FC236}">
                  <a16:creationId xmlns:a16="http://schemas.microsoft.com/office/drawing/2014/main" id="{7FC953C0-57A6-43A3-85CC-BDC2E625E415}"/>
                </a:ext>
              </a:extLst>
            </p:cNvPr>
            <p:cNvSpPr>
              <a:spLocks/>
            </p:cNvSpPr>
            <p:nvPr/>
          </p:nvSpPr>
          <p:spPr bwMode="auto">
            <a:xfrm>
              <a:off x="9409472" y="3152884"/>
              <a:ext cx="23248" cy="8219"/>
            </a:xfrm>
            <a:custGeom>
              <a:avLst/>
              <a:gdLst/>
              <a:ahLst/>
              <a:cxnLst>
                <a:cxn ang="0">
                  <a:pos x="4" y="0"/>
                </a:cxn>
                <a:cxn ang="0">
                  <a:pos x="4" y="0"/>
                </a:cxn>
                <a:cxn ang="0">
                  <a:pos x="6" y="2"/>
                </a:cxn>
                <a:cxn ang="0">
                  <a:pos x="4" y="2"/>
                </a:cxn>
                <a:cxn ang="0">
                  <a:pos x="4" y="0"/>
                </a:cxn>
                <a:cxn ang="0">
                  <a:pos x="0" y="0"/>
                </a:cxn>
                <a:cxn ang="0">
                  <a:pos x="4" y="0"/>
                </a:cxn>
                <a:cxn ang="0">
                  <a:pos x="4" y="0"/>
                </a:cxn>
              </a:cxnLst>
              <a:rect l="0" t="0" r="r" b="b"/>
              <a:pathLst>
                <a:path w="6" h="2">
                  <a:moveTo>
                    <a:pt x="4" y="0"/>
                  </a:moveTo>
                  <a:lnTo>
                    <a:pt x="4" y="0"/>
                  </a:lnTo>
                  <a:lnTo>
                    <a:pt x="6" y="2"/>
                  </a:lnTo>
                  <a:lnTo>
                    <a:pt x="4" y="2"/>
                  </a:lnTo>
                  <a:lnTo>
                    <a:pt x="4" y="0"/>
                  </a:lnTo>
                  <a:lnTo>
                    <a:pt x="0" y="0"/>
                  </a:lnTo>
                  <a:lnTo>
                    <a:pt x="4" y="0"/>
                  </a:lnTo>
                  <a:lnTo>
                    <a:pt x="4" y="0"/>
                  </a:lnTo>
                  <a:close/>
                </a:path>
              </a:pathLst>
            </a:custGeom>
            <a:solidFill>
              <a:srgbClr val="999999">
                <a:lumMod val="7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133" name="Freeform 95">
              <a:extLst>
                <a:ext uri="{FF2B5EF4-FFF2-40B4-BE49-F238E27FC236}">
                  <a16:creationId xmlns:a16="http://schemas.microsoft.com/office/drawing/2014/main" id="{17104480-EC6A-461D-B5ED-87456C2A7E59}"/>
                </a:ext>
              </a:extLst>
            </p:cNvPr>
            <p:cNvSpPr>
              <a:spLocks/>
            </p:cNvSpPr>
            <p:nvPr/>
          </p:nvSpPr>
          <p:spPr bwMode="auto">
            <a:xfrm>
              <a:off x="9316476" y="3259743"/>
              <a:ext cx="15499" cy="32879"/>
            </a:xfrm>
            <a:custGeom>
              <a:avLst/>
              <a:gdLst/>
              <a:ahLst/>
              <a:cxnLst>
                <a:cxn ang="0">
                  <a:pos x="2" y="0"/>
                </a:cxn>
                <a:cxn ang="0">
                  <a:pos x="2" y="0"/>
                </a:cxn>
                <a:cxn ang="0">
                  <a:pos x="2" y="2"/>
                </a:cxn>
                <a:cxn ang="0">
                  <a:pos x="4" y="2"/>
                </a:cxn>
                <a:cxn ang="0">
                  <a:pos x="2" y="2"/>
                </a:cxn>
                <a:cxn ang="0">
                  <a:pos x="2" y="4"/>
                </a:cxn>
                <a:cxn ang="0">
                  <a:pos x="0" y="8"/>
                </a:cxn>
                <a:cxn ang="0">
                  <a:pos x="0" y="2"/>
                </a:cxn>
                <a:cxn ang="0">
                  <a:pos x="0" y="0"/>
                </a:cxn>
                <a:cxn ang="0">
                  <a:pos x="2" y="0"/>
                </a:cxn>
                <a:cxn ang="0">
                  <a:pos x="2" y="0"/>
                </a:cxn>
              </a:cxnLst>
              <a:rect l="0" t="0" r="r" b="b"/>
              <a:pathLst>
                <a:path w="4" h="8">
                  <a:moveTo>
                    <a:pt x="2" y="0"/>
                  </a:moveTo>
                  <a:lnTo>
                    <a:pt x="2" y="0"/>
                  </a:lnTo>
                  <a:lnTo>
                    <a:pt x="2" y="2"/>
                  </a:lnTo>
                  <a:lnTo>
                    <a:pt x="4" y="2"/>
                  </a:lnTo>
                  <a:lnTo>
                    <a:pt x="2" y="2"/>
                  </a:lnTo>
                  <a:lnTo>
                    <a:pt x="2" y="4"/>
                  </a:lnTo>
                  <a:lnTo>
                    <a:pt x="0" y="8"/>
                  </a:lnTo>
                  <a:lnTo>
                    <a:pt x="0" y="2"/>
                  </a:lnTo>
                  <a:lnTo>
                    <a:pt x="0" y="0"/>
                  </a:lnTo>
                  <a:lnTo>
                    <a:pt x="2" y="0"/>
                  </a:lnTo>
                  <a:lnTo>
                    <a:pt x="2" y="0"/>
                  </a:lnTo>
                  <a:close/>
                </a:path>
              </a:pathLst>
            </a:custGeom>
            <a:solidFill>
              <a:srgbClr val="999999">
                <a:lumMod val="7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134" name="Freeform 96">
              <a:extLst>
                <a:ext uri="{FF2B5EF4-FFF2-40B4-BE49-F238E27FC236}">
                  <a16:creationId xmlns:a16="http://schemas.microsoft.com/office/drawing/2014/main" id="{BC4E9FB4-AE75-4871-972E-3440C978BDC2}"/>
                </a:ext>
              </a:extLst>
            </p:cNvPr>
            <p:cNvSpPr>
              <a:spLocks/>
            </p:cNvSpPr>
            <p:nvPr/>
          </p:nvSpPr>
          <p:spPr bwMode="auto">
            <a:xfrm>
              <a:off x="9316476" y="3259743"/>
              <a:ext cx="15499" cy="32879"/>
            </a:xfrm>
            <a:custGeom>
              <a:avLst/>
              <a:gdLst/>
              <a:ahLst/>
              <a:cxnLst>
                <a:cxn ang="0">
                  <a:pos x="2" y="0"/>
                </a:cxn>
                <a:cxn ang="0">
                  <a:pos x="2" y="0"/>
                </a:cxn>
                <a:cxn ang="0">
                  <a:pos x="2" y="2"/>
                </a:cxn>
                <a:cxn ang="0">
                  <a:pos x="4" y="2"/>
                </a:cxn>
                <a:cxn ang="0">
                  <a:pos x="2" y="2"/>
                </a:cxn>
                <a:cxn ang="0">
                  <a:pos x="2" y="4"/>
                </a:cxn>
                <a:cxn ang="0">
                  <a:pos x="0" y="8"/>
                </a:cxn>
                <a:cxn ang="0">
                  <a:pos x="0" y="2"/>
                </a:cxn>
                <a:cxn ang="0">
                  <a:pos x="0" y="0"/>
                </a:cxn>
                <a:cxn ang="0">
                  <a:pos x="2" y="0"/>
                </a:cxn>
                <a:cxn ang="0">
                  <a:pos x="2" y="0"/>
                </a:cxn>
              </a:cxnLst>
              <a:rect l="0" t="0" r="r" b="b"/>
              <a:pathLst>
                <a:path w="4" h="8">
                  <a:moveTo>
                    <a:pt x="2" y="0"/>
                  </a:moveTo>
                  <a:lnTo>
                    <a:pt x="2" y="0"/>
                  </a:lnTo>
                  <a:lnTo>
                    <a:pt x="2" y="2"/>
                  </a:lnTo>
                  <a:lnTo>
                    <a:pt x="4" y="2"/>
                  </a:lnTo>
                  <a:lnTo>
                    <a:pt x="2" y="2"/>
                  </a:lnTo>
                  <a:lnTo>
                    <a:pt x="2" y="4"/>
                  </a:lnTo>
                  <a:lnTo>
                    <a:pt x="0" y="8"/>
                  </a:lnTo>
                  <a:lnTo>
                    <a:pt x="0" y="2"/>
                  </a:lnTo>
                  <a:lnTo>
                    <a:pt x="0" y="0"/>
                  </a:lnTo>
                  <a:lnTo>
                    <a:pt x="2" y="0"/>
                  </a:lnTo>
                  <a:lnTo>
                    <a:pt x="2" y="0"/>
                  </a:lnTo>
                  <a:close/>
                </a:path>
              </a:pathLst>
            </a:custGeom>
            <a:solidFill>
              <a:srgbClr val="999999">
                <a:lumMod val="7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135" name="Freeform 161">
              <a:extLst>
                <a:ext uri="{FF2B5EF4-FFF2-40B4-BE49-F238E27FC236}">
                  <a16:creationId xmlns:a16="http://schemas.microsoft.com/office/drawing/2014/main" id="{A8195E85-8F02-4C6C-8F96-1B649E52156E}"/>
                </a:ext>
              </a:extLst>
            </p:cNvPr>
            <p:cNvSpPr>
              <a:spLocks/>
            </p:cNvSpPr>
            <p:nvPr/>
          </p:nvSpPr>
          <p:spPr bwMode="auto">
            <a:xfrm>
              <a:off x="9064613" y="4254348"/>
              <a:ext cx="282865" cy="242489"/>
            </a:xfrm>
            <a:custGeom>
              <a:avLst/>
              <a:gdLst/>
              <a:ahLst/>
              <a:cxnLst>
                <a:cxn ang="0">
                  <a:pos x="73" y="12"/>
                </a:cxn>
                <a:cxn ang="0">
                  <a:pos x="73" y="12"/>
                </a:cxn>
                <a:cxn ang="0">
                  <a:pos x="67" y="8"/>
                </a:cxn>
                <a:cxn ang="0">
                  <a:pos x="67" y="4"/>
                </a:cxn>
                <a:cxn ang="0">
                  <a:pos x="63" y="0"/>
                </a:cxn>
                <a:cxn ang="0">
                  <a:pos x="58" y="0"/>
                </a:cxn>
                <a:cxn ang="0">
                  <a:pos x="56" y="4"/>
                </a:cxn>
                <a:cxn ang="0">
                  <a:pos x="54" y="0"/>
                </a:cxn>
                <a:cxn ang="0">
                  <a:pos x="48" y="0"/>
                </a:cxn>
                <a:cxn ang="0">
                  <a:pos x="46" y="0"/>
                </a:cxn>
                <a:cxn ang="0">
                  <a:pos x="40" y="4"/>
                </a:cxn>
                <a:cxn ang="0">
                  <a:pos x="40" y="6"/>
                </a:cxn>
                <a:cxn ang="0">
                  <a:pos x="38" y="8"/>
                </a:cxn>
                <a:cxn ang="0">
                  <a:pos x="32" y="12"/>
                </a:cxn>
                <a:cxn ang="0">
                  <a:pos x="28" y="12"/>
                </a:cxn>
                <a:cxn ang="0">
                  <a:pos x="22" y="18"/>
                </a:cxn>
                <a:cxn ang="0">
                  <a:pos x="22" y="24"/>
                </a:cxn>
                <a:cxn ang="0">
                  <a:pos x="20" y="28"/>
                </a:cxn>
                <a:cxn ang="0">
                  <a:pos x="20" y="32"/>
                </a:cxn>
                <a:cxn ang="0">
                  <a:pos x="22" y="34"/>
                </a:cxn>
                <a:cxn ang="0">
                  <a:pos x="18" y="40"/>
                </a:cxn>
                <a:cxn ang="0">
                  <a:pos x="18" y="44"/>
                </a:cxn>
                <a:cxn ang="0">
                  <a:pos x="14" y="46"/>
                </a:cxn>
                <a:cxn ang="0">
                  <a:pos x="8" y="46"/>
                </a:cxn>
                <a:cxn ang="0">
                  <a:pos x="4" y="46"/>
                </a:cxn>
                <a:cxn ang="0">
                  <a:pos x="0" y="44"/>
                </a:cxn>
                <a:cxn ang="0">
                  <a:pos x="2" y="50"/>
                </a:cxn>
                <a:cxn ang="0">
                  <a:pos x="8" y="54"/>
                </a:cxn>
                <a:cxn ang="0">
                  <a:pos x="12" y="55"/>
                </a:cxn>
                <a:cxn ang="0">
                  <a:pos x="14" y="55"/>
                </a:cxn>
                <a:cxn ang="0">
                  <a:pos x="18" y="54"/>
                </a:cxn>
                <a:cxn ang="0">
                  <a:pos x="22" y="52"/>
                </a:cxn>
                <a:cxn ang="0">
                  <a:pos x="28" y="52"/>
                </a:cxn>
                <a:cxn ang="0">
                  <a:pos x="30" y="52"/>
                </a:cxn>
                <a:cxn ang="0">
                  <a:pos x="30" y="54"/>
                </a:cxn>
                <a:cxn ang="0">
                  <a:pos x="32" y="55"/>
                </a:cxn>
                <a:cxn ang="0">
                  <a:pos x="36" y="59"/>
                </a:cxn>
                <a:cxn ang="0">
                  <a:pos x="38" y="59"/>
                </a:cxn>
                <a:cxn ang="0">
                  <a:pos x="44" y="42"/>
                </a:cxn>
                <a:cxn ang="0">
                  <a:pos x="46" y="36"/>
                </a:cxn>
                <a:cxn ang="0">
                  <a:pos x="48" y="36"/>
                </a:cxn>
                <a:cxn ang="0">
                  <a:pos x="54" y="36"/>
                </a:cxn>
                <a:cxn ang="0">
                  <a:pos x="58" y="40"/>
                </a:cxn>
                <a:cxn ang="0">
                  <a:pos x="62" y="36"/>
                </a:cxn>
                <a:cxn ang="0">
                  <a:pos x="62" y="34"/>
                </a:cxn>
                <a:cxn ang="0">
                  <a:pos x="65" y="32"/>
                </a:cxn>
                <a:cxn ang="0">
                  <a:pos x="67" y="32"/>
                </a:cxn>
                <a:cxn ang="0">
                  <a:pos x="67" y="28"/>
                </a:cxn>
                <a:cxn ang="0">
                  <a:pos x="65" y="24"/>
                </a:cxn>
                <a:cxn ang="0">
                  <a:pos x="67" y="24"/>
                </a:cxn>
                <a:cxn ang="0">
                  <a:pos x="71" y="22"/>
                </a:cxn>
                <a:cxn ang="0">
                  <a:pos x="73" y="18"/>
                </a:cxn>
                <a:cxn ang="0">
                  <a:pos x="73" y="12"/>
                </a:cxn>
                <a:cxn ang="0">
                  <a:pos x="73" y="12"/>
                </a:cxn>
              </a:cxnLst>
              <a:rect l="0" t="0" r="r" b="b"/>
              <a:pathLst>
                <a:path w="73" h="59">
                  <a:moveTo>
                    <a:pt x="73" y="12"/>
                  </a:moveTo>
                  <a:lnTo>
                    <a:pt x="73" y="12"/>
                  </a:lnTo>
                  <a:lnTo>
                    <a:pt x="67" y="8"/>
                  </a:lnTo>
                  <a:lnTo>
                    <a:pt x="67" y="4"/>
                  </a:lnTo>
                  <a:lnTo>
                    <a:pt x="63" y="0"/>
                  </a:lnTo>
                  <a:lnTo>
                    <a:pt x="58" y="0"/>
                  </a:lnTo>
                  <a:lnTo>
                    <a:pt x="56" y="4"/>
                  </a:lnTo>
                  <a:lnTo>
                    <a:pt x="54" y="0"/>
                  </a:lnTo>
                  <a:lnTo>
                    <a:pt x="48" y="0"/>
                  </a:lnTo>
                  <a:lnTo>
                    <a:pt x="46" y="0"/>
                  </a:lnTo>
                  <a:lnTo>
                    <a:pt x="40" y="4"/>
                  </a:lnTo>
                  <a:lnTo>
                    <a:pt x="40" y="6"/>
                  </a:lnTo>
                  <a:lnTo>
                    <a:pt x="38" y="8"/>
                  </a:lnTo>
                  <a:lnTo>
                    <a:pt x="32" y="12"/>
                  </a:lnTo>
                  <a:lnTo>
                    <a:pt x="28" y="12"/>
                  </a:lnTo>
                  <a:lnTo>
                    <a:pt x="22" y="18"/>
                  </a:lnTo>
                  <a:lnTo>
                    <a:pt x="22" y="24"/>
                  </a:lnTo>
                  <a:lnTo>
                    <a:pt x="20" y="28"/>
                  </a:lnTo>
                  <a:lnTo>
                    <a:pt x="20" y="32"/>
                  </a:lnTo>
                  <a:lnTo>
                    <a:pt x="22" y="34"/>
                  </a:lnTo>
                  <a:lnTo>
                    <a:pt x="18" y="40"/>
                  </a:lnTo>
                  <a:lnTo>
                    <a:pt x="18" y="44"/>
                  </a:lnTo>
                  <a:lnTo>
                    <a:pt x="14" y="46"/>
                  </a:lnTo>
                  <a:lnTo>
                    <a:pt x="8" y="46"/>
                  </a:lnTo>
                  <a:lnTo>
                    <a:pt x="4" y="46"/>
                  </a:lnTo>
                  <a:lnTo>
                    <a:pt x="0" y="44"/>
                  </a:lnTo>
                  <a:lnTo>
                    <a:pt x="2" y="50"/>
                  </a:lnTo>
                  <a:lnTo>
                    <a:pt x="8" y="54"/>
                  </a:lnTo>
                  <a:lnTo>
                    <a:pt x="12" y="55"/>
                  </a:lnTo>
                  <a:lnTo>
                    <a:pt x="14" y="55"/>
                  </a:lnTo>
                  <a:lnTo>
                    <a:pt x="18" y="54"/>
                  </a:lnTo>
                  <a:lnTo>
                    <a:pt x="22" y="52"/>
                  </a:lnTo>
                  <a:lnTo>
                    <a:pt x="28" y="52"/>
                  </a:lnTo>
                  <a:lnTo>
                    <a:pt x="30" y="52"/>
                  </a:lnTo>
                  <a:lnTo>
                    <a:pt x="30" y="54"/>
                  </a:lnTo>
                  <a:lnTo>
                    <a:pt x="32" y="55"/>
                  </a:lnTo>
                  <a:lnTo>
                    <a:pt x="36" y="59"/>
                  </a:lnTo>
                  <a:lnTo>
                    <a:pt x="38" y="59"/>
                  </a:lnTo>
                  <a:lnTo>
                    <a:pt x="44" y="42"/>
                  </a:lnTo>
                  <a:lnTo>
                    <a:pt x="46" y="36"/>
                  </a:lnTo>
                  <a:lnTo>
                    <a:pt x="48" y="36"/>
                  </a:lnTo>
                  <a:lnTo>
                    <a:pt x="54" y="36"/>
                  </a:lnTo>
                  <a:lnTo>
                    <a:pt x="58" y="40"/>
                  </a:lnTo>
                  <a:lnTo>
                    <a:pt x="62" y="36"/>
                  </a:lnTo>
                  <a:lnTo>
                    <a:pt x="62" y="34"/>
                  </a:lnTo>
                  <a:lnTo>
                    <a:pt x="65" y="32"/>
                  </a:lnTo>
                  <a:lnTo>
                    <a:pt x="67" y="32"/>
                  </a:lnTo>
                  <a:lnTo>
                    <a:pt x="67" y="28"/>
                  </a:lnTo>
                  <a:lnTo>
                    <a:pt x="65" y="24"/>
                  </a:lnTo>
                  <a:lnTo>
                    <a:pt x="67" y="24"/>
                  </a:lnTo>
                  <a:lnTo>
                    <a:pt x="71" y="22"/>
                  </a:lnTo>
                  <a:lnTo>
                    <a:pt x="73" y="18"/>
                  </a:lnTo>
                  <a:lnTo>
                    <a:pt x="73" y="12"/>
                  </a:lnTo>
                  <a:lnTo>
                    <a:pt x="73" y="12"/>
                  </a:lnTo>
                  <a:close/>
                </a:path>
              </a:pathLst>
            </a:custGeom>
            <a:solidFill>
              <a:schemeClr val="tx2"/>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136" name="Freeform 163">
              <a:extLst>
                <a:ext uri="{FF2B5EF4-FFF2-40B4-BE49-F238E27FC236}">
                  <a16:creationId xmlns:a16="http://schemas.microsoft.com/office/drawing/2014/main" id="{37C90DCA-A211-4FD6-9361-287E3E55BF19}"/>
                </a:ext>
              </a:extLst>
            </p:cNvPr>
            <p:cNvSpPr>
              <a:spLocks/>
            </p:cNvSpPr>
            <p:nvPr/>
          </p:nvSpPr>
          <p:spPr bwMode="auto">
            <a:xfrm>
              <a:off x="11889366" y="5528431"/>
              <a:ext cx="54247" cy="69871"/>
            </a:xfrm>
            <a:custGeom>
              <a:avLst/>
              <a:gdLst/>
              <a:ahLst/>
              <a:cxnLst>
                <a:cxn ang="0">
                  <a:pos x="12" y="17"/>
                </a:cxn>
                <a:cxn ang="0">
                  <a:pos x="12" y="17"/>
                </a:cxn>
                <a:cxn ang="0">
                  <a:pos x="6" y="9"/>
                </a:cxn>
                <a:cxn ang="0">
                  <a:pos x="2" y="8"/>
                </a:cxn>
                <a:cxn ang="0">
                  <a:pos x="0" y="2"/>
                </a:cxn>
                <a:cxn ang="0">
                  <a:pos x="8" y="0"/>
                </a:cxn>
                <a:cxn ang="0">
                  <a:pos x="10" y="6"/>
                </a:cxn>
                <a:cxn ang="0">
                  <a:pos x="8" y="6"/>
                </a:cxn>
                <a:cxn ang="0">
                  <a:pos x="10" y="9"/>
                </a:cxn>
                <a:cxn ang="0">
                  <a:pos x="14" y="13"/>
                </a:cxn>
                <a:cxn ang="0">
                  <a:pos x="14" y="15"/>
                </a:cxn>
                <a:cxn ang="0">
                  <a:pos x="14" y="17"/>
                </a:cxn>
                <a:cxn ang="0">
                  <a:pos x="12" y="17"/>
                </a:cxn>
                <a:cxn ang="0">
                  <a:pos x="12" y="17"/>
                </a:cxn>
              </a:cxnLst>
              <a:rect l="0" t="0" r="r" b="b"/>
              <a:pathLst>
                <a:path w="14" h="17">
                  <a:moveTo>
                    <a:pt x="12" y="17"/>
                  </a:moveTo>
                  <a:lnTo>
                    <a:pt x="12" y="17"/>
                  </a:lnTo>
                  <a:lnTo>
                    <a:pt x="6" y="9"/>
                  </a:lnTo>
                  <a:lnTo>
                    <a:pt x="2" y="8"/>
                  </a:lnTo>
                  <a:lnTo>
                    <a:pt x="0" y="2"/>
                  </a:lnTo>
                  <a:lnTo>
                    <a:pt x="8" y="0"/>
                  </a:lnTo>
                  <a:lnTo>
                    <a:pt x="10" y="6"/>
                  </a:lnTo>
                  <a:lnTo>
                    <a:pt x="8" y="6"/>
                  </a:lnTo>
                  <a:lnTo>
                    <a:pt x="10" y="9"/>
                  </a:lnTo>
                  <a:lnTo>
                    <a:pt x="14" y="13"/>
                  </a:lnTo>
                  <a:lnTo>
                    <a:pt x="14" y="15"/>
                  </a:lnTo>
                  <a:lnTo>
                    <a:pt x="14" y="17"/>
                  </a:lnTo>
                  <a:lnTo>
                    <a:pt x="12" y="17"/>
                  </a:lnTo>
                  <a:lnTo>
                    <a:pt x="12" y="17"/>
                  </a:lnTo>
                  <a:close/>
                </a:path>
              </a:pathLst>
            </a:custGeom>
            <a:solidFill>
              <a:srgbClr val="999999">
                <a:lumMod val="7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137" name="Freeform 164">
              <a:extLst>
                <a:ext uri="{FF2B5EF4-FFF2-40B4-BE49-F238E27FC236}">
                  <a16:creationId xmlns:a16="http://schemas.microsoft.com/office/drawing/2014/main" id="{FC36AD20-7512-4DCB-80EF-C81A05098D0F}"/>
                </a:ext>
              </a:extLst>
            </p:cNvPr>
            <p:cNvSpPr>
              <a:spLocks/>
            </p:cNvSpPr>
            <p:nvPr/>
          </p:nvSpPr>
          <p:spPr bwMode="auto">
            <a:xfrm>
              <a:off x="11889366" y="5528431"/>
              <a:ext cx="54247" cy="69871"/>
            </a:xfrm>
            <a:custGeom>
              <a:avLst/>
              <a:gdLst/>
              <a:ahLst/>
              <a:cxnLst>
                <a:cxn ang="0">
                  <a:pos x="12" y="17"/>
                </a:cxn>
                <a:cxn ang="0">
                  <a:pos x="12" y="17"/>
                </a:cxn>
                <a:cxn ang="0">
                  <a:pos x="6" y="9"/>
                </a:cxn>
                <a:cxn ang="0">
                  <a:pos x="2" y="8"/>
                </a:cxn>
                <a:cxn ang="0">
                  <a:pos x="0" y="2"/>
                </a:cxn>
                <a:cxn ang="0">
                  <a:pos x="8" y="0"/>
                </a:cxn>
                <a:cxn ang="0">
                  <a:pos x="10" y="6"/>
                </a:cxn>
                <a:cxn ang="0">
                  <a:pos x="8" y="6"/>
                </a:cxn>
                <a:cxn ang="0">
                  <a:pos x="10" y="9"/>
                </a:cxn>
                <a:cxn ang="0">
                  <a:pos x="14" y="13"/>
                </a:cxn>
                <a:cxn ang="0">
                  <a:pos x="14" y="15"/>
                </a:cxn>
                <a:cxn ang="0">
                  <a:pos x="14" y="17"/>
                </a:cxn>
                <a:cxn ang="0">
                  <a:pos x="12" y="17"/>
                </a:cxn>
                <a:cxn ang="0">
                  <a:pos x="12" y="17"/>
                </a:cxn>
              </a:cxnLst>
              <a:rect l="0" t="0" r="r" b="b"/>
              <a:pathLst>
                <a:path w="14" h="17">
                  <a:moveTo>
                    <a:pt x="12" y="17"/>
                  </a:moveTo>
                  <a:lnTo>
                    <a:pt x="12" y="17"/>
                  </a:lnTo>
                  <a:lnTo>
                    <a:pt x="6" y="9"/>
                  </a:lnTo>
                  <a:lnTo>
                    <a:pt x="2" y="8"/>
                  </a:lnTo>
                  <a:lnTo>
                    <a:pt x="0" y="2"/>
                  </a:lnTo>
                  <a:lnTo>
                    <a:pt x="8" y="0"/>
                  </a:lnTo>
                  <a:lnTo>
                    <a:pt x="10" y="6"/>
                  </a:lnTo>
                  <a:lnTo>
                    <a:pt x="8" y="6"/>
                  </a:lnTo>
                  <a:lnTo>
                    <a:pt x="10" y="9"/>
                  </a:lnTo>
                  <a:lnTo>
                    <a:pt x="14" y="13"/>
                  </a:lnTo>
                  <a:lnTo>
                    <a:pt x="14" y="15"/>
                  </a:lnTo>
                  <a:lnTo>
                    <a:pt x="14" y="17"/>
                  </a:lnTo>
                  <a:lnTo>
                    <a:pt x="12" y="17"/>
                  </a:lnTo>
                  <a:lnTo>
                    <a:pt x="12" y="17"/>
                  </a:lnTo>
                  <a:close/>
                </a:path>
              </a:pathLst>
            </a:custGeom>
            <a:solidFill>
              <a:srgbClr val="999999">
                <a:lumMod val="7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138" name="Freeform 165">
              <a:extLst>
                <a:ext uri="{FF2B5EF4-FFF2-40B4-BE49-F238E27FC236}">
                  <a16:creationId xmlns:a16="http://schemas.microsoft.com/office/drawing/2014/main" id="{5C7D0DE8-8692-40B3-8380-B0009B1750EF}"/>
                </a:ext>
              </a:extLst>
            </p:cNvPr>
            <p:cNvSpPr>
              <a:spLocks/>
            </p:cNvSpPr>
            <p:nvPr/>
          </p:nvSpPr>
          <p:spPr bwMode="auto">
            <a:xfrm>
              <a:off x="9281604" y="5220183"/>
              <a:ext cx="27124" cy="16440"/>
            </a:xfrm>
            <a:custGeom>
              <a:avLst/>
              <a:gdLst/>
              <a:ahLst/>
              <a:cxnLst>
                <a:cxn ang="0">
                  <a:pos x="6" y="4"/>
                </a:cxn>
                <a:cxn ang="0">
                  <a:pos x="0" y="2"/>
                </a:cxn>
                <a:cxn ang="0">
                  <a:pos x="6" y="0"/>
                </a:cxn>
                <a:cxn ang="0">
                  <a:pos x="7" y="2"/>
                </a:cxn>
                <a:cxn ang="0">
                  <a:pos x="6" y="4"/>
                </a:cxn>
                <a:cxn ang="0">
                  <a:pos x="6" y="4"/>
                </a:cxn>
              </a:cxnLst>
              <a:rect l="0" t="0" r="r" b="b"/>
              <a:pathLst>
                <a:path w="7" h="4">
                  <a:moveTo>
                    <a:pt x="6" y="4"/>
                  </a:moveTo>
                  <a:lnTo>
                    <a:pt x="0" y="2"/>
                  </a:lnTo>
                  <a:lnTo>
                    <a:pt x="6" y="0"/>
                  </a:lnTo>
                  <a:lnTo>
                    <a:pt x="7" y="2"/>
                  </a:lnTo>
                  <a:lnTo>
                    <a:pt x="6" y="4"/>
                  </a:lnTo>
                  <a:lnTo>
                    <a:pt x="6" y="4"/>
                  </a:lnTo>
                  <a:close/>
                </a:path>
              </a:pathLst>
            </a:custGeom>
            <a:solidFill>
              <a:srgbClr val="999999">
                <a:lumMod val="7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139" name="Freeform 166">
              <a:extLst>
                <a:ext uri="{FF2B5EF4-FFF2-40B4-BE49-F238E27FC236}">
                  <a16:creationId xmlns:a16="http://schemas.microsoft.com/office/drawing/2014/main" id="{ADC15C33-FB46-4526-AC1A-D2C5626CC51B}"/>
                </a:ext>
              </a:extLst>
            </p:cNvPr>
            <p:cNvSpPr>
              <a:spLocks/>
            </p:cNvSpPr>
            <p:nvPr/>
          </p:nvSpPr>
          <p:spPr bwMode="auto">
            <a:xfrm>
              <a:off x="9281604" y="5220183"/>
              <a:ext cx="27124" cy="16440"/>
            </a:xfrm>
            <a:custGeom>
              <a:avLst/>
              <a:gdLst/>
              <a:ahLst/>
              <a:cxnLst>
                <a:cxn ang="0">
                  <a:pos x="6" y="4"/>
                </a:cxn>
                <a:cxn ang="0">
                  <a:pos x="0" y="2"/>
                </a:cxn>
                <a:cxn ang="0">
                  <a:pos x="6" y="0"/>
                </a:cxn>
                <a:cxn ang="0">
                  <a:pos x="7" y="2"/>
                </a:cxn>
                <a:cxn ang="0">
                  <a:pos x="6" y="4"/>
                </a:cxn>
                <a:cxn ang="0">
                  <a:pos x="6" y="4"/>
                </a:cxn>
              </a:cxnLst>
              <a:rect l="0" t="0" r="r" b="b"/>
              <a:pathLst>
                <a:path w="7" h="4">
                  <a:moveTo>
                    <a:pt x="6" y="4"/>
                  </a:moveTo>
                  <a:lnTo>
                    <a:pt x="0" y="2"/>
                  </a:lnTo>
                  <a:lnTo>
                    <a:pt x="6" y="0"/>
                  </a:lnTo>
                  <a:lnTo>
                    <a:pt x="7" y="2"/>
                  </a:lnTo>
                  <a:lnTo>
                    <a:pt x="6" y="4"/>
                  </a:lnTo>
                  <a:lnTo>
                    <a:pt x="6" y="4"/>
                  </a:lnTo>
                  <a:close/>
                </a:path>
              </a:pathLst>
            </a:custGeom>
            <a:solidFill>
              <a:srgbClr val="999999">
                <a:lumMod val="7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140" name="Freeform 167">
              <a:extLst>
                <a:ext uri="{FF2B5EF4-FFF2-40B4-BE49-F238E27FC236}">
                  <a16:creationId xmlns:a16="http://schemas.microsoft.com/office/drawing/2014/main" id="{55986339-0855-49D3-B88A-E61647F31F10}"/>
                </a:ext>
              </a:extLst>
            </p:cNvPr>
            <p:cNvSpPr>
              <a:spLocks/>
            </p:cNvSpPr>
            <p:nvPr/>
          </p:nvSpPr>
          <p:spPr bwMode="auto">
            <a:xfrm>
              <a:off x="10591297" y="4718771"/>
              <a:ext cx="240240" cy="320576"/>
            </a:xfrm>
            <a:custGeom>
              <a:avLst/>
              <a:gdLst/>
              <a:ahLst/>
              <a:cxnLst>
                <a:cxn ang="0">
                  <a:pos x="30" y="78"/>
                </a:cxn>
                <a:cxn ang="0">
                  <a:pos x="30" y="78"/>
                </a:cxn>
                <a:cxn ang="0">
                  <a:pos x="34" y="76"/>
                </a:cxn>
                <a:cxn ang="0">
                  <a:pos x="38" y="69"/>
                </a:cxn>
                <a:cxn ang="0">
                  <a:pos x="40" y="65"/>
                </a:cxn>
                <a:cxn ang="0">
                  <a:pos x="42" y="61"/>
                </a:cxn>
                <a:cxn ang="0">
                  <a:pos x="46" y="59"/>
                </a:cxn>
                <a:cxn ang="0">
                  <a:pos x="48" y="59"/>
                </a:cxn>
                <a:cxn ang="0">
                  <a:pos x="52" y="61"/>
                </a:cxn>
                <a:cxn ang="0">
                  <a:pos x="60" y="65"/>
                </a:cxn>
                <a:cxn ang="0">
                  <a:pos x="62" y="67"/>
                </a:cxn>
                <a:cxn ang="0">
                  <a:pos x="52" y="51"/>
                </a:cxn>
                <a:cxn ang="0">
                  <a:pos x="50" y="49"/>
                </a:cxn>
                <a:cxn ang="0">
                  <a:pos x="48" y="47"/>
                </a:cxn>
                <a:cxn ang="0">
                  <a:pos x="48" y="41"/>
                </a:cxn>
                <a:cxn ang="0">
                  <a:pos x="48" y="37"/>
                </a:cxn>
                <a:cxn ang="0">
                  <a:pos x="46" y="31"/>
                </a:cxn>
                <a:cxn ang="0">
                  <a:pos x="42" y="29"/>
                </a:cxn>
                <a:cxn ang="0">
                  <a:pos x="42" y="25"/>
                </a:cxn>
                <a:cxn ang="0">
                  <a:pos x="40" y="17"/>
                </a:cxn>
                <a:cxn ang="0">
                  <a:pos x="34" y="11"/>
                </a:cxn>
                <a:cxn ang="0">
                  <a:pos x="28" y="7"/>
                </a:cxn>
                <a:cxn ang="0">
                  <a:pos x="20" y="2"/>
                </a:cxn>
                <a:cxn ang="0">
                  <a:pos x="14" y="0"/>
                </a:cxn>
                <a:cxn ang="0">
                  <a:pos x="10" y="2"/>
                </a:cxn>
                <a:cxn ang="0">
                  <a:pos x="4" y="2"/>
                </a:cxn>
                <a:cxn ang="0">
                  <a:pos x="0" y="6"/>
                </a:cxn>
                <a:cxn ang="0">
                  <a:pos x="0" y="7"/>
                </a:cxn>
                <a:cxn ang="0">
                  <a:pos x="4" y="9"/>
                </a:cxn>
                <a:cxn ang="0">
                  <a:pos x="12" y="19"/>
                </a:cxn>
                <a:cxn ang="0">
                  <a:pos x="12" y="25"/>
                </a:cxn>
                <a:cxn ang="0">
                  <a:pos x="18" y="29"/>
                </a:cxn>
                <a:cxn ang="0">
                  <a:pos x="22" y="37"/>
                </a:cxn>
                <a:cxn ang="0">
                  <a:pos x="24" y="41"/>
                </a:cxn>
                <a:cxn ang="0">
                  <a:pos x="24" y="45"/>
                </a:cxn>
                <a:cxn ang="0">
                  <a:pos x="24" y="47"/>
                </a:cxn>
                <a:cxn ang="0">
                  <a:pos x="24" y="49"/>
                </a:cxn>
                <a:cxn ang="0">
                  <a:pos x="24" y="51"/>
                </a:cxn>
                <a:cxn ang="0">
                  <a:pos x="28" y="55"/>
                </a:cxn>
                <a:cxn ang="0">
                  <a:pos x="24" y="57"/>
                </a:cxn>
                <a:cxn ang="0">
                  <a:pos x="24" y="59"/>
                </a:cxn>
                <a:cxn ang="0">
                  <a:pos x="24" y="67"/>
                </a:cxn>
                <a:cxn ang="0">
                  <a:pos x="24" y="69"/>
                </a:cxn>
                <a:cxn ang="0">
                  <a:pos x="28" y="71"/>
                </a:cxn>
                <a:cxn ang="0">
                  <a:pos x="24" y="74"/>
                </a:cxn>
                <a:cxn ang="0">
                  <a:pos x="24" y="76"/>
                </a:cxn>
                <a:cxn ang="0">
                  <a:pos x="28" y="78"/>
                </a:cxn>
                <a:cxn ang="0">
                  <a:pos x="30" y="78"/>
                </a:cxn>
                <a:cxn ang="0">
                  <a:pos x="30" y="78"/>
                </a:cxn>
              </a:cxnLst>
              <a:rect l="0" t="0" r="r" b="b"/>
              <a:pathLst>
                <a:path w="62" h="78">
                  <a:moveTo>
                    <a:pt x="30" y="78"/>
                  </a:moveTo>
                  <a:lnTo>
                    <a:pt x="30" y="78"/>
                  </a:lnTo>
                  <a:lnTo>
                    <a:pt x="34" y="76"/>
                  </a:lnTo>
                  <a:lnTo>
                    <a:pt x="38" y="69"/>
                  </a:lnTo>
                  <a:lnTo>
                    <a:pt x="40" y="65"/>
                  </a:lnTo>
                  <a:lnTo>
                    <a:pt x="42" y="61"/>
                  </a:lnTo>
                  <a:lnTo>
                    <a:pt x="46" y="59"/>
                  </a:lnTo>
                  <a:lnTo>
                    <a:pt x="48" y="59"/>
                  </a:lnTo>
                  <a:lnTo>
                    <a:pt x="52" y="61"/>
                  </a:lnTo>
                  <a:lnTo>
                    <a:pt x="60" y="65"/>
                  </a:lnTo>
                  <a:lnTo>
                    <a:pt x="62" y="67"/>
                  </a:lnTo>
                  <a:lnTo>
                    <a:pt x="52" y="51"/>
                  </a:lnTo>
                  <a:lnTo>
                    <a:pt x="50" y="49"/>
                  </a:lnTo>
                  <a:lnTo>
                    <a:pt x="48" y="47"/>
                  </a:lnTo>
                  <a:lnTo>
                    <a:pt x="48" y="41"/>
                  </a:lnTo>
                  <a:lnTo>
                    <a:pt x="48" y="37"/>
                  </a:lnTo>
                  <a:lnTo>
                    <a:pt x="46" y="31"/>
                  </a:lnTo>
                  <a:lnTo>
                    <a:pt x="42" y="29"/>
                  </a:lnTo>
                  <a:lnTo>
                    <a:pt x="42" y="25"/>
                  </a:lnTo>
                  <a:lnTo>
                    <a:pt x="40" y="17"/>
                  </a:lnTo>
                  <a:lnTo>
                    <a:pt x="34" y="11"/>
                  </a:lnTo>
                  <a:lnTo>
                    <a:pt x="28" y="7"/>
                  </a:lnTo>
                  <a:lnTo>
                    <a:pt x="20" y="2"/>
                  </a:lnTo>
                  <a:lnTo>
                    <a:pt x="14" y="0"/>
                  </a:lnTo>
                  <a:lnTo>
                    <a:pt x="10" y="2"/>
                  </a:lnTo>
                  <a:lnTo>
                    <a:pt x="4" y="2"/>
                  </a:lnTo>
                  <a:lnTo>
                    <a:pt x="0" y="6"/>
                  </a:lnTo>
                  <a:lnTo>
                    <a:pt x="0" y="7"/>
                  </a:lnTo>
                  <a:lnTo>
                    <a:pt x="4" y="9"/>
                  </a:lnTo>
                  <a:lnTo>
                    <a:pt x="12" y="19"/>
                  </a:lnTo>
                  <a:lnTo>
                    <a:pt x="12" y="25"/>
                  </a:lnTo>
                  <a:lnTo>
                    <a:pt x="18" y="29"/>
                  </a:lnTo>
                  <a:lnTo>
                    <a:pt x="22" y="37"/>
                  </a:lnTo>
                  <a:lnTo>
                    <a:pt x="24" y="41"/>
                  </a:lnTo>
                  <a:lnTo>
                    <a:pt x="24" y="45"/>
                  </a:lnTo>
                  <a:lnTo>
                    <a:pt x="24" y="47"/>
                  </a:lnTo>
                  <a:lnTo>
                    <a:pt x="24" y="49"/>
                  </a:lnTo>
                  <a:lnTo>
                    <a:pt x="24" y="51"/>
                  </a:lnTo>
                  <a:lnTo>
                    <a:pt x="28" y="55"/>
                  </a:lnTo>
                  <a:lnTo>
                    <a:pt x="24" y="57"/>
                  </a:lnTo>
                  <a:lnTo>
                    <a:pt x="24" y="59"/>
                  </a:lnTo>
                  <a:lnTo>
                    <a:pt x="24" y="67"/>
                  </a:lnTo>
                  <a:lnTo>
                    <a:pt x="24" y="69"/>
                  </a:lnTo>
                  <a:lnTo>
                    <a:pt x="28" y="71"/>
                  </a:lnTo>
                  <a:lnTo>
                    <a:pt x="24" y="74"/>
                  </a:lnTo>
                  <a:lnTo>
                    <a:pt x="24" y="76"/>
                  </a:lnTo>
                  <a:lnTo>
                    <a:pt x="28" y="78"/>
                  </a:lnTo>
                  <a:lnTo>
                    <a:pt x="30" y="78"/>
                  </a:lnTo>
                  <a:lnTo>
                    <a:pt x="30" y="78"/>
                  </a:lnTo>
                  <a:close/>
                </a:path>
              </a:pathLst>
            </a:custGeom>
            <a:solidFill>
              <a:srgbClr val="737373"/>
            </a:solidFill>
            <a:ln w="2" cap="flat">
              <a:solidFill>
                <a:srgbClr val="E1E9F2"/>
              </a:solid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141" name="Freeform 170">
              <a:extLst>
                <a:ext uri="{FF2B5EF4-FFF2-40B4-BE49-F238E27FC236}">
                  <a16:creationId xmlns:a16="http://schemas.microsoft.com/office/drawing/2014/main" id="{142549D1-5D33-42F4-A7C1-3CC24ECC2CDE}"/>
                </a:ext>
              </a:extLst>
            </p:cNvPr>
            <p:cNvSpPr>
              <a:spLocks/>
            </p:cNvSpPr>
            <p:nvPr/>
          </p:nvSpPr>
          <p:spPr bwMode="auto">
            <a:xfrm>
              <a:off x="10196064" y="5347594"/>
              <a:ext cx="189869" cy="172618"/>
            </a:xfrm>
            <a:custGeom>
              <a:avLst/>
              <a:gdLst/>
              <a:ahLst/>
              <a:cxnLst>
                <a:cxn ang="0">
                  <a:pos x="4" y="14"/>
                </a:cxn>
                <a:cxn ang="0">
                  <a:pos x="10" y="10"/>
                </a:cxn>
                <a:cxn ang="0">
                  <a:pos x="14" y="6"/>
                </a:cxn>
                <a:cxn ang="0">
                  <a:pos x="18" y="12"/>
                </a:cxn>
                <a:cxn ang="0">
                  <a:pos x="20" y="4"/>
                </a:cxn>
                <a:cxn ang="0">
                  <a:pos x="24" y="4"/>
                </a:cxn>
                <a:cxn ang="0">
                  <a:pos x="30" y="4"/>
                </a:cxn>
                <a:cxn ang="0">
                  <a:pos x="37" y="2"/>
                </a:cxn>
                <a:cxn ang="0">
                  <a:pos x="39" y="0"/>
                </a:cxn>
                <a:cxn ang="0">
                  <a:pos x="45" y="4"/>
                </a:cxn>
                <a:cxn ang="0">
                  <a:pos x="45" y="6"/>
                </a:cxn>
                <a:cxn ang="0">
                  <a:pos x="45" y="10"/>
                </a:cxn>
                <a:cxn ang="0">
                  <a:pos x="45" y="12"/>
                </a:cxn>
                <a:cxn ang="0">
                  <a:pos x="49" y="16"/>
                </a:cxn>
                <a:cxn ang="0">
                  <a:pos x="47" y="16"/>
                </a:cxn>
                <a:cxn ang="0">
                  <a:pos x="47" y="24"/>
                </a:cxn>
                <a:cxn ang="0">
                  <a:pos x="45" y="30"/>
                </a:cxn>
                <a:cxn ang="0">
                  <a:pos x="45" y="32"/>
                </a:cxn>
                <a:cxn ang="0">
                  <a:pos x="41" y="32"/>
                </a:cxn>
                <a:cxn ang="0">
                  <a:pos x="37" y="32"/>
                </a:cxn>
                <a:cxn ang="0">
                  <a:pos x="33" y="34"/>
                </a:cxn>
                <a:cxn ang="0">
                  <a:pos x="32" y="34"/>
                </a:cxn>
                <a:cxn ang="0">
                  <a:pos x="32" y="38"/>
                </a:cxn>
                <a:cxn ang="0">
                  <a:pos x="30" y="38"/>
                </a:cxn>
                <a:cxn ang="0">
                  <a:pos x="28" y="40"/>
                </a:cxn>
                <a:cxn ang="0">
                  <a:pos x="24" y="42"/>
                </a:cxn>
                <a:cxn ang="0">
                  <a:pos x="22" y="42"/>
                </a:cxn>
                <a:cxn ang="0">
                  <a:pos x="8" y="42"/>
                </a:cxn>
                <a:cxn ang="0">
                  <a:pos x="4" y="40"/>
                </a:cxn>
                <a:cxn ang="0">
                  <a:pos x="2" y="34"/>
                </a:cxn>
                <a:cxn ang="0">
                  <a:pos x="0" y="30"/>
                </a:cxn>
                <a:cxn ang="0">
                  <a:pos x="2" y="26"/>
                </a:cxn>
                <a:cxn ang="0">
                  <a:pos x="2" y="20"/>
                </a:cxn>
                <a:cxn ang="0">
                  <a:pos x="2" y="16"/>
                </a:cxn>
                <a:cxn ang="0">
                  <a:pos x="4" y="14"/>
                </a:cxn>
                <a:cxn ang="0">
                  <a:pos x="4" y="14"/>
                </a:cxn>
              </a:cxnLst>
              <a:rect l="0" t="0" r="r" b="b"/>
              <a:pathLst>
                <a:path w="49" h="42">
                  <a:moveTo>
                    <a:pt x="4" y="14"/>
                  </a:moveTo>
                  <a:lnTo>
                    <a:pt x="10" y="10"/>
                  </a:lnTo>
                  <a:lnTo>
                    <a:pt x="14" y="6"/>
                  </a:lnTo>
                  <a:lnTo>
                    <a:pt x="18" y="12"/>
                  </a:lnTo>
                  <a:lnTo>
                    <a:pt x="20" y="4"/>
                  </a:lnTo>
                  <a:lnTo>
                    <a:pt x="24" y="4"/>
                  </a:lnTo>
                  <a:lnTo>
                    <a:pt x="30" y="4"/>
                  </a:lnTo>
                  <a:lnTo>
                    <a:pt x="37" y="2"/>
                  </a:lnTo>
                  <a:lnTo>
                    <a:pt x="39" y="0"/>
                  </a:lnTo>
                  <a:lnTo>
                    <a:pt x="45" y="4"/>
                  </a:lnTo>
                  <a:lnTo>
                    <a:pt x="45" y="6"/>
                  </a:lnTo>
                  <a:lnTo>
                    <a:pt x="45" y="10"/>
                  </a:lnTo>
                  <a:lnTo>
                    <a:pt x="45" y="12"/>
                  </a:lnTo>
                  <a:lnTo>
                    <a:pt x="49" y="16"/>
                  </a:lnTo>
                  <a:lnTo>
                    <a:pt x="47" y="16"/>
                  </a:lnTo>
                  <a:lnTo>
                    <a:pt x="47" y="24"/>
                  </a:lnTo>
                  <a:lnTo>
                    <a:pt x="45" y="30"/>
                  </a:lnTo>
                  <a:lnTo>
                    <a:pt x="45" y="32"/>
                  </a:lnTo>
                  <a:lnTo>
                    <a:pt x="41" y="32"/>
                  </a:lnTo>
                  <a:lnTo>
                    <a:pt x="37" y="32"/>
                  </a:lnTo>
                  <a:lnTo>
                    <a:pt x="33" y="34"/>
                  </a:lnTo>
                  <a:lnTo>
                    <a:pt x="32" y="34"/>
                  </a:lnTo>
                  <a:lnTo>
                    <a:pt x="32" y="38"/>
                  </a:lnTo>
                  <a:lnTo>
                    <a:pt x="30" y="38"/>
                  </a:lnTo>
                  <a:lnTo>
                    <a:pt x="28" y="40"/>
                  </a:lnTo>
                  <a:lnTo>
                    <a:pt x="24" y="42"/>
                  </a:lnTo>
                  <a:lnTo>
                    <a:pt x="22" y="42"/>
                  </a:lnTo>
                  <a:lnTo>
                    <a:pt x="8" y="42"/>
                  </a:lnTo>
                  <a:lnTo>
                    <a:pt x="4" y="40"/>
                  </a:lnTo>
                  <a:lnTo>
                    <a:pt x="2" y="34"/>
                  </a:lnTo>
                  <a:lnTo>
                    <a:pt x="0" y="30"/>
                  </a:lnTo>
                  <a:lnTo>
                    <a:pt x="2" y="26"/>
                  </a:lnTo>
                  <a:lnTo>
                    <a:pt x="2" y="20"/>
                  </a:lnTo>
                  <a:lnTo>
                    <a:pt x="2" y="16"/>
                  </a:lnTo>
                  <a:lnTo>
                    <a:pt x="4" y="14"/>
                  </a:lnTo>
                  <a:lnTo>
                    <a:pt x="4" y="14"/>
                  </a:lnTo>
                  <a:close/>
                </a:path>
              </a:pathLst>
            </a:custGeom>
            <a:solidFill>
              <a:schemeClr val="accent2"/>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142" name="Freeform 171">
              <a:extLst>
                <a:ext uri="{FF2B5EF4-FFF2-40B4-BE49-F238E27FC236}">
                  <a16:creationId xmlns:a16="http://schemas.microsoft.com/office/drawing/2014/main" id="{C701844A-17B1-4A43-9C0D-40C2840613B4}"/>
                </a:ext>
              </a:extLst>
            </p:cNvPr>
            <p:cNvSpPr>
              <a:spLocks/>
            </p:cNvSpPr>
            <p:nvPr/>
          </p:nvSpPr>
          <p:spPr bwMode="auto">
            <a:xfrm>
              <a:off x="9219607" y="4579032"/>
              <a:ext cx="38748" cy="90419"/>
            </a:xfrm>
            <a:custGeom>
              <a:avLst/>
              <a:gdLst/>
              <a:ahLst/>
              <a:cxnLst>
                <a:cxn ang="0">
                  <a:pos x="0" y="12"/>
                </a:cxn>
                <a:cxn ang="0">
                  <a:pos x="0" y="12"/>
                </a:cxn>
                <a:cxn ang="0">
                  <a:pos x="0" y="6"/>
                </a:cxn>
                <a:cxn ang="0">
                  <a:pos x="0" y="2"/>
                </a:cxn>
                <a:cxn ang="0">
                  <a:pos x="4" y="2"/>
                </a:cxn>
                <a:cxn ang="0">
                  <a:pos x="6" y="0"/>
                </a:cxn>
                <a:cxn ang="0">
                  <a:pos x="6" y="2"/>
                </a:cxn>
                <a:cxn ang="0">
                  <a:pos x="8" y="4"/>
                </a:cxn>
                <a:cxn ang="0">
                  <a:pos x="10" y="6"/>
                </a:cxn>
                <a:cxn ang="0">
                  <a:pos x="10" y="12"/>
                </a:cxn>
                <a:cxn ang="0">
                  <a:pos x="8" y="14"/>
                </a:cxn>
                <a:cxn ang="0">
                  <a:pos x="8" y="20"/>
                </a:cxn>
                <a:cxn ang="0">
                  <a:pos x="10" y="22"/>
                </a:cxn>
                <a:cxn ang="0">
                  <a:pos x="4" y="20"/>
                </a:cxn>
                <a:cxn ang="0">
                  <a:pos x="0" y="16"/>
                </a:cxn>
                <a:cxn ang="0">
                  <a:pos x="0" y="14"/>
                </a:cxn>
                <a:cxn ang="0">
                  <a:pos x="0" y="12"/>
                </a:cxn>
                <a:cxn ang="0">
                  <a:pos x="0" y="12"/>
                </a:cxn>
              </a:cxnLst>
              <a:rect l="0" t="0" r="r" b="b"/>
              <a:pathLst>
                <a:path w="10" h="22">
                  <a:moveTo>
                    <a:pt x="0" y="12"/>
                  </a:moveTo>
                  <a:lnTo>
                    <a:pt x="0" y="12"/>
                  </a:lnTo>
                  <a:lnTo>
                    <a:pt x="0" y="6"/>
                  </a:lnTo>
                  <a:lnTo>
                    <a:pt x="0" y="2"/>
                  </a:lnTo>
                  <a:lnTo>
                    <a:pt x="4" y="2"/>
                  </a:lnTo>
                  <a:lnTo>
                    <a:pt x="6" y="0"/>
                  </a:lnTo>
                  <a:lnTo>
                    <a:pt x="6" y="2"/>
                  </a:lnTo>
                  <a:lnTo>
                    <a:pt x="8" y="4"/>
                  </a:lnTo>
                  <a:lnTo>
                    <a:pt x="10" y="6"/>
                  </a:lnTo>
                  <a:lnTo>
                    <a:pt x="10" y="12"/>
                  </a:lnTo>
                  <a:lnTo>
                    <a:pt x="8" y="14"/>
                  </a:lnTo>
                  <a:lnTo>
                    <a:pt x="8" y="20"/>
                  </a:lnTo>
                  <a:lnTo>
                    <a:pt x="10" y="22"/>
                  </a:lnTo>
                  <a:lnTo>
                    <a:pt x="4" y="20"/>
                  </a:lnTo>
                  <a:lnTo>
                    <a:pt x="0" y="16"/>
                  </a:lnTo>
                  <a:lnTo>
                    <a:pt x="0" y="14"/>
                  </a:lnTo>
                  <a:lnTo>
                    <a:pt x="0" y="12"/>
                  </a:lnTo>
                  <a:lnTo>
                    <a:pt x="0" y="12"/>
                  </a:lnTo>
                  <a:close/>
                </a:path>
              </a:pathLst>
            </a:custGeom>
            <a:solidFill>
              <a:schemeClr val="tx2"/>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143" name="Freeform 172">
              <a:extLst>
                <a:ext uri="{FF2B5EF4-FFF2-40B4-BE49-F238E27FC236}">
                  <a16:creationId xmlns:a16="http://schemas.microsoft.com/office/drawing/2014/main" id="{0E2D3D45-7D3F-48DE-8F70-DB35FE0DCBE2}"/>
                </a:ext>
              </a:extLst>
            </p:cNvPr>
            <p:cNvSpPr>
              <a:spLocks noEditPoints="1"/>
            </p:cNvSpPr>
            <p:nvPr/>
          </p:nvSpPr>
          <p:spPr bwMode="auto">
            <a:xfrm>
              <a:off x="10196064" y="3909114"/>
              <a:ext cx="395233" cy="295916"/>
            </a:xfrm>
            <a:custGeom>
              <a:avLst/>
              <a:gdLst/>
              <a:ahLst/>
              <a:cxnLst>
                <a:cxn ang="0">
                  <a:pos x="4" y="7"/>
                </a:cxn>
                <a:cxn ang="0">
                  <a:pos x="4" y="7"/>
                </a:cxn>
                <a:cxn ang="0">
                  <a:pos x="8" y="29"/>
                </a:cxn>
                <a:cxn ang="0">
                  <a:pos x="2" y="35"/>
                </a:cxn>
                <a:cxn ang="0">
                  <a:pos x="14" y="47"/>
                </a:cxn>
                <a:cxn ang="0">
                  <a:pos x="20" y="49"/>
                </a:cxn>
                <a:cxn ang="0">
                  <a:pos x="28" y="51"/>
                </a:cxn>
                <a:cxn ang="0">
                  <a:pos x="37" y="51"/>
                </a:cxn>
                <a:cxn ang="0">
                  <a:pos x="39" y="67"/>
                </a:cxn>
                <a:cxn ang="0">
                  <a:pos x="49" y="67"/>
                </a:cxn>
                <a:cxn ang="0">
                  <a:pos x="63" y="69"/>
                </a:cxn>
                <a:cxn ang="0">
                  <a:pos x="65" y="71"/>
                </a:cxn>
                <a:cxn ang="0">
                  <a:pos x="65" y="72"/>
                </a:cxn>
                <a:cxn ang="0">
                  <a:pos x="73" y="71"/>
                </a:cxn>
                <a:cxn ang="0">
                  <a:pos x="83" y="71"/>
                </a:cxn>
                <a:cxn ang="0">
                  <a:pos x="85" y="69"/>
                </a:cxn>
                <a:cxn ang="0">
                  <a:pos x="85" y="67"/>
                </a:cxn>
                <a:cxn ang="0">
                  <a:pos x="93" y="63"/>
                </a:cxn>
                <a:cxn ang="0">
                  <a:pos x="93" y="55"/>
                </a:cxn>
                <a:cxn ang="0">
                  <a:pos x="93" y="47"/>
                </a:cxn>
                <a:cxn ang="0">
                  <a:pos x="97" y="39"/>
                </a:cxn>
                <a:cxn ang="0">
                  <a:pos x="100" y="37"/>
                </a:cxn>
                <a:cxn ang="0">
                  <a:pos x="102" y="35"/>
                </a:cxn>
                <a:cxn ang="0">
                  <a:pos x="100" y="29"/>
                </a:cxn>
                <a:cxn ang="0">
                  <a:pos x="93" y="27"/>
                </a:cxn>
                <a:cxn ang="0">
                  <a:pos x="85" y="21"/>
                </a:cxn>
                <a:cxn ang="0">
                  <a:pos x="79" y="19"/>
                </a:cxn>
                <a:cxn ang="0">
                  <a:pos x="75" y="19"/>
                </a:cxn>
                <a:cxn ang="0">
                  <a:pos x="73" y="15"/>
                </a:cxn>
                <a:cxn ang="0">
                  <a:pos x="69" y="11"/>
                </a:cxn>
                <a:cxn ang="0">
                  <a:pos x="63" y="11"/>
                </a:cxn>
                <a:cxn ang="0">
                  <a:pos x="57" y="11"/>
                </a:cxn>
                <a:cxn ang="0">
                  <a:pos x="51" y="9"/>
                </a:cxn>
                <a:cxn ang="0">
                  <a:pos x="37" y="6"/>
                </a:cxn>
                <a:cxn ang="0">
                  <a:pos x="28" y="2"/>
                </a:cxn>
                <a:cxn ang="0">
                  <a:pos x="20" y="0"/>
                </a:cxn>
                <a:cxn ang="0">
                  <a:pos x="12" y="6"/>
                </a:cxn>
                <a:cxn ang="0">
                  <a:pos x="4" y="7"/>
                </a:cxn>
                <a:cxn ang="0">
                  <a:pos x="4" y="7"/>
                </a:cxn>
                <a:cxn ang="0">
                  <a:pos x="0" y="25"/>
                </a:cxn>
                <a:cxn ang="0">
                  <a:pos x="0" y="27"/>
                </a:cxn>
                <a:cxn ang="0">
                  <a:pos x="2" y="27"/>
                </a:cxn>
                <a:cxn ang="0">
                  <a:pos x="2" y="25"/>
                </a:cxn>
                <a:cxn ang="0">
                  <a:pos x="0" y="25"/>
                </a:cxn>
                <a:cxn ang="0">
                  <a:pos x="0" y="25"/>
                </a:cxn>
              </a:cxnLst>
              <a:rect l="0" t="0" r="r" b="b"/>
              <a:pathLst>
                <a:path w="102" h="72">
                  <a:moveTo>
                    <a:pt x="4" y="7"/>
                  </a:moveTo>
                  <a:lnTo>
                    <a:pt x="4" y="7"/>
                  </a:lnTo>
                  <a:lnTo>
                    <a:pt x="8" y="29"/>
                  </a:lnTo>
                  <a:lnTo>
                    <a:pt x="2" y="35"/>
                  </a:lnTo>
                  <a:lnTo>
                    <a:pt x="14" y="47"/>
                  </a:lnTo>
                  <a:lnTo>
                    <a:pt x="20" y="49"/>
                  </a:lnTo>
                  <a:lnTo>
                    <a:pt x="28" y="51"/>
                  </a:lnTo>
                  <a:lnTo>
                    <a:pt x="37" y="51"/>
                  </a:lnTo>
                  <a:lnTo>
                    <a:pt x="39" y="67"/>
                  </a:lnTo>
                  <a:lnTo>
                    <a:pt x="49" y="67"/>
                  </a:lnTo>
                  <a:lnTo>
                    <a:pt x="63" y="69"/>
                  </a:lnTo>
                  <a:lnTo>
                    <a:pt x="65" y="71"/>
                  </a:lnTo>
                  <a:lnTo>
                    <a:pt x="65" y="72"/>
                  </a:lnTo>
                  <a:lnTo>
                    <a:pt x="73" y="71"/>
                  </a:lnTo>
                  <a:lnTo>
                    <a:pt x="83" y="71"/>
                  </a:lnTo>
                  <a:lnTo>
                    <a:pt x="85" y="69"/>
                  </a:lnTo>
                  <a:lnTo>
                    <a:pt x="85" y="67"/>
                  </a:lnTo>
                  <a:lnTo>
                    <a:pt x="93" y="63"/>
                  </a:lnTo>
                  <a:lnTo>
                    <a:pt x="93" y="55"/>
                  </a:lnTo>
                  <a:lnTo>
                    <a:pt x="93" y="47"/>
                  </a:lnTo>
                  <a:lnTo>
                    <a:pt x="97" y="39"/>
                  </a:lnTo>
                  <a:lnTo>
                    <a:pt x="100" y="37"/>
                  </a:lnTo>
                  <a:lnTo>
                    <a:pt x="102" y="35"/>
                  </a:lnTo>
                  <a:lnTo>
                    <a:pt x="100" y="29"/>
                  </a:lnTo>
                  <a:lnTo>
                    <a:pt x="93" y="27"/>
                  </a:lnTo>
                  <a:lnTo>
                    <a:pt x="85" y="21"/>
                  </a:lnTo>
                  <a:lnTo>
                    <a:pt x="79" y="19"/>
                  </a:lnTo>
                  <a:lnTo>
                    <a:pt x="75" y="19"/>
                  </a:lnTo>
                  <a:lnTo>
                    <a:pt x="73" y="15"/>
                  </a:lnTo>
                  <a:lnTo>
                    <a:pt x="69" y="11"/>
                  </a:lnTo>
                  <a:lnTo>
                    <a:pt x="63" y="11"/>
                  </a:lnTo>
                  <a:lnTo>
                    <a:pt x="57" y="11"/>
                  </a:lnTo>
                  <a:lnTo>
                    <a:pt x="51" y="9"/>
                  </a:lnTo>
                  <a:lnTo>
                    <a:pt x="37" y="6"/>
                  </a:lnTo>
                  <a:lnTo>
                    <a:pt x="28" y="2"/>
                  </a:lnTo>
                  <a:lnTo>
                    <a:pt x="20" y="0"/>
                  </a:lnTo>
                  <a:lnTo>
                    <a:pt x="12" y="6"/>
                  </a:lnTo>
                  <a:lnTo>
                    <a:pt x="4" y="7"/>
                  </a:lnTo>
                  <a:lnTo>
                    <a:pt x="4" y="7"/>
                  </a:lnTo>
                  <a:close/>
                  <a:moveTo>
                    <a:pt x="0" y="25"/>
                  </a:moveTo>
                  <a:lnTo>
                    <a:pt x="0" y="27"/>
                  </a:lnTo>
                  <a:lnTo>
                    <a:pt x="2" y="27"/>
                  </a:lnTo>
                  <a:lnTo>
                    <a:pt x="2" y="25"/>
                  </a:lnTo>
                  <a:lnTo>
                    <a:pt x="0" y="25"/>
                  </a:lnTo>
                  <a:lnTo>
                    <a:pt x="0" y="25"/>
                  </a:lnTo>
                  <a:close/>
                </a:path>
              </a:pathLst>
            </a:custGeom>
            <a:solidFill>
              <a:schemeClr val="tx2"/>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144" name="Rectangle 173">
              <a:extLst>
                <a:ext uri="{FF2B5EF4-FFF2-40B4-BE49-F238E27FC236}">
                  <a16:creationId xmlns:a16="http://schemas.microsoft.com/office/drawing/2014/main" id="{420A02EF-85E6-47B7-9680-99D344FF8EF2}"/>
                </a:ext>
              </a:extLst>
            </p:cNvPr>
            <p:cNvSpPr>
              <a:spLocks noChangeArrowheads="1"/>
            </p:cNvSpPr>
            <p:nvPr/>
          </p:nvSpPr>
          <p:spPr bwMode="auto">
            <a:xfrm>
              <a:off x="10196064" y="4011861"/>
              <a:ext cx="7749" cy="8219"/>
            </a:xfrm>
            <a:prstGeom prst="rect">
              <a:avLst/>
            </a:prstGeom>
            <a:solidFill>
              <a:srgbClr val="999999">
                <a:lumMod val="75000"/>
              </a:srgbClr>
            </a:solidFill>
            <a:ln w="9525">
              <a:noFill/>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145" name="Rectangle 174">
              <a:extLst>
                <a:ext uri="{FF2B5EF4-FFF2-40B4-BE49-F238E27FC236}">
                  <a16:creationId xmlns:a16="http://schemas.microsoft.com/office/drawing/2014/main" id="{B542CA50-3628-430A-8E84-5507B36F1A95}"/>
                </a:ext>
              </a:extLst>
            </p:cNvPr>
            <p:cNvSpPr>
              <a:spLocks noChangeArrowheads="1"/>
            </p:cNvSpPr>
            <p:nvPr/>
          </p:nvSpPr>
          <p:spPr bwMode="auto">
            <a:xfrm>
              <a:off x="10196064" y="4011861"/>
              <a:ext cx="7749" cy="8219"/>
            </a:xfrm>
            <a:prstGeom prst="rect">
              <a:avLst/>
            </a:prstGeom>
            <a:solidFill>
              <a:srgbClr val="999999">
                <a:lumMod val="7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146" name="Freeform 175">
              <a:extLst>
                <a:ext uri="{FF2B5EF4-FFF2-40B4-BE49-F238E27FC236}">
                  <a16:creationId xmlns:a16="http://schemas.microsoft.com/office/drawing/2014/main" id="{81C3E42E-6B60-4F38-AB7D-36E1EA986BFD}"/>
                </a:ext>
              </a:extLst>
            </p:cNvPr>
            <p:cNvSpPr>
              <a:spLocks/>
            </p:cNvSpPr>
            <p:nvPr/>
          </p:nvSpPr>
          <p:spPr bwMode="auto">
            <a:xfrm>
              <a:off x="9502468" y="4862620"/>
              <a:ext cx="23248" cy="41099"/>
            </a:xfrm>
            <a:custGeom>
              <a:avLst/>
              <a:gdLst/>
              <a:ahLst/>
              <a:cxnLst>
                <a:cxn ang="0">
                  <a:pos x="6" y="10"/>
                </a:cxn>
                <a:cxn ang="0">
                  <a:pos x="6" y="10"/>
                </a:cxn>
                <a:cxn ang="0">
                  <a:pos x="2" y="6"/>
                </a:cxn>
                <a:cxn ang="0">
                  <a:pos x="0" y="4"/>
                </a:cxn>
                <a:cxn ang="0">
                  <a:pos x="0" y="0"/>
                </a:cxn>
                <a:cxn ang="0">
                  <a:pos x="6" y="0"/>
                </a:cxn>
                <a:cxn ang="0">
                  <a:pos x="6" y="2"/>
                </a:cxn>
                <a:cxn ang="0">
                  <a:pos x="6" y="10"/>
                </a:cxn>
                <a:cxn ang="0">
                  <a:pos x="6" y="10"/>
                </a:cxn>
              </a:cxnLst>
              <a:rect l="0" t="0" r="r" b="b"/>
              <a:pathLst>
                <a:path w="6" h="10">
                  <a:moveTo>
                    <a:pt x="6" y="10"/>
                  </a:moveTo>
                  <a:lnTo>
                    <a:pt x="6" y="10"/>
                  </a:lnTo>
                  <a:lnTo>
                    <a:pt x="2" y="6"/>
                  </a:lnTo>
                  <a:lnTo>
                    <a:pt x="0" y="4"/>
                  </a:lnTo>
                  <a:lnTo>
                    <a:pt x="0" y="0"/>
                  </a:lnTo>
                  <a:lnTo>
                    <a:pt x="6" y="0"/>
                  </a:lnTo>
                  <a:lnTo>
                    <a:pt x="6" y="2"/>
                  </a:lnTo>
                  <a:lnTo>
                    <a:pt x="6" y="10"/>
                  </a:lnTo>
                  <a:lnTo>
                    <a:pt x="6" y="10"/>
                  </a:lnTo>
                  <a:close/>
                </a:path>
              </a:pathLst>
            </a:custGeom>
            <a:solidFill>
              <a:srgbClr val="999999">
                <a:lumMod val="7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147" name="Freeform 176">
              <a:extLst>
                <a:ext uri="{FF2B5EF4-FFF2-40B4-BE49-F238E27FC236}">
                  <a16:creationId xmlns:a16="http://schemas.microsoft.com/office/drawing/2014/main" id="{F692F712-54EA-4C2D-B1B0-52D903E32CB8}"/>
                </a:ext>
              </a:extLst>
            </p:cNvPr>
            <p:cNvSpPr>
              <a:spLocks/>
            </p:cNvSpPr>
            <p:nvPr/>
          </p:nvSpPr>
          <p:spPr bwMode="auto">
            <a:xfrm>
              <a:off x="9502468" y="4862620"/>
              <a:ext cx="23248" cy="41099"/>
            </a:xfrm>
            <a:custGeom>
              <a:avLst/>
              <a:gdLst/>
              <a:ahLst/>
              <a:cxnLst>
                <a:cxn ang="0">
                  <a:pos x="6" y="10"/>
                </a:cxn>
                <a:cxn ang="0">
                  <a:pos x="6" y="10"/>
                </a:cxn>
                <a:cxn ang="0">
                  <a:pos x="2" y="6"/>
                </a:cxn>
                <a:cxn ang="0">
                  <a:pos x="0" y="4"/>
                </a:cxn>
                <a:cxn ang="0">
                  <a:pos x="0" y="0"/>
                </a:cxn>
                <a:cxn ang="0">
                  <a:pos x="6" y="0"/>
                </a:cxn>
                <a:cxn ang="0">
                  <a:pos x="6" y="2"/>
                </a:cxn>
                <a:cxn ang="0">
                  <a:pos x="6" y="10"/>
                </a:cxn>
                <a:cxn ang="0">
                  <a:pos x="6" y="10"/>
                </a:cxn>
              </a:cxnLst>
              <a:rect l="0" t="0" r="r" b="b"/>
              <a:pathLst>
                <a:path w="6" h="10">
                  <a:moveTo>
                    <a:pt x="6" y="10"/>
                  </a:moveTo>
                  <a:lnTo>
                    <a:pt x="6" y="10"/>
                  </a:lnTo>
                  <a:lnTo>
                    <a:pt x="2" y="6"/>
                  </a:lnTo>
                  <a:lnTo>
                    <a:pt x="0" y="4"/>
                  </a:lnTo>
                  <a:lnTo>
                    <a:pt x="0" y="0"/>
                  </a:lnTo>
                  <a:lnTo>
                    <a:pt x="6" y="0"/>
                  </a:lnTo>
                  <a:lnTo>
                    <a:pt x="6" y="2"/>
                  </a:lnTo>
                  <a:lnTo>
                    <a:pt x="6" y="10"/>
                  </a:lnTo>
                  <a:lnTo>
                    <a:pt x="6" y="10"/>
                  </a:lnTo>
                  <a:close/>
                </a:path>
              </a:pathLst>
            </a:custGeom>
            <a:solidFill>
              <a:srgbClr val="999999">
                <a:lumMod val="7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148" name="Freeform 179">
              <a:extLst>
                <a:ext uri="{FF2B5EF4-FFF2-40B4-BE49-F238E27FC236}">
                  <a16:creationId xmlns:a16="http://schemas.microsoft.com/office/drawing/2014/main" id="{467C3D38-BC43-488C-8B66-2F578444383C}"/>
                </a:ext>
              </a:extLst>
            </p:cNvPr>
            <p:cNvSpPr>
              <a:spLocks/>
            </p:cNvSpPr>
            <p:nvPr/>
          </p:nvSpPr>
          <p:spPr bwMode="auto">
            <a:xfrm>
              <a:off x="10211564" y="3728275"/>
              <a:ext cx="503729" cy="300028"/>
            </a:xfrm>
            <a:custGeom>
              <a:avLst/>
              <a:gdLst/>
              <a:ahLst/>
              <a:cxnLst>
                <a:cxn ang="0">
                  <a:pos x="0" y="51"/>
                </a:cxn>
                <a:cxn ang="0">
                  <a:pos x="0" y="51"/>
                </a:cxn>
                <a:cxn ang="0">
                  <a:pos x="8" y="48"/>
                </a:cxn>
                <a:cxn ang="0">
                  <a:pos x="16" y="44"/>
                </a:cxn>
                <a:cxn ang="0">
                  <a:pos x="24" y="46"/>
                </a:cxn>
                <a:cxn ang="0">
                  <a:pos x="33" y="48"/>
                </a:cxn>
                <a:cxn ang="0">
                  <a:pos x="47" y="53"/>
                </a:cxn>
                <a:cxn ang="0">
                  <a:pos x="53" y="55"/>
                </a:cxn>
                <a:cxn ang="0">
                  <a:pos x="59" y="55"/>
                </a:cxn>
                <a:cxn ang="0">
                  <a:pos x="65" y="55"/>
                </a:cxn>
                <a:cxn ang="0">
                  <a:pos x="69" y="57"/>
                </a:cxn>
                <a:cxn ang="0">
                  <a:pos x="71" y="63"/>
                </a:cxn>
                <a:cxn ang="0">
                  <a:pos x="75" y="63"/>
                </a:cxn>
                <a:cxn ang="0">
                  <a:pos x="81" y="65"/>
                </a:cxn>
                <a:cxn ang="0">
                  <a:pos x="89" y="71"/>
                </a:cxn>
                <a:cxn ang="0">
                  <a:pos x="95" y="73"/>
                </a:cxn>
                <a:cxn ang="0">
                  <a:pos x="100" y="67"/>
                </a:cxn>
                <a:cxn ang="0">
                  <a:pos x="102" y="65"/>
                </a:cxn>
                <a:cxn ang="0">
                  <a:pos x="108" y="65"/>
                </a:cxn>
                <a:cxn ang="0">
                  <a:pos x="112" y="67"/>
                </a:cxn>
                <a:cxn ang="0">
                  <a:pos x="116" y="61"/>
                </a:cxn>
                <a:cxn ang="0">
                  <a:pos x="116" y="53"/>
                </a:cxn>
                <a:cxn ang="0">
                  <a:pos x="118" y="51"/>
                </a:cxn>
                <a:cxn ang="0">
                  <a:pos x="122" y="53"/>
                </a:cxn>
                <a:cxn ang="0">
                  <a:pos x="128" y="53"/>
                </a:cxn>
                <a:cxn ang="0">
                  <a:pos x="130" y="51"/>
                </a:cxn>
                <a:cxn ang="0">
                  <a:pos x="128" y="44"/>
                </a:cxn>
                <a:cxn ang="0">
                  <a:pos x="122" y="36"/>
                </a:cxn>
                <a:cxn ang="0">
                  <a:pos x="120" y="34"/>
                </a:cxn>
                <a:cxn ang="0">
                  <a:pos x="118" y="34"/>
                </a:cxn>
                <a:cxn ang="0">
                  <a:pos x="116" y="32"/>
                </a:cxn>
                <a:cxn ang="0">
                  <a:pos x="116" y="20"/>
                </a:cxn>
                <a:cxn ang="0">
                  <a:pos x="110" y="22"/>
                </a:cxn>
                <a:cxn ang="0">
                  <a:pos x="108" y="22"/>
                </a:cxn>
                <a:cxn ang="0">
                  <a:pos x="104" y="20"/>
                </a:cxn>
                <a:cxn ang="0">
                  <a:pos x="104" y="14"/>
                </a:cxn>
                <a:cxn ang="0">
                  <a:pos x="102" y="14"/>
                </a:cxn>
                <a:cxn ang="0">
                  <a:pos x="95" y="16"/>
                </a:cxn>
                <a:cxn ang="0">
                  <a:pos x="91" y="6"/>
                </a:cxn>
                <a:cxn ang="0">
                  <a:pos x="85" y="6"/>
                </a:cxn>
                <a:cxn ang="0">
                  <a:pos x="85" y="4"/>
                </a:cxn>
                <a:cxn ang="0">
                  <a:pos x="81" y="2"/>
                </a:cxn>
                <a:cxn ang="0">
                  <a:pos x="73" y="0"/>
                </a:cxn>
                <a:cxn ang="0">
                  <a:pos x="69" y="0"/>
                </a:cxn>
                <a:cxn ang="0">
                  <a:pos x="69" y="2"/>
                </a:cxn>
                <a:cxn ang="0">
                  <a:pos x="63" y="2"/>
                </a:cxn>
                <a:cxn ang="0">
                  <a:pos x="53" y="2"/>
                </a:cxn>
                <a:cxn ang="0">
                  <a:pos x="53" y="12"/>
                </a:cxn>
                <a:cxn ang="0">
                  <a:pos x="55" y="24"/>
                </a:cxn>
                <a:cxn ang="0">
                  <a:pos x="45" y="28"/>
                </a:cxn>
                <a:cxn ang="0">
                  <a:pos x="41" y="28"/>
                </a:cxn>
                <a:cxn ang="0">
                  <a:pos x="35" y="26"/>
                </a:cxn>
                <a:cxn ang="0">
                  <a:pos x="26" y="16"/>
                </a:cxn>
                <a:cxn ang="0">
                  <a:pos x="26" y="14"/>
                </a:cxn>
                <a:cxn ang="0">
                  <a:pos x="28" y="14"/>
                </a:cxn>
                <a:cxn ang="0">
                  <a:pos x="28" y="10"/>
                </a:cxn>
                <a:cxn ang="0">
                  <a:pos x="26" y="10"/>
                </a:cxn>
                <a:cxn ang="0">
                  <a:pos x="24" y="12"/>
                </a:cxn>
                <a:cxn ang="0">
                  <a:pos x="16" y="14"/>
                </a:cxn>
                <a:cxn ang="0">
                  <a:pos x="14" y="22"/>
                </a:cxn>
                <a:cxn ang="0">
                  <a:pos x="4" y="36"/>
                </a:cxn>
                <a:cxn ang="0">
                  <a:pos x="0" y="51"/>
                </a:cxn>
                <a:cxn ang="0">
                  <a:pos x="0" y="51"/>
                </a:cxn>
              </a:cxnLst>
              <a:rect l="0" t="0" r="r" b="b"/>
              <a:pathLst>
                <a:path w="130" h="73">
                  <a:moveTo>
                    <a:pt x="0" y="51"/>
                  </a:moveTo>
                  <a:lnTo>
                    <a:pt x="0" y="51"/>
                  </a:lnTo>
                  <a:lnTo>
                    <a:pt x="8" y="48"/>
                  </a:lnTo>
                  <a:lnTo>
                    <a:pt x="16" y="44"/>
                  </a:lnTo>
                  <a:lnTo>
                    <a:pt x="24" y="46"/>
                  </a:lnTo>
                  <a:lnTo>
                    <a:pt x="33" y="48"/>
                  </a:lnTo>
                  <a:lnTo>
                    <a:pt x="47" y="53"/>
                  </a:lnTo>
                  <a:lnTo>
                    <a:pt x="53" y="55"/>
                  </a:lnTo>
                  <a:lnTo>
                    <a:pt x="59" y="55"/>
                  </a:lnTo>
                  <a:lnTo>
                    <a:pt x="65" y="55"/>
                  </a:lnTo>
                  <a:lnTo>
                    <a:pt x="69" y="57"/>
                  </a:lnTo>
                  <a:lnTo>
                    <a:pt x="71" y="63"/>
                  </a:lnTo>
                  <a:lnTo>
                    <a:pt x="75" y="63"/>
                  </a:lnTo>
                  <a:lnTo>
                    <a:pt x="81" y="65"/>
                  </a:lnTo>
                  <a:lnTo>
                    <a:pt x="89" y="71"/>
                  </a:lnTo>
                  <a:lnTo>
                    <a:pt x="95" y="73"/>
                  </a:lnTo>
                  <a:lnTo>
                    <a:pt x="100" y="67"/>
                  </a:lnTo>
                  <a:lnTo>
                    <a:pt x="102" y="65"/>
                  </a:lnTo>
                  <a:lnTo>
                    <a:pt x="108" y="65"/>
                  </a:lnTo>
                  <a:lnTo>
                    <a:pt x="112" y="67"/>
                  </a:lnTo>
                  <a:lnTo>
                    <a:pt x="116" y="61"/>
                  </a:lnTo>
                  <a:lnTo>
                    <a:pt x="116" y="53"/>
                  </a:lnTo>
                  <a:lnTo>
                    <a:pt x="118" y="51"/>
                  </a:lnTo>
                  <a:lnTo>
                    <a:pt x="122" y="53"/>
                  </a:lnTo>
                  <a:lnTo>
                    <a:pt x="128" y="53"/>
                  </a:lnTo>
                  <a:lnTo>
                    <a:pt x="130" y="51"/>
                  </a:lnTo>
                  <a:lnTo>
                    <a:pt x="128" y="44"/>
                  </a:lnTo>
                  <a:lnTo>
                    <a:pt x="122" y="36"/>
                  </a:lnTo>
                  <a:lnTo>
                    <a:pt x="120" y="34"/>
                  </a:lnTo>
                  <a:lnTo>
                    <a:pt x="118" y="34"/>
                  </a:lnTo>
                  <a:lnTo>
                    <a:pt x="116" y="32"/>
                  </a:lnTo>
                  <a:lnTo>
                    <a:pt x="116" y="20"/>
                  </a:lnTo>
                  <a:lnTo>
                    <a:pt x="110" y="22"/>
                  </a:lnTo>
                  <a:lnTo>
                    <a:pt x="108" y="22"/>
                  </a:lnTo>
                  <a:lnTo>
                    <a:pt x="104" y="20"/>
                  </a:lnTo>
                  <a:lnTo>
                    <a:pt x="104" y="14"/>
                  </a:lnTo>
                  <a:lnTo>
                    <a:pt x="102" y="14"/>
                  </a:lnTo>
                  <a:lnTo>
                    <a:pt x="95" y="16"/>
                  </a:lnTo>
                  <a:lnTo>
                    <a:pt x="91" y="6"/>
                  </a:lnTo>
                  <a:lnTo>
                    <a:pt x="85" y="6"/>
                  </a:lnTo>
                  <a:lnTo>
                    <a:pt x="85" y="4"/>
                  </a:lnTo>
                  <a:lnTo>
                    <a:pt x="81" y="2"/>
                  </a:lnTo>
                  <a:lnTo>
                    <a:pt x="73" y="0"/>
                  </a:lnTo>
                  <a:lnTo>
                    <a:pt x="69" y="0"/>
                  </a:lnTo>
                  <a:lnTo>
                    <a:pt x="69" y="2"/>
                  </a:lnTo>
                  <a:lnTo>
                    <a:pt x="63" y="2"/>
                  </a:lnTo>
                  <a:lnTo>
                    <a:pt x="53" y="2"/>
                  </a:lnTo>
                  <a:lnTo>
                    <a:pt x="53" y="12"/>
                  </a:lnTo>
                  <a:lnTo>
                    <a:pt x="55" y="24"/>
                  </a:lnTo>
                  <a:lnTo>
                    <a:pt x="45" y="28"/>
                  </a:lnTo>
                  <a:lnTo>
                    <a:pt x="41" y="28"/>
                  </a:lnTo>
                  <a:lnTo>
                    <a:pt x="35" y="26"/>
                  </a:lnTo>
                  <a:lnTo>
                    <a:pt x="26" y="16"/>
                  </a:lnTo>
                  <a:lnTo>
                    <a:pt x="26" y="14"/>
                  </a:lnTo>
                  <a:lnTo>
                    <a:pt x="28" y="14"/>
                  </a:lnTo>
                  <a:lnTo>
                    <a:pt x="28" y="10"/>
                  </a:lnTo>
                  <a:lnTo>
                    <a:pt x="26" y="10"/>
                  </a:lnTo>
                  <a:lnTo>
                    <a:pt x="24" y="12"/>
                  </a:lnTo>
                  <a:lnTo>
                    <a:pt x="16" y="14"/>
                  </a:lnTo>
                  <a:lnTo>
                    <a:pt x="14" y="22"/>
                  </a:lnTo>
                  <a:lnTo>
                    <a:pt x="4" y="36"/>
                  </a:lnTo>
                  <a:lnTo>
                    <a:pt x="0" y="51"/>
                  </a:lnTo>
                  <a:lnTo>
                    <a:pt x="0" y="51"/>
                  </a:lnTo>
                  <a:close/>
                </a:path>
              </a:pathLst>
            </a:custGeom>
            <a:solidFill>
              <a:schemeClr val="tx2"/>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149" name="Freeform 187">
              <a:extLst>
                <a:ext uri="{FF2B5EF4-FFF2-40B4-BE49-F238E27FC236}">
                  <a16:creationId xmlns:a16="http://schemas.microsoft.com/office/drawing/2014/main" id="{1E10E29B-8813-43D4-9DCF-F0F91109E762}"/>
                </a:ext>
              </a:extLst>
            </p:cNvPr>
            <p:cNvSpPr>
              <a:spLocks/>
            </p:cNvSpPr>
            <p:nvPr/>
          </p:nvSpPr>
          <p:spPr bwMode="auto">
            <a:xfrm>
              <a:off x="9661338" y="5754476"/>
              <a:ext cx="182118" cy="127410"/>
            </a:xfrm>
            <a:custGeom>
              <a:avLst/>
              <a:gdLst/>
              <a:ahLst/>
              <a:cxnLst>
                <a:cxn ang="0">
                  <a:pos x="2" y="0"/>
                </a:cxn>
                <a:cxn ang="0">
                  <a:pos x="2" y="0"/>
                </a:cxn>
                <a:cxn ang="0">
                  <a:pos x="2" y="2"/>
                </a:cxn>
                <a:cxn ang="0">
                  <a:pos x="0" y="2"/>
                </a:cxn>
                <a:cxn ang="0">
                  <a:pos x="0" y="10"/>
                </a:cxn>
                <a:cxn ang="0">
                  <a:pos x="8" y="14"/>
                </a:cxn>
                <a:cxn ang="0">
                  <a:pos x="16" y="18"/>
                </a:cxn>
                <a:cxn ang="0">
                  <a:pos x="18" y="21"/>
                </a:cxn>
                <a:cxn ang="0">
                  <a:pos x="20" y="21"/>
                </a:cxn>
                <a:cxn ang="0">
                  <a:pos x="26" y="21"/>
                </a:cxn>
                <a:cxn ang="0">
                  <a:pos x="28" y="23"/>
                </a:cxn>
                <a:cxn ang="0">
                  <a:pos x="36" y="29"/>
                </a:cxn>
                <a:cxn ang="0">
                  <a:pos x="36" y="31"/>
                </a:cxn>
                <a:cxn ang="0">
                  <a:pos x="43" y="31"/>
                </a:cxn>
                <a:cxn ang="0">
                  <a:pos x="39" y="23"/>
                </a:cxn>
                <a:cxn ang="0">
                  <a:pos x="45" y="21"/>
                </a:cxn>
                <a:cxn ang="0">
                  <a:pos x="45" y="18"/>
                </a:cxn>
                <a:cxn ang="0">
                  <a:pos x="45" y="12"/>
                </a:cxn>
                <a:cxn ang="0">
                  <a:pos x="45" y="10"/>
                </a:cxn>
                <a:cxn ang="0">
                  <a:pos x="45" y="8"/>
                </a:cxn>
                <a:cxn ang="0">
                  <a:pos x="47" y="4"/>
                </a:cxn>
                <a:cxn ang="0">
                  <a:pos x="47" y="0"/>
                </a:cxn>
                <a:cxn ang="0">
                  <a:pos x="34" y="4"/>
                </a:cxn>
                <a:cxn ang="0">
                  <a:pos x="26" y="8"/>
                </a:cxn>
                <a:cxn ang="0">
                  <a:pos x="18" y="4"/>
                </a:cxn>
                <a:cxn ang="0">
                  <a:pos x="12" y="2"/>
                </a:cxn>
                <a:cxn ang="0">
                  <a:pos x="10" y="2"/>
                </a:cxn>
                <a:cxn ang="0">
                  <a:pos x="6" y="2"/>
                </a:cxn>
                <a:cxn ang="0">
                  <a:pos x="2" y="0"/>
                </a:cxn>
                <a:cxn ang="0">
                  <a:pos x="2" y="0"/>
                </a:cxn>
              </a:cxnLst>
              <a:rect l="0" t="0" r="r" b="b"/>
              <a:pathLst>
                <a:path w="47" h="31">
                  <a:moveTo>
                    <a:pt x="2" y="0"/>
                  </a:moveTo>
                  <a:lnTo>
                    <a:pt x="2" y="0"/>
                  </a:lnTo>
                  <a:lnTo>
                    <a:pt x="2" y="2"/>
                  </a:lnTo>
                  <a:lnTo>
                    <a:pt x="0" y="2"/>
                  </a:lnTo>
                  <a:lnTo>
                    <a:pt x="0" y="10"/>
                  </a:lnTo>
                  <a:lnTo>
                    <a:pt x="8" y="14"/>
                  </a:lnTo>
                  <a:lnTo>
                    <a:pt x="16" y="18"/>
                  </a:lnTo>
                  <a:lnTo>
                    <a:pt x="18" y="21"/>
                  </a:lnTo>
                  <a:lnTo>
                    <a:pt x="20" y="21"/>
                  </a:lnTo>
                  <a:lnTo>
                    <a:pt x="26" y="21"/>
                  </a:lnTo>
                  <a:lnTo>
                    <a:pt x="28" y="23"/>
                  </a:lnTo>
                  <a:lnTo>
                    <a:pt x="36" y="29"/>
                  </a:lnTo>
                  <a:lnTo>
                    <a:pt x="36" y="31"/>
                  </a:lnTo>
                  <a:lnTo>
                    <a:pt x="43" y="31"/>
                  </a:lnTo>
                  <a:lnTo>
                    <a:pt x="39" y="23"/>
                  </a:lnTo>
                  <a:lnTo>
                    <a:pt x="45" y="21"/>
                  </a:lnTo>
                  <a:lnTo>
                    <a:pt x="45" y="18"/>
                  </a:lnTo>
                  <a:lnTo>
                    <a:pt x="45" y="12"/>
                  </a:lnTo>
                  <a:lnTo>
                    <a:pt x="45" y="10"/>
                  </a:lnTo>
                  <a:lnTo>
                    <a:pt x="45" y="8"/>
                  </a:lnTo>
                  <a:lnTo>
                    <a:pt x="47" y="4"/>
                  </a:lnTo>
                  <a:lnTo>
                    <a:pt x="47" y="0"/>
                  </a:lnTo>
                  <a:lnTo>
                    <a:pt x="34" y="4"/>
                  </a:lnTo>
                  <a:lnTo>
                    <a:pt x="26" y="8"/>
                  </a:lnTo>
                  <a:lnTo>
                    <a:pt x="18" y="4"/>
                  </a:lnTo>
                  <a:lnTo>
                    <a:pt x="12" y="2"/>
                  </a:lnTo>
                  <a:lnTo>
                    <a:pt x="10" y="2"/>
                  </a:lnTo>
                  <a:lnTo>
                    <a:pt x="6" y="2"/>
                  </a:lnTo>
                  <a:lnTo>
                    <a:pt x="2" y="0"/>
                  </a:lnTo>
                  <a:lnTo>
                    <a:pt x="2" y="0"/>
                  </a:lnTo>
                  <a:close/>
                </a:path>
              </a:pathLst>
            </a:custGeom>
            <a:solidFill>
              <a:srgbClr val="999999">
                <a:lumMod val="7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150" name="Freeform 194">
              <a:extLst>
                <a:ext uri="{FF2B5EF4-FFF2-40B4-BE49-F238E27FC236}">
                  <a16:creationId xmlns:a16="http://schemas.microsoft.com/office/drawing/2014/main" id="{54D3962C-B465-4EBF-BA7A-A6F6B3F11603}"/>
                </a:ext>
              </a:extLst>
            </p:cNvPr>
            <p:cNvSpPr>
              <a:spLocks noEditPoints="1"/>
            </p:cNvSpPr>
            <p:nvPr/>
          </p:nvSpPr>
          <p:spPr bwMode="auto">
            <a:xfrm>
              <a:off x="8188900" y="4020080"/>
              <a:ext cx="259615" cy="423326"/>
            </a:xfrm>
            <a:custGeom>
              <a:avLst/>
              <a:gdLst/>
              <a:ahLst/>
              <a:cxnLst>
                <a:cxn ang="0">
                  <a:pos x="57" y="8"/>
                </a:cxn>
                <a:cxn ang="0">
                  <a:pos x="53" y="2"/>
                </a:cxn>
                <a:cxn ang="0">
                  <a:pos x="51" y="4"/>
                </a:cxn>
                <a:cxn ang="0">
                  <a:pos x="47" y="8"/>
                </a:cxn>
                <a:cxn ang="0">
                  <a:pos x="41" y="4"/>
                </a:cxn>
                <a:cxn ang="0">
                  <a:pos x="37" y="12"/>
                </a:cxn>
                <a:cxn ang="0">
                  <a:pos x="37" y="14"/>
                </a:cxn>
                <a:cxn ang="0">
                  <a:pos x="33" y="20"/>
                </a:cxn>
                <a:cxn ang="0">
                  <a:pos x="29" y="24"/>
                </a:cxn>
                <a:cxn ang="0">
                  <a:pos x="27" y="30"/>
                </a:cxn>
                <a:cxn ang="0">
                  <a:pos x="18" y="30"/>
                </a:cxn>
                <a:cxn ang="0">
                  <a:pos x="12" y="24"/>
                </a:cxn>
                <a:cxn ang="0">
                  <a:pos x="10" y="32"/>
                </a:cxn>
                <a:cxn ang="0">
                  <a:pos x="14" y="40"/>
                </a:cxn>
                <a:cxn ang="0">
                  <a:pos x="10" y="42"/>
                </a:cxn>
                <a:cxn ang="0">
                  <a:pos x="6" y="45"/>
                </a:cxn>
                <a:cxn ang="0">
                  <a:pos x="2" y="53"/>
                </a:cxn>
                <a:cxn ang="0">
                  <a:pos x="22" y="55"/>
                </a:cxn>
                <a:cxn ang="0">
                  <a:pos x="22" y="53"/>
                </a:cxn>
                <a:cxn ang="0">
                  <a:pos x="18" y="61"/>
                </a:cxn>
                <a:cxn ang="0">
                  <a:pos x="14" y="69"/>
                </a:cxn>
                <a:cxn ang="0">
                  <a:pos x="10" y="73"/>
                </a:cxn>
                <a:cxn ang="0">
                  <a:pos x="6" y="79"/>
                </a:cxn>
                <a:cxn ang="0">
                  <a:pos x="4" y="83"/>
                </a:cxn>
                <a:cxn ang="0">
                  <a:pos x="0" y="89"/>
                </a:cxn>
                <a:cxn ang="0">
                  <a:pos x="2" y="93"/>
                </a:cxn>
                <a:cxn ang="0">
                  <a:pos x="4" y="95"/>
                </a:cxn>
                <a:cxn ang="0">
                  <a:pos x="10" y="99"/>
                </a:cxn>
                <a:cxn ang="0">
                  <a:pos x="6" y="103"/>
                </a:cxn>
                <a:cxn ang="0">
                  <a:pos x="20" y="95"/>
                </a:cxn>
                <a:cxn ang="0">
                  <a:pos x="24" y="103"/>
                </a:cxn>
                <a:cxn ang="0">
                  <a:pos x="31" y="99"/>
                </a:cxn>
                <a:cxn ang="0">
                  <a:pos x="33" y="93"/>
                </a:cxn>
                <a:cxn ang="0">
                  <a:pos x="39" y="91"/>
                </a:cxn>
                <a:cxn ang="0">
                  <a:pos x="43" y="89"/>
                </a:cxn>
                <a:cxn ang="0">
                  <a:pos x="47" y="83"/>
                </a:cxn>
                <a:cxn ang="0">
                  <a:pos x="53" y="81"/>
                </a:cxn>
                <a:cxn ang="0">
                  <a:pos x="57" y="79"/>
                </a:cxn>
                <a:cxn ang="0">
                  <a:pos x="59" y="79"/>
                </a:cxn>
                <a:cxn ang="0">
                  <a:pos x="59" y="73"/>
                </a:cxn>
                <a:cxn ang="0">
                  <a:pos x="65" y="59"/>
                </a:cxn>
                <a:cxn ang="0">
                  <a:pos x="61" y="53"/>
                </a:cxn>
                <a:cxn ang="0">
                  <a:pos x="61" y="44"/>
                </a:cxn>
                <a:cxn ang="0">
                  <a:pos x="61" y="36"/>
                </a:cxn>
                <a:cxn ang="0">
                  <a:pos x="65" y="34"/>
                </a:cxn>
                <a:cxn ang="0">
                  <a:pos x="53" y="32"/>
                </a:cxn>
                <a:cxn ang="0">
                  <a:pos x="47" y="34"/>
                </a:cxn>
                <a:cxn ang="0">
                  <a:pos x="47" y="30"/>
                </a:cxn>
                <a:cxn ang="0">
                  <a:pos x="41" y="28"/>
                </a:cxn>
                <a:cxn ang="0">
                  <a:pos x="41" y="22"/>
                </a:cxn>
                <a:cxn ang="0">
                  <a:pos x="47" y="20"/>
                </a:cxn>
                <a:cxn ang="0">
                  <a:pos x="49" y="12"/>
                </a:cxn>
                <a:cxn ang="0">
                  <a:pos x="57" y="8"/>
                </a:cxn>
                <a:cxn ang="0">
                  <a:pos x="22" y="69"/>
                </a:cxn>
                <a:cxn ang="0">
                  <a:pos x="22" y="71"/>
                </a:cxn>
                <a:cxn ang="0">
                  <a:pos x="18" y="73"/>
                </a:cxn>
                <a:cxn ang="0">
                  <a:pos x="22" y="69"/>
                </a:cxn>
              </a:cxnLst>
              <a:rect l="0" t="0" r="r" b="b"/>
              <a:pathLst>
                <a:path w="67" h="103">
                  <a:moveTo>
                    <a:pt x="57" y="8"/>
                  </a:moveTo>
                  <a:lnTo>
                    <a:pt x="57" y="8"/>
                  </a:lnTo>
                  <a:lnTo>
                    <a:pt x="57" y="4"/>
                  </a:lnTo>
                  <a:lnTo>
                    <a:pt x="53" y="2"/>
                  </a:lnTo>
                  <a:lnTo>
                    <a:pt x="51" y="0"/>
                  </a:lnTo>
                  <a:lnTo>
                    <a:pt x="51" y="4"/>
                  </a:lnTo>
                  <a:lnTo>
                    <a:pt x="49" y="8"/>
                  </a:lnTo>
                  <a:lnTo>
                    <a:pt x="47" y="8"/>
                  </a:lnTo>
                  <a:lnTo>
                    <a:pt x="47" y="4"/>
                  </a:lnTo>
                  <a:lnTo>
                    <a:pt x="41" y="4"/>
                  </a:lnTo>
                  <a:lnTo>
                    <a:pt x="37" y="4"/>
                  </a:lnTo>
                  <a:lnTo>
                    <a:pt x="37" y="12"/>
                  </a:lnTo>
                  <a:lnTo>
                    <a:pt x="31" y="12"/>
                  </a:lnTo>
                  <a:lnTo>
                    <a:pt x="37" y="14"/>
                  </a:lnTo>
                  <a:lnTo>
                    <a:pt x="37" y="20"/>
                  </a:lnTo>
                  <a:lnTo>
                    <a:pt x="33" y="20"/>
                  </a:lnTo>
                  <a:lnTo>
                    <a:pt x="29" y="22"/>
                  </a:lnTo>
                  <a:lnTo>
                    <a:pt x="29" y="24"/>
                  </a:lnTo>
                  <a:lnTo>
                    <a:pt x="29" y="30"/>
                  </a:lnTo>
                  <a:lnTo>
                    <a:pt x="27" y="30"/>
                  </a:lnTo>
                  <a:lnTo>
                    <a:pt x="20" y="28"/>
                  </a:lnTo>
                  <a:lnTo>
                    <a:pt x="18" y="30"/>
                  </a:lnTo>
                  <a:lnTo>
                    <a:pt x="14" y="30"/>
                  </a:lnTo>
                  <a:lnTo>
                    <a:pt x="12" y="24"/>
                  </a:lnTo>
                  <a:lnTo>
                    <a:pt x="10" y="24"/>
                  </a:lnTo>
                  <a:lnTo>
                    <a:pt x="10" y="32"/>
                  </a:lnTo>
                  <a:lnTo>
                    <a:pt x="18" y="36"/>
                  </a:lnTo>
                  <a:lnTo>
                    <a:pt x="14" y="40"/>
                  </a:lnTo>
                  <a:lnTo>
                    <a:pt x="14" y="42"/>
                  </a:lnTo>
                  <a:lnTo>
                    <a:pt x="10" y="42"/>
                  </a:lnTo>
                  <a:lnTo>
                    <a:pt x="4" y="42"/>
                  </a:lnTo>
                  <a:lnTo>
                    <a:pt x="6" y="45"/>
                  </a:lnTo>
                  <a:lnTo>
                    <a:pt x="2" y="45"/>
                  </a:lnTo>
                  <a:lnTo>
                    <a:pt x="2" y="53"/>
                  </a:lnTo>
                  <a:lnTo>
                    <a:pt x="12" y="53"/>
                  </a:lnTo>
                  <a:lnTo>
                    <a:pt x="22" y="55"/>
                  </a:lnTo>
                  <a:lnTo>
                    <a:pt x="22" y="51"/>
                  </a:lnTo>
                  <a:lnTo>
                    <a:pt x="22" y="53"/>
                  </a:lnTo>
                  <a:lnTo>
                    <a:pt x="22" y="55"/>
                  </a:lnTo>
                  <a:lnTo>
                    <a:pt x="18" y="61"/>
                  </a:lnTo>
                  <a:lnTo>
                    <a:pt x="18" y="65"/>
                  </a:lnTo>
                  <a:lnTo>
                    <a:pt x="14" y="69"/>
                  </a:lnTo>
                  <a:lnTo>
                    <a:pt x="10" y="71"/>
                  </a:lnTo>
                  <a:lnTo>
                    <a:pt x="10" y="73"/>
                  </a:lnTo>
                  <a:lnTo>
                    <a:pt x="14" y="75"/>
                  </a:lnTo>
                  <a:lnTo>
                    <a:pt x="6" y="79"/>
                  </a:lnTo>
                  <a:lnTo>
                    <a:pt x="10" y="83"/>
                  </a:lnTo>
                  <a:lnTo>
                    <a:pt x="4" y="83"/>
                  </a:lnTo>
                  <a:lnTo>
                    <a:pt x="0" y="83"/>
                  </a:lnTo>
                  <a:lnTo>
                    <a:pt x="0" y="89"/>
                  </a:lnTo>
                  <a:lnTo>
                    <a:pt x="4" y="89"/>
                  </a:lnTo>
                  <a:lnTo>
                    <a:pt x="2" y="93"/>
                  </a:lnTo>
                  <a:lnTo>
                    <a:pt x="0" y="99"/>
                  </a:lnTo>
                  <a:lnTo>
                    <a:pt x="4" y="95"/>
                  </a:lnTo>
                  <a:lnTo>
                    <a:pt x="12" y="95"/>
                  </a:lnTo>
                  <a:lnTo>
                    <a:pt x="10" y="99"/>
                  </a:lnTo>
                  <a:lnTo>
                    <a:pt x="6" y="101"/>
                  </a:lnTo>
                  <a:lnTo>
                    <a:pt x="6" y="103"/>
                  </a:lnTo>
                  <a:lnTo>
                    <a:pt x="10" y="103"/>
                  </a:lnTo>
                  <a:lnTo>
                    <a:pt x="20" y="95"/>
                  </a:lnTo>
                  <a:lnTo>
                    <a:pt x="20" y="101"/>
                  </a:lnTo>
                  <a:lnTo>
                    <a:pt x="24" y="103"/>
                  </a:lnTo>
                  <a:lnTo>
                    <a:pt x="29" y="99"/>
                  </a:lnTo>
                  <a:lnTo>
                    <a:pt x="31" y="99"/>
                  </a:lnTo>
                  <a:lnTo>
                    <a:pt x="33" y="95"/>
                  </a:lnTo>
                  <a:lnTo>
                    <a:pt x="33" y="93"/>
                  </a:lnTo>
                  <a:lnTo>
                    <a:pt x="33" y="91"/>
                  </a:lnTo>
                  <a:lnTo>
                    <a:pt x="39" y="91"/>
                  </a:lnTo>
                  <a:lnTo>
                    <a:pt x="41" y="93"/>
                  </a:lnTo>
                  <a:lnTo>
                    <a:pt x="43" y="89"/>
                  </a:lnTo>
                  <a:lnTo>
                    <a:pt x="47" y="89"/>
                  </a:lnTo>
                  <a:lnTo>
                    <a:pt x="47" y="83"/>
                  </a:lnTo>
                  <a:lnTo>
                    <a:pt x="53" y="83"/>
                  </a:lnTo>
                  <a:lnTo>
                    <a:pt x="53" y="81"/>
                  </a:lnTo>
                  <a:lnTo>
                    <a:pt x="53" y="79"/>
                  </a:lnTo>
                  <a:lnTo>
                    <a:pt x="57" y="79"/>
                  </a:lnTo>
                  <a:lnTo>
                    <a:pt x="61" y="81"/>
                  </a:lnTo>
                  <a:lnTo>
                    <a:pt x="59" y="79"/>
                  </a:lnTo>
                  <a:lnTo>
                    <a:pt x="59" y="75"/>
                  </a:lnTo>
                  <a:lnTo>
                    <a:pt x="59" y="73"/>
                  </a:lnTo>
                  <a:lnTo>
                    <a:pt x="65" y="73"/>
                  </a:lnTo>
                  <a:lnTo>
                    <a:pt x="65" y="59"/>
                  </a:lnTo>
                  <a:lnTo>
                    <a:pt x="61" y="59"/>
                  </a:lnTo>
                  <a:lnTo>
                    <a:pt x="61" y="53"/>
                  </a:lnTo>
                  <a:lnTo>
                    <a:pt x="59" y="53"/>
                  </a:lnTo>
                  <a:lnTo>
                    <a:pt x="61" y="44"/>
                  </a:lnTo>
                  <a:lnTo>
                    <a:pt x="61" y="42"/>
                  </a:lnTo>
                  <a:lnTo>
                    <a:pt x="61" y="36"/>
                  </a:lnTo>
                  <a:lnTo>
                    <a:pt x="67" y="34"/>
                  </a:lnTo>
                  <a:lnTo>
                    <a:pt x="65" y="34"/>
                  </a:lnTo>
                  <a:lnTo>
                    <a:pt x="59" y="34"/>
                  </a:lnTo>
                  <a:lnTo>
                    <a:pt x="53" y="32"/>
                  </a:lnTo>
                  <a:lnTo>
                    <a:pt x="49" y="34"/>
                  </a:lnTo>
                  <a:lnTo>
                    <a:pt x="47" y="34"/>
                  </a:lnTo>
                  <a:lnTo>
                    <a:pt x="47" y="32"/>
                  </a:lnTo>
                  <a:lnTo>
                    <a:pt x="47" y="30"/>
                  </a:lnTo>
                  <a:lnTo>
                    <a:pt x="43" y="28"/>
                  </a:lnTo>
                  <a:lnTo>
                    <a:pt x="41" y="28"/>
                  </a:lnTo>
                  <a:lnTo>
                    <a:pt x="41" y="24"/>
                  </a:lnTo>
                  <a:lnTo>
                    <a:pt x="41" y="22"/>
                  </a:lnTo>
                  <a:lnTo>
                    <a:pt x="43" y="22"/>
                  </a:lnTo>
                  <a:lnTo>
                    <a:pt x="47" y="20"/>
                  </a:lnTo>
                  <a:lnTo>
                    <a:pt x="47" y="16"/>
                  </a:lnTo>
                  <a:lnTo>
                    <a:pt x="49" y="12"/>
                  </a:lnTo>
                  <a:lnTo>
                    <a:pt x="51" y="10"/>
                  </a:lnTo>
                  <a:lnTo>
                    <a:pt x="57" y="8"/>
                  </a:lnTo>
                  <a:lnTo>
                    <a:pt x="57" y="8"/>
                  </a:lnTo>
                  <a:close/>
                  <a:moveTo>
                    <a:pt x="22" y="69"/>
                  </a:moveTo>
                  <a:lnTo>
                    <a:pt x="22" y="69"/>
                  </a:lnTo>
                  <a:lnTo>
                    <a:pt x="22" y="71"/>
                  </a:lnTo>
                  <a:lnTo>
                    <a:pt x="20" y="73"/>
                  </a:lnTo>
                  <a:lnTo>
                    <a:pt x="18" y="73"/>
                  </a:lnTo>
                  <a:lnTo>
                    <a:pt x="22" y="69"/>
                  </a:lnTo>
                  <a:lnTo>
                    <a:pt x="22" y="69"/>
                  </a:lnTo>
                  <a:close/>
                </a:path>
              </a:pathLst>
            </a:custGeom>
            <a:solidFill>
              <a:schemeClr val="tx2"/>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151" name="Freeform 195">
              <a:extLst>
                <a:ext uri="{FF2B5EF4-FFF2-40B4-BE49-F238E27FC236}">
                  <a16:creationId xmlns:a16="http://schemas.microsoft.com/office/drawing/2014/main" id="{F704519F-4DAA-4B44-B82B-48155F1059F4}"/>
                </a:ext>
              </a:extLst>
            </p:cNvPr>
            <p:cNvSpPr>
              <a:spLocks/>
            </p:cNvSpPr>
            <p:nvPr/>
          </p:nvSpPr>
          <p:spPr bwMode="auto">
            <a:xfrm>
              <a:off x="8258648" y="4303667"/>
              <a:ext cx="15499" cy="16440"/>
            </a:xfrm>
            <a:custGeom>
              <a:avLst/>
              <a:gdLst/>
              <a:ahLst/>
              <a:cxnLst>
                <a:cxn ang="0">
                  <a:pos x="4" y="0"/>
                </a:cxn>
                <a:cxn ang="0">
                  <a:pos x="4" y="0"/>
                </a:cxn>
                <a:cxn ang="0">
                  <a:pos x="4" y="2"/>
                </a:cxn>
                <a:cxn ang="0">
                  <a:pos x="2" y="4"/>
                </a:cxn>
                <a:cxn ang="0">
                  <a:pos x="0" y="4"/>
                </a:cxn>
                <a:cxn ang="0">
                  <a:pos x="4" y="0"/>
                </a:cxn>
              </a:cxnLst>
              <a:rect l="0" t="0" r="r" b="b"/>
              <a:pathLst>
                <a:path w="4" h="4">
                  <a:moveTo>
                    <a:pt x="4" y="0"/>
                  </a:moveTo>
                  <a:lnTo>
                    <a:pt x="4" y="0"/>
                  </a:lnTo>
                  <a:lnTo>
                    <a:pt x="4" y="2"/>
                  </a:lnTo>
                  <a:lnTo>
                    <a:pt x="2" y="4"/>
                  </a:lnTo>
                  <a:lnTo>
                    <a:pt x="0" y="4"/>
                  </a:lnTo>
                  <a:lnTo>
                    <a:pt x="4" y="0"/>
                  </a:lnTo>
                  <a:close/>
                </a:path>
              </a:pathLst>
            </a:custGeom>
            <a:solidFill>
              <a:srgbClr val="999999">
                <a:lumMod val="75000"/>
              </a:srgbClr>
            </a:solidFill>
            <a:ln w="9525">
              <a:noFill/>
              <a:round/>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152" name="Freeform 196">
              <a:extLst>
                <a:ext uri="{FF2B5EF4-FFF2-40B4-BE49-F238E27FC236}">
                  <a16:creationId xmlns:a16="http://schemas.microsoft.com/office/drawing/2014/main" id="{D8B1F1FA-A82F-46A2-AC09-EB922789C690}"/>
                </a:ext>
              </a:extLst>
            </p:cNvPr>
            <p:cNvSpPr>
              <a:spLocks/>
            </p:cNvSpPr>
            <p:nvPr/>
          </p:nvSpPr>
          <p:spPr bwMode="auto">
            <a:xfrm>
              <a:off x="8258648" y="4303667"/>
              <a:ext cx="15499" cy="16440"/>
            </a:xfrm>
            <a:custGeom>
              <a:avLst/>
              <a:gdLst/>
              <a:ahLst/>
              <a:cxnLst>
                <a:cxn ang="0">
                  <a:pos x="4" y="0"/>
                </a:cxn>
                <a:cxn ang="0">
                  <a:pos x="4" y="0"/>
                </a:cxn>
                <a:cxn ang="0">
                  <a:pos x="4" y="2"/>
                </a:cxn>
                <a:cxn ang="0">
                  <a:pos x="2" y="4"/>
                </a:cxn>
                <a:cxn ang="0">
                  <a:pos x="0" y="4"/>
                </a:cxn>
                <a:cxn ang="0">
                  <a:pos x="4" y="0"/>
                </a:cxn>
              </a:cxnLst>
              <a:rect l="0" t="0" r="r" b="b"/>
              <a:pathLst>
                <a:path w="4" h="4">
                  <a:moveTo>
                    <a:pt x="4" y="0"/>
                  </a:moveTo>
                  <a:lnTo>
                    <a:pt x="4" y="0"/>
                  </a:lnTo>
                  <a:lnTo>
                    <a:pt x="4" y="2"/>
                  </a:lnTo>
                  <a:lnTo>
                    <a:pt x="2" y="4"/>
                  </a:lnTo>
                  <a:lnTo>
                    <a:pt x="0" y="4"/>
                  </a:lnTo>
                  <a:lnTo>
                    <a:pt x="4" y="0"/>
                  </a:lnTo>
                </a:path>
              </a:pathLst>
            </a:custGeom>
            <a:solidFill>
              <a:srgbClr val="999999">
                <a:lumMod val="7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153" name="Freeform 208">
              <a:extLst>
                <a:ext uri="{FF2B5EF4-FFF2-40B4-BE49-F238E27FC236}">
                  <a16:creationId xmlns:a16="http://schemas.microsoft.com/office/drawing/2014/main" id="{E0179B6A-A7F6-4C23-99A1-7D8ACA2B156E}"/>
                </a:ext>
              </a:extLst>
            </p:cNvPr>
            <p:cNvSpPr>
              <a:spLocks/>
            </p:cNvSpPr>
            <p:nvPr/>
          </p:nvSpPr>
          <p:spPr bwMode="auto">
            <a:xfrm>
              <a:off x="7301563" y="2741889"/>
              <a:ext cx="503729" cy="365787"/>
            </a:xfrm>
            <a:custGeom>
              <a:avLst/>
              <a:gdLst/>
              <a:ahLst/>
              <a:cxnLst>
                <a:cxn ang="0">
                  <a:pos x="95" y="0"/>
                </a:cxn>
                <a:cxn ang="0">
                  <a:pos x="91" y="12"/>
                </a:cxn>
                <a:cxn ang="0">
                  <a:pos x="85" y="12"/>
                </a:cxn>
                <a:cxn ang="0">
                  <a:pos x="75" y="12"/>
                </a:cxn>
                <a:cxn ang="0">
                  <a:pos x="71" y="18"/>
                </a:cxn>
                <a:cxn ang="0">
                  <a:pos x="67" y="8"/>
                </a:cxn>
                <a:cxn ang="0">
                  <a:pos x="59" y="12"/>
                </a:cxn>
                <a:cxn ang="0">
                  <a:pos x="57" y="20"/>
                </a:cxn>
                <a:cxn ang="0">
                  <a:pos x="54" y="16"/>
                </a:cxn>
                <a:cxn ang="0">
                  <a:pos x="48" y="20"/>
                </a:cxn>
                <a:cxn ang="0">
                  <a:pos x="40" y="27"/>
                </a:cxn>
                <a:cxn ang="0">
                  <a:pos x="36" y="31"/>
                </a:cxn>
                <a:cxn ang="0">
                  <a:pos x="36" y="20"/>
                </a:cxn>
                <a:cxn ang="0">
                  <a:pos x="34" y="16"/>
                </a:cxn>
                <a:cxn ang="0">
                  <a:pos x="20" y="8"/>
                </a:cxn>
                <a:cxn ang="0">
                  <a:pos x="26" y="18"/>
                </a:cxn>
                <a:cxn ang="0">
                  <a:pos x="24" y="18"/>
                </a:cxn>
                <a:cxn ang="0">
                  <a:pos x="12" y="8"/>
                </a:cxn>
                <a:cxn ang="0">
                  <a:pos x="10" y="16"/>
                </a:cxn>
                <a:cxn ang="0">
                  <a:pos x="10" y="26"/>
                </a:cxn>
                <a:cxn ang="0">
                  <a:pos x="0" y="29"/>
                </a:cxn>
                <a:cxn ang="0">
                  <a:pos x="8" y="35"/>
                </a:cxn>
                <a:cxn ang="0">
                  <a:pos x="24" y="29"/>
                </a:cxn>
                <a:cxn ang="0">
                  <a:pos x="20" y="31"/>
                </a:cxn>
                <a:cxn ang="0">
                  <a:pos x="26" y="39"/>
                </a:cxn>
                <a:cxn ang="0">
                  <a:pos x="16" y="41"/>
                </a:cxn>
                <a:cxn ang="0">
                  <a:pos x="6" y="49"/>
                </a:cxn>
                <a:cxn ang="0">
                  <a:pos x="12" y="49"/>
                </a:cxn>
                <a:cxn ang="0">
                  <a:pos x="28" y="57"/>
                </a:cxn>
                <a:cxn ang="0">
                  <a:pos x="28" y="69"/>
                </a:cxn>
                <a:cxn ang="0">
                  <a:pos x="18" y="75"/>
                </a:cxn>
                <a:cxn ang="0">
                  <a:pos x="38" y="75"/>
                </a:cxn>
                <a:cxn ang="0">
                  <a:pos x="44" y="77"/>
                </a:cxn>
                <a:cxn ang="0">
                  <a:pos x="48" y="87"/>
                </a:cxn>
                <a:cxn ang="0">
                  <a:pos x="63" y="89"/>
                </a:cxn>
                <a:cxn ang="0">
                  <a:pos x="71" y="87"/>
                </a:cxn>
                <a:cxn ang="0">
                  <a:pos x="75" y="79"/>
                </a:cxn>
                <a:cxn ang="0">
                  <a:pos x="81" y="75"/>
                </a:cxn>
                <a:cxn ang="0">
                  <a:pos x="87" y="71"/>
                </a:cxn>
                <a:cxn ang="0">
                  <a:pos x="101" y="67"/>
                </a:cxn>
                <a:cxn ang="0">
                  <a:pos x="113" y="59"/>
                </a:cxn>
                <a:cxn ang="0">
                  <a:pos x="122" y="49"/>
                </a:cxn>
                <a:cxn ang="0">
                  <a:pos x="124" y="45"/>
                </a:cxn>
                <a:cxn ang="0">
                  <a:pos x="128" y="47"/>
                </a:cxn>
                <a:cxn ang="0">
                  <a:pos x="130" y="39"/>
                </a:cxn>
                <a:cxn ang="0">
                  <a:pos x="128" y="35"/>
                </a:cxn>
                <a:cxn ang="0">
                  <a:pos x="122" y="29"/>
                </a:cxn>
                <a:cxn ang="0">
                  <a:pos x="117" y="26"/>
                </a:cxn>
                <a:cxn ang="0">
                  <a:pos x="113" y="16"/>
                </a:cxn>
                <a:cxn ang="0">
                  <a:pos x="121" y="6"/>
                </a:cxn>
                <a:cxn ang="0">
                  <a:pos x="107" y="10"/>
                </a:cxn>
                <a:cxn ang="0">
                  <a:pos x="101" y="0"/>
                </a:cxn>
              </a:cxnLst>
              <a:rect l="0" t="0" r="r" b="b"/>
              <a:pathLst>
                <a:path w="130" h="89">
                  <a:moveTo>
                    <a:pt x="101" y="0"/>
                  </a:moveTo>
                  <a:lnTo>
                    <a:pt x="101" y="0"/>
                  </a:lnTo>
                  <a:lnTo>
                    <a:pt x="95" y="0"/>
                  </a:lnTo>
                  <a:lnTo>
                    <a:pt x="95" y="10"/>
                  </a:lnTo>
                  <a:lnTo>
                    <a:pt x="93" y="12"/>
                  </a:lnTo>
                  <a:lnTo>
                    <a:pt x="91" y="12"/>
                  </a:lnTo>
                  <a:lnTo>
                    <a:pt x="91" y="10"/>
                  </a:lnTo>
                  <a:lnTo>
                    <a:pt x="87" y="8"/>
                  </a:lnTo>
                  <a:lnTo>
                    <a:pt x="85" y="12"/>
                  </a:lnTo>
                  <a:lnTo>
                    <a:pt x="83" y="12"/>
                  </a:lnTo>
                  <a:lnTo>
                    <a:pt x="81" y="16"/>
                  </a:lnTo>
                  <a:lnTo>
                    <a:pt x="75" y="12"/>
                  </a:lnTo>
                  <a:lnTo>
                    <a:pt x="73" y="10"/>
                  </a:lnTo>
                  <a:lnTo>
                    <a:pt x="73" y="20"/>
                  </a:lnTo>
                  <a:lnTo>
                    <a:pt x="71" y="18"/>
                  </a:lnTo>
                  <a:lnTo>
                    <a:pt x="67" y="12"/>
                  </a:lnTo>
                  <a:lnTo>
                    <a:pt x="67" y="10"/>
                  </a:lnTo>
                  <a:lnTo>
                    <a:pt x="67" y="8"/>
                  </a:lnTo>
                  <a:lnTo>
                    <a:pt x="65" y="8"/>
                  </a:lnTo>
                  <a:lnTo>
                    <a:pt x="63" y="10"/>
                  </a:lnTo>
                  <a:lnTo>
                    <a:pt x="59" y="12"/>
                  </a:lnTo>
                  <a:lnTo>
                    <a:pt x="57" y="12"/>
                  </a:lnTo>
                  <a:lnTo>
                    <a:pt x="56" y="16"/>
                  </a:lnTo>
                  <a:lnTo>
                    <a:pt x="57" y="20"/>
                  </a:lnTo>
                  <a:lnTo>
                    <a:pt x="56" y="20"/>
                  </a:lnTo>
                  <a:lnTo>
                    <a:pt x="56" y="22"/>
                  </a:lnTo>
                  <a:lnTo>
                    <a:pt x="54" y="16"/>
                  </a:lnTo>
                  <a:lnTo>
                    <a:pt x="50" y="10"/>
                  </a:lnTo>
                  <a:lnTo>
                    <a:pt x="48" y="12"/>
                  </a:lnTo>
                  <a:lnTo>
                    <a:pt x="48" y="20"/>
                  </a:lnTo>
                  <a:lnTo>
                    <a:pt x="48" y="29"/>
                  </a:lnTo>
                  <a:lnTo>
                    <a:pt x="44" y="27"/>
                  </a:lnTo>
                  <a:lnTo>
                    <a:pt x="40" y="27"/>
                  </a:lnTo>
                  <a:lnTo>
                    <a:pt x="40" y="35"/>
                  </a:lnTo>
                  <a:lnTo>
                    <a:pt x="36" y="37"/>
                  </a:lnTo>
                  <a:lnTo>
                    <a:pt x="36" y="31"/>
                  </a:lnTo>
                  <a:lnTo>
                    <a:pt x="36" y="26"/>
                  </a:lnTo>
                  <a:lnTo>
                    <a:pt x="36" y="22"/>
                  </a:lnTo>
                  <a:lnTo>
                    <a:pt x="36" y="20"/>
                  </a:lnTo>
                  <a:lnTo>
                    <a:pt x="36" y="18"/>
                  </a:lnTo>
                  <a:lnTo>
                    <a:pt x="36" y="16"/>
                  </a:lnTo>
                  <a:lnTo>
                    <a:pt x="34" y="16"/>
                  </a:lnTo>
                  <a:lnTo>
                    <a:pt x="34" y="12"/>
                  </a:lnTo>
                  <a:lnTo>
                    <a:pt x="30" y="8"/>
                  </a:lnTo>
                  <a:lnTo>
                    <a:pt x="20" y="8"/>
                  </a:lnTo>
                  <a:lnTo>
                    <a:pt x="20" y="10"/>
                  </a:lnTo>
                  <a:lnTo>
                    <a:pt x="26" y="12"/>
                  </a:lnTo>
                  <a:lnTo>
                    <a:pt x="26" y="18"/>
                  </a:lnTo>
                  <a:lnTo>
                    <a:pt x="28" y="20"/>
                  </a:lnTo>
                  <a:lnTo>
                    <a:pt x="26" y="20"/>
                  </a:lnTo>
                  <a:lnTo>
                    <a:pt x="24" y="18"/>
                  </a:lnTo>
                  <a:lnTo>
                    <a:pt x="18" y="16"/>
                  </a:lnTo>
                  <a:lnTo>
                    <a:pt x="16" y="10"/>
                  </a:lnTo>
                  <a:lnTo>
                    <a:pt x="12" y="8"/>
                  </a:lnTo>
                  <a:lnTo>
                    <a:pt x="12" y="12"/>
                  </a:lnTo>
                  <a:lnTo>
                    <a:pt x="8" y="16"/>
                  </a:lnTo>
                  <a:lnTo>
                    <a:pt x="10" y="16"/>
                  </a:lnTo>
                  <a:lnTo>
                    <a:pt x="12" y="16"/>
                  </a:lnTo>
                  <a:lnTo>
                    <a:pt x="12" y="22"/>
                  </a:lnTo>
                  <a:lnTo>
                    <a:pt x="10" y="26"/>
                  </a:lnTo>
                  <a:lnTo>
                    <a:pt x="6" y="31"/>
                  </a:lnTo>
                  <a:lnTo>
                    <a:pt x="2" y="31"/>
                  </a:lnTo>
                  <a:lnTo>
                    <a:pt x="0" y="29"/>
                  </a:lnTo>
                  <a:lnTo>
                    <a:pt x="0" y="35"/>
                  </a:lnTo>
                  <a:lnTo>
                    <a:pt x="6" y="35"/>
                  </a:lnTo>
                  <a:lnTo>
                    <a:pt x="8" y="35"/>
                  </a:lnTo>
                  <a:lnTo>
                    <a:pt x="10" y="31"/>
                  </a:lnTo>
                  <a:lnTo>
                    <a:pt x="20" y="27"/>
                  </a:lnTo>
                  <a:lnTo>
                    <a:pt x="24" y="29"/>
                  </a:lnTo>
                  <a:lnTo>
                    <a:pt x="26" y="29"/>
                  </a:lnTo>
                  <a:lnTo>
                    <a:pt x="26" y="31"/>
                  </a:lnTo>
                  <a:lnTo>
                    <a:pt x="20" y="31"/>
                  </a:lnTo>
                  <a:lnTo>
                    <a:pt x="24" y="39"/>
                  </a:lnTo>
                  <a:lnTo>
                    <a:pt x="26" y="37"/>
                  </a:lnTo>
                  <a:lnTo>
                    <a:pt x="26" y="39"/>
                  </a:lnTo>
                  <a:lnTo>
                    <a:pt x="26" y="41"/>
                  </a:lnTo>
                  <a:lnTo>
                    <a:pt x="18" y="39"/>
                  </a:lnTo>
                  <a:lnTo>
                    <a:pt x="16" y="41"/>
                  </a:lnTo>
                  <a:lnTo>
                    <a:pt x="10" y="47"/>
                  </a:lnTo>
                  <a:lnTo>
                    <a:pt x="6" y="47"/>
                  </a:lnTo>
                  <a:lnTo>
                    <a:pt x="6" y="49"/>
                  </a:lnTo>
                  <a:lnTo>
                    <a:pt x="6" y="51"/>
                  </a:lnTo>
                  <a:lnTo>
                    <a:pt x="10" y="51"/>
                  </a:lnTo>
                  <a:lnTo>
                    <a:pt x="12" y="49"/>
                  </a:lnTo>
                  <a:lnTo>
                    <a:pt x="24" y="51"/>
                  </a:lnTo>
                  <a:lnTo>
                    <a:pt x="26" y="57"/>
                  </a:lnTo>
                  <a:lnTo>
                    <a:pt x="28" y="57"/>
                  </a:lnTo>
                  <a:lnTo>
                    <a:pt x="28" y="61"/>
                  </a:lnTo>
                  <a:lnTo>
                    <a:pt x="28" y="65"/>
                  </a:lnTo>
                  <a:lnTo>
                    <a:pt x="28" y="69"/>
                  </a:lnTo>
                  <a:lnTo>
                    <a:pt x="24" y="69"/>
                  </a:lnTo>
                  <a:lnTo>
                    <a:pt x="18" y="71"/>
                  </a:lnTo>
                  <a:lnTo>
                    <a:pt x="18" y="75"/>
                  </a:lnTo>
                  <a:lnTo>
                    <a:pt x="28" y="75"/>
                  </a:lnTo>
                  <a:lnTo>
                    <a:pt x="38" y="71"/>
                  </a:lnTo>
                  <a:lnTo>
                    <a:pt x="38" y="75"/>
                  </a:lnTo>
                  <a:lnTo>
                    <a:pt x="40" y="75"/>
                  </a:lnTo>
                  <a:lnTo>
                    <a:pt x="44" y="75"/>
                  </a:lnTo>
                  <a:lnTo>
                    <a:pt x="44" y="77"/>
                  </a:lnTo>
                  <a:lnTo>
                    <a:pt x="50" y="79"/>
                  </a:lnTo>
                  <a:lnTo>
                    <a:pt x="54" y="79"/>
                  </a:lnTo>
                  <a:lnTo>
                    <a:pt x="48" y="87"/>
                  </a:lnTo>
                  <a:lnTo>
                    <a:pt x="54" y="85"/>
                  </a:lnTo>
                  <a:lnTo>
                    <a:pt x="59" y="87"/>
                  </a:lnTo>
                  <a:lnTo>
                    <a:pt x="63" y="89"/>
                  </a:lnTo>
                  <a:lnTo>
                    <a:pt x="67" y="87"/>
                  </a:lnTo>
                  <a:lnTo>
                    <a:pt x="71" y="85"/>
                  </a:lnTo>
                  <a:lnTo>
                    <a:pt x="71" y="87"/>
                  </a:lnTo>
                  <a:lnTo>
                    <a:pt x="73" y="87"/>
                  </a:lnTo>
                  <a:lnTo>
                    <a:pt x="75" y="85"/>
                  </a:lnTo>
                  <a:lnTo>
                    <a:pt x="75" y="79"/>
                  </a:lnTo>
                  <a:lnTo>
                    <a:pt x="75" y="77"/>
                  </a:lnTo>
                  <a:lnTo>
                    <a:pt x="75" y="71"/>
                  </a:lnTo>
                  <a:lnTo>
                    <a:pt x="81" y="75"/>
                  </a:lnTo>
                  <a:lnTo>
                    <a:pt x="85" y="77"/>
                  </a:lnTo>
                  <a:lnTo>
                    <a:pt x="87" y="77"/>
                  </a:lnTo>
                  <a:lnTo>
                    <a:pt x="87" y="71"/>
                  </a:lnTo>
                  <a:lnTo>
                    <a:pt x="91" y="71"/>
                  </a:lnTo>
                  <a:lnTo>
                    <a:pt x="95" y="75"/>
                  </a:lnTo>
                  <a:lnTo>
                    <a:pt x="101" y="67"/>
                  </a:lnTo>
                  <a:lnTo>
                    <a:pt x="105" y="65"/>
                  </a:lnTo>
                  <a:lnTo>
                    <a:pt x="111" y="65"/>
                  </a:lnTo>
                  <a:lnTo>
                    <a:pt x="113" y="59"/>
                  </a:lnTo>
                  <a:lnTo>
                    <a:pt x="115" y="59"/>
                  </a:lnTo>
                  <a:lnTo>
                    <a:pt x="117" y="49"/>
                  </a:lnTo>
                  <a:lnTo>
                    <a:pt x="122" y="49"/>
                  </a:lnTo>
                  <a:lnTo>
                    <a:pt x="122" y="47"/>
                  </a:lnTo>
                  <a:lnTo>
                    <a:pt x="122" y="45"/>
                  </a:lnTo>
                  <a:lnTo>
                    <a:pt x="124" y="45"/>
                  </a:lnTo>
                  <a:lnTo>
                    <a:pt x="122" y="47"/>
                  </a:lnTo>
                  <a:lnTo>
                    <a:pt x="124" y="47"/>
                  </a:lnTo>
                  <a:lnTo>
                    <a:pt x="128" y="47"/>
                  </a:lnTo>
                  <a:lnTo>
                    <a:pt x="130" y="45"/>
                  </a:lnTo>
                  <a:lnTo>
                    <a:pt x="128" y="41"/>
                  </a:lnTo>
                  <a:lnTo>
                    <a:pt x="130" y="39"/>
                  </a:lnTo>
                  <a:lnTo>
                    <a:pt x="128" y="39"/>
                  </a:lnTo>
                  <a:lnTo>
                    <a:pt x="128" y="37"/>
                  </a:lnTo>
                  <a:lnTo>
                    <a:pt x="128" y="35"/>
                  </a:lnTo>
                  <a:lnTo>
                    <a:pt x="128" y="31"/>
                  </a:lnTo>
                  <a:lnTo>
                    <a:pt x="124" y="27"/>
                  </a:lnTo>
                  <a:lnTo>
                    <a:pt x="122" y="29"/>
                  </a:lnTo>
                  <a:lnTo>
                    <a:pt x="122" y="27"/>
                  </a:lnTo>
                  <a:lnTo>
                    <a:pt x="121" y="26"/>
                  </a:lnTo>
                  <a:lnTo>
                    <a:pt x="117" y="26"/>
                  </a:lnTo>
                  <a:lnTo>
                    <a:pt x="115" y="27"/>
                  </a:lnTo>
                  <a:lnTo>
                    <a:pt x="115" y="18"/>
                  </a:lnTo>
                  <a:lnTo>
                    <a:pt x="113" y="16"/>
                  </a:lnTo>
                  <a:lnTo>
                    <a:pt x="113" y="10"/>
                  </a:lnTo>
                  <a:lnTo>
                    <a:pt x="117" y="8"/>
                  </a:lnTo>
                  <a:lnTo>
                    <a:pt x="121" y="6"/>
                  </a:lnTo>
                  <a:lnTo>
                    <a:pt x="111" y="8"/>
                  </a:lnTo>
                  <a:lnTo>
                    <a:pt x="111" y="10"/>
                  </a:lnTo>
                  <a:lnTo>
                    <a:pt x="107" y="10"/>
                  </a:lnTo>
                  <a:lnTo>
                    <a:pt x="103" y="0"/>
                  </a:lnTo>
                  <a:lnTo>
                    <a:pt x="101" y="0"/>
                  </a:lnTo>
                  <a:lnTo>
                    <a:pt x="101" y="0"/>
                  </a:lnTo>
                  <a:close/>
                </a:path>
              </a:pathLst>
            </a:custGeom>
            <a:solidFill>
              <a:schemeClr val="tx2"/>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154" name="Freeform 209">
              <a:extLst>
                <a:ext uri="{FF2B5EF4-FFF2-40B4-BE49-F238E27FC236}">
                  <a16:creationId xmlns:a16="http://schemas.microsoft.com/office/drawing/2014/main" id="{6151FE57-5FF7-498A-BDDC-FFFB773D6359}"/>
                </a:ext>
              </a:extLst>
            </p:cNvPr>
            <p:cNvSpPr>
              <a:spLocks/>
            </p:cNvSpPr>
            <p:nvPr/>
          </p:nvSpPr>
          <p:spPr bwMode="auto">
            <a:xfrm>
              <a:off x="9913201" y="4743432"/>
              <a:ext cx="449480" cy="312356"/>
            </a:xfrm>
            <a:custGeom>
              <a:avLst/>
              <a:gdLst/>
              <a:ahLst/>
              <a:cxnLst>
                <a:cxn ang="0">
                  <a:pos x="49" y="76"/>
                </a:cxn>
                <a:cxn ang="0">
                  <a:pos x="43" y="76"/>
                </a:cxn>
                <a:cxn ang="0">
                  <a:pos x="32" y="72"/>
                </a:cxn>
                <a:cxn ang="0">
                  <a:pos x="18" y="61"/>
                </a:cxn>
                <a:cxn ang="0">
                  <a:pos x="10" y="49"/>
                </a:cxn>
                <a:cxn ang="0">
                  <a:pos x="2" y="41"/>
                </a:cxn>
                <a:cxn ang="0">
                  <a:pos x="0" y="31"/>
                </a:cxn>
                <a:cxn ang="0">
                  <a:pos x="0" y="25"/>
                </a:cxn>
                <a:cxn ang="0">
                  <a:pos x="6" y="23"/>
                </a:cxn>
                <a:cxn ang="0">
                  <a:pos x="8" y="19"/>
                </a:cxn>
                <a:cxn ang="0">
                  <a:pos x="8" y="9"/>
                </a:cxn>
                <a:cxn ang="0">
                  <a:pos x="12" y="7"/>
                </a:cxn>
                <a:cxn ang="0">
                  <a:pos x="26" y="11"/>
                </a:cxn>
                <a:cxn ang="0">
                  <a:pos x="40" y="13"/>
                </a:cxn>
                <a:cxn ang="0">
                  <a:pos x="47" y="9"/>
                </a:cxn>
                <a:cxn ang="0">
                  <a:pos x="65" y="3"/>
                </a:cxn>
                <a:cxn ang="0">
                  <a:pos x="67" y="7"/>
                </a:cxn>
                <a:cxn ang="0">
                  <a:pos x="73" y="9"/>
                </a:cxn>
                <a:cxn ang="0">
                  <a:pos x="77" y="7"/>
                </a:cxn>
                <a:cxn ang="0">
                  <a:pos x="91" y="1"/>
                </a:cxn>
                <a:cxn ang="0">
                  <a:pos x="105" y="0"/>
                </a:cxn>
                <a:cxn ang="0">
                  <a:pos x="110" y="1"/>
                </a:cxn>
                <a:cxn ang="0">
                  <a:pos x="116" y="3"/>
                </a:cxn>
                <a:cxn ang="0">
                  <a:pos x="112" y="23"/>
                </a:cxn>
                <a:cxn ang="0">
                  <a:pos x="103" y="33"/>
                </a:cxn>
                <a:cxn ang="0">
                  <a:pos x="101" y="51"/>
                </a:cxn>
                <a:cxn ang="0">
                  <a:pos x="93" y="63"/>
                </a:cxn>
                <a:cxn ang="0">
                  <a:pos x="85" y="67"/>
                </a:cxn>
                <a:cxn ang="0">
                  <a:pos x="73" y="67"/>
                </a:cxn>
                <a:cxn ang="0">
                  <a:pos x="59" y="72"/>
                </a:cxn>
                <a:cxn ang="0">
                  <a:pos x="53" y="76"/>
                </a:cxn>
                <a:cxn ang="0">
                  <a:pos x="49" y="76"/>
                </a:cxn>
              </a:cxnLst>
              <a:rect l="0" t="0" r="r" b="b"/>
              <a:pathLst>
                <a:path w="116" h="76">
                  <a:moveTo>
                    <a:pt x="49" y="76"/>
                  </a:moveTo>
                  <a:lnTo>
                    <a:pt x="49" y="76"/>
                  </a:lnTo>
                  <a:lnTo>
                    <a:pt x="45" y="76"/>
                  </a:lnTo>
                  <a:lnTo>
                    <a:pt x="43" y="76"/>
                  </a:lnTo>
                  <a:lnTo>
                    <a:pt x="38" y="74"/>
                  </a:lnTo>
                  <a:lnTo>
                    <a:pt x="32" y="72"/>
                  </a:lnTo>
                  <a:lnTo>
                    <a:pt x="26" y="67"/>
                  </a:lnTo>
                  <a:lnTo>
                    <a:pt x="18" y="61"/>
                  </a:lnTo>
                  <a:lnTo>
                    <a:pt x="12" y="53"/>
                  </a:lnTo>
                  <a:lnTo>
                    <a:pt x="10" y="49"/>
                  </a:lnTo>
                  <a:lnTo>
                    <a:pt x="8" y="45"/>
                  </a:lnTo>
                  <a:lnTo>
                    <a:pt x="2" y="41"/>
                  </a:lnTo>
                  <a:lnTo>
                    <a:pt x="2" y="35"/>
                  </a:lnTo>
                  <a:lnTo>
                    <a:pt x="0" y="31"/>
                  </a:lnTo>
                  <a:lnTo>
                    <a:pt x="0" y="29"/>
                  </a:lnTo>
                  <a:lnTo>
                    <a:pt x="0" y="25"/>
                  </a:lnTo>
                  <a:lnTo>
                    <a:pt x="2" y="23"/>
                  </a:lnTo>
                  <a:lnTo>
                    <a:pt x="6" y="23"/>
                  </a:lnTo>
                  <a:lnTo>
                    <a:pt x="8" y="23"/>
                  </a:lnTo>
                  <a:lnTo>
                    <a:pt x="8" y="19"/>
                  </a:lnTo>
                  <a:lnTo>
                    <a:pt x="10" y="13"/>
                  </a:lnTo>
                  <a:lnTo>
                    <a:pt x="8" y="9"/>
                  </a:lnTo>
                  <a:lnTo>
                    <a:pt x="10" y="7"/>
                  </a:lnTo>
                  <a:lnTo>
                    <a:pt x="12" y="7"/>
                  </a:lnTo>
                  <a:lnTo>
                    <a:pt x="18" y="9"/>
                  </a:lnTo>
                  <a:lnTo>
                    <a:pt x="26" y="11"/>
                  </a:lnTo>
                  <a:lnTo>
                    <a:pt x="30" y="11"/>
                  </a:lnTo>
                  <a:lnTo>
                    <a:pt x="40" y="13"/>
                  </a:lnTo>
                  <a:lnTo>
                    <a:pt x="47" y="13"/>
                  </a:lnTo>
                  <a:lnTo>
                    <a:pt x="47" y="9"/>
                  </a:lnTo>
                  <a:lnTo>
                    <a:pt x="55" y="7"/>
                  </a:lnTo>
                  <a:lnTo>
                    <a:pt x="65" y="3"/>
                  </a:lnTo>
                  <a:lnTo>
                    <a:pt x="67" y="3"/>
                  </a:lnTo>
                  <a:lnTo>
                    <a:pt x="67" y="7"/>
                  </a:lnTo>
                  <a:lnTo>
                    <a:pt x="69" y="7"/>
                  </a:lnTo>
                  <a:lnTo>
                    <a:pt x="73" y="9"/>
                  </a:lnTo>
                  <a:lnTo>
                    <a:pt x="75" y="7"/>
                  </a:lnTo>
                  <a:lnTo>
                    <a:pt x="77" y="7"/>
                  </a:lnTo>
                  <a:lnTo>
                    <a:pt x="83" y="1"/>
                  </a:lnTo>
                  <a:lnTo>
                    <a:pt x="91" y="1"/>
                  </a:lnTo>
                  <a:lnTo>
                    <a:pt x="97" y="1"/>
                  </a:lnTo>
                  <a:lnTo>
                    <a:pt x="105" y="0"/>
                  </a:lnTo>
                  <a:lnTo>
                    <a:pt x="106" y="0"/>
                  </a:lnTo>
                  <a:lnTo>
                    <a:pt x="110" y="1"/>
                  </a:lnTo>
                  <a:lnTo>
                    <a:pt x="114" y="3"/>
                  </a:lnTo>
                  <a:lnTo>
                    <a:pt x="116" y="3"/>
                  </a:lnTo>
                  <a:lnTo>
                    <a:pt x="114" y="19"/>
                  </a:lnTo>
                  <a:lnTo>
                    <a:pt x="112" y="23"/>
                  </a:lnTo>
                  <a:lnTo>
                    <a:pt x="105" y="29"/>
                  </a:lnTo>
                  <a:lnTo>
                    <a:pt x="103" y="33"/>
                  </a:lnTo>
                  <a:lnTo>
                    <a:pt x="101" y="41"/>
                  </a:lnTo>
                  <a:lnTo>
                    <a:pt x="101" y="51"/>
                  </a:lnTo>
                  <a:lnTo>
                    <a:pt x="97" y="59"/>
                  </a:lnTo>
                  <a:lnTo>
                    <a:pt x="93" y="63"/>
                  </a:lnTo>
                  <a:lnTo>
                    <a:pt x="91" y="65"/>
                  </a:lnTo>
                  <a:lnTo>
                    <a:pt x="85" y="67"/>
                  </a:lnTo>
                  <a:lnTo>
                    <a:pt x="83" y="67"/>
                  </a:lnTo>
                  <a:lnTo>
                    <a:pt x="73" y="67"/>
                  </a:lnTo>
                  <a:lnTo>
                    <a:pt x="65" y="67"/>
                  </a:lnTo>
                  <a:lnTo>
                    <a:pt x="59" y="72"/>
                  </a:lnTo>
                  <a:lnTo>
                    <a:pt x="55" y="76"/>
                  </a:lnTo>
                  <a:lnTo>
                    <a:pt x="53" y="76"/>
                  </a:lnTo>
                  <a:lnTo>
                    <a:pt x="49" y="76"/>
                  </a:lnTo>
                  <a:lnTo>
                    <a:pt x="49" y="76"/>
                  </a:lnTo>
                  <a:close/>
                </a:path>
              </a:pathLst>
            </a:custGeom>
            <a:solidFill>
              <a:schemeClr val="tx2"/>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155" name="Freeform 219">
              <a:extLst>
                <a:ext uri="{FF2B5EF4-FFF2-40B4-BE49-F238E27FC236}">
                  <a16:creationId xmlns:a16="http://schemas.microsoft.com/office/drawing/2014/main" id="{1E985D9A-CFA1-464D-99D8-266D8C09553F}"/>
                </a:ext>
              </a:extLst>
            </p:cNvPr>
            <p:cNvSpPr>
              <a:spLocks/>
            </p:cNvSpPr>
            <p:nvPr/>
          </p:nvSpPr>
          <p:spPr bwMode="auto">
            <a:xfrm>
              <a:off x="9221208" y="4086669"/>
              <a:ext cx="565237" cy="793220"/>
            </a:xfrm>
            <a:custGeom>
              <a:avLst/>
              <a:gdLst/>
              <a:ahLst/>
              <a:cxnLst>
                <a:cxn ang="0">
                  <a:pos x="142" y="24"/>
                </a:cxn>
                <a:cxn ang="0">
                  <a:pos x="134" y="22"/>
                </a:cxn>
                <a:cxn ang="0">
                  <a:pos x="114" y="22"/>
                </a:cxn>
                <a:cxn ang="0">
                  <a:pos x="104" y="28"/>
                </a:cxn>
                <a:cxn ang="0">
                  <a:pos x="94" y="30"/>
                </a:cxn>
                <a:cxn ang="0">
                  <a:pos x="83" y="24"/>
                </a:cxn>
                <a:cxn ang="0">
                  <a:pos x="73" y="8"/>
                </a:cxn>
                <a:cxn ang="0">
                  <a:pos x="81" y="0"/>
                </a:cxn>
                <a:cxn ang="0">
                  <a:pos x="71" y="2"/>
                </a:cxn>
                <a:cxn ang="0">
                  <a:pos x="53" y="8"/>
                </a:cxn>
                <a:cxn ang="0">
                  <a:pos x="57" y="22"/>
                </a:cxn>
                <a:cxn ang="0">
                  <a:pos x="63" y="33"/>
                </a:cxn>
                <a:cxn ang="0">
                  <a:pos x="51" y="47"/>
                </a:cxn>
                <a:cxn ang="0">
                  <a:pos x="33" y="47"/>
                </a:cxn>
                <a:cxn ang="0">
                  <a:pos x="35" y="57"/>
                </a:cxn>
                <a:cxn ang="0">
                  <a:pos x="29" y="69"/>
                </a:cxn>
                <a:cxn ang="0">
                  <a:pos x="29" y="77"/>
                </a:cxn>
                <a:cxn ang="0">
                  <a:pos x="24" y="81"/>
                </a:cxn>
                <a:cxn ang="0">
                  <a:pos x="10" y="81"/>
                </a:cxn>
                <a:cxn ang="0">
                  <a:pos x="0" y="104"/>
                </a:cxn>
                <a:cxn ang="0">
                  <a:pos x="6" y="108"/>
                </a:cxn>
                <a:cxn ang="0">
                  <a:pos x="8" y="116"/>
                </a:cxn>
                <a:cxn ang="0">
                  <a:pos x="8" y="126"/>
                </a:cxn>
                <a:cxn ang="0">
                  <a:pos x="12" y="136"/>
                </a:cxn>
                <a:cxn ang="0">
                  <a:pos x="12" y="146"/>
                </a:cxn>
                <a:cxn ang="0">
                  <a:pos x="25" y="146"/>
                </a:cxn>
                <a:cxn ang="0">
                  <a:pos x="35" y="148"/>
                </a:cxn>
                <a:cxn ang="0">
                  <a:pos x="43" y="160"/>
                </a:cxn>
                <a:cxn ang="0">
                  <a:pos x="39" y="177"/>
                </a:cxn>
                <a:cxn ang="0">
                  <a:pos x="51" y="183"/>
                </a:cxn>
                <a:cxn ang="0">
                  <a:pos x="57" y="179"/>
                </a:cxn>
                <a:cxn ang="0">
                  <a:pos x="81" y="187"/>
                </a:cxn>
                <a:cxn ang="0">
                  <a:pos x="94" y="185"/>
                </a:cxn>
                <a:cxn ang="0">
                  <a:pos x="104" y="177"/>
                </a:cxn>
                <a:cxn ang="0">
                  <a:pos x="114" y="179"/>
                </a:cxn>
                <a:cxn ang="0">
                  <a:pos x="124" y="185"/>
                </a:cxn>
                <a:cxn ang="0">
                  <a:pos x="122" y="173"/>
                </a:cxn>
                <a:cxn ang="0">
                  <a:pos x="124" y="167"/>
                </a:cxn>
                <a:cxn ang="0">
                  <a:pos x="132" y="158"/>
                </a:cxn>
                <a:cxn ang="0">
                  <a:pos x="132" y="148"/>
                </a:cxn>
                <a:cxn ang="0">
                  <a:pos x="124" y="146"/>
                </a:cxn>
                <a:cxn ang="0">
                  <a:pos x="118" y="130"/>
                </a:cxn>
                <a:cxn ang="0">
                  <a:pos x="112" y="116"/>
                </a:cxn>
                <a:cxn ang="0">
                  <a:pos x="124" y="110"/>
                </a:cxn>
                <a:cxn ang="0">
                  <a:pos x="144" y="97"/>
                </a:cxn>
                <a:cxn ang="0">
                  <a:pos x="150" y="75"/>
                </a:cxn>
                <a:cxn ang="0">
                  <a:pos x="146" y="53"/>
                </a:cxn>
                <a:cxn ang="0">
                  <a:pos x="146" y="33"/>
                </a:cxn>
              </a:cxnLst>
              <a:rect l="0" t="0" r="r" b="b"/>
              <a:pathLst>
                <a:path w="152" h="193">
                  <a:moveTo>
                    <a:pt x="146" y="28"/>
                  </a:moveTo>
                  <a:lnTo>
                    <a:pt x="146" y="28"/>
                  </a:lnTo>
                  <a:lnTo>
                    <a:pt x="142" y="24"/>
                  </a:lnTo>
                  <a:lnTo>
                    <a:pt x="142" y="22"/>
                  </a:lnTo>
                  <a:lnTo>
                    <a:pt x="136" y="22"/>
                  </a:lnTo>
                  <a:lnTo>
                    <a:pt x="134" y="22"/>
                  </a:lnTo>
                  <a:lnTo>
                    <a:pt x="126" y="20"/>
                  </a:lnTo>
                  <a:lnTo>
                    <a:pt x="116" y="18"/>
                  </a:lnTo>
                  <a:lnTo>
                    <a:pt x="114" y="22"/>
                  </a:lnTo>
                  <a:lnTo>
                    <a:pt x="112" y="28"/>
                  </a:lnTo>
                  <a:lnTo>
                    <a:pt x="108" y="28"/>
                  </a:lnTo>
                  <a:lnTo>
                    <a:pt x="104" y="28"/>
                  </a:lnTo>
                  <a:lnTo>
                    <a:pt x="104" y="30"/>
                  </a:lnTo>
                  <a:lnTo>
                    <a:pt x="104" y="32"/>
                  </a:lnTo>
                  <a:lnTo>
                    <a:pt x="94" y="30"/>
                  </a:lnTo>
                  <a:lnTo>
                    <a:pt x="94" y="24"/>
                  </a:lnTo>
                  <a:lnTo>
                    <a:pt x="89" y="22"/>
                  </a:lnTo>
                  <a:lnTo>
                    <a:pt x="83" y="24"/>
                  </a:lnTo>
                  <a:lnTo>
                    <a:pt x="77" y="14"/>
                  </a:lnTo>
                  <a:lnTo>
                    <a:pt x="77" y="10"/>
                  </a:lnTo>
                  <a:lnTo>
                    <a:pt x="73" y="8"/>
                  </a:lnTo>
                  <a:lnTo>
                    <a:pt x="75" y="4"/>
                  </a:lnTo>
                  <a:lnTo>
                    <a:pt x="81" y="2"/>
                  </a:lnTo>
                  <a:lnTo>
                    <a:pt x="81" y="0"/>
                  </a:lnTo>
                  <a:lnTo>
                    <a:pt x="77" y="0"/>
                  </a:lnTo>
                  <a:lnTo>
                    <a:pt x="75" y="2"/>
                  </a:lnTo>
                  <a:lnTo>
                    <a:pt x="71" y="2"/>
                  </a:lnTo>
                  <a:lnTo>
                    <a:pt x="71" y="0"/>
                  </a:lnTo>
                  <a:lnTo>
                    <a:pt x="55" y="0"/>
                  </a:lnTo>
                  <a:lnTo>
                    <a:pt x="53" y="8"/>
                  </a:lnTo>
                  <a:lnTo>
                    <a:pt x="55" y="8"/>
                  </a:lnTo>
                  <a:lnTo>
                    <a:pt x="57" y="14"/>
                  </a:lnTo>
                  <a:lnTo>
                    <a:pt x="57" y="22"/>
                  </a:lnTo>
                  <a:lnTo>
                    <a:pt x="57" y="24"/>
                  </a:lnTo>
                  <a:lnTo>
                    <a:pt x="57" y="30"/>
                  </a:lnTo>
                  <a:lnTo>
                    <a:pt x="63" y="33"/>
                  </a:lnTo>
                  <a:lnTo>
                    <a:pt x="55" y="33"/>
                  </a:lnTo>
                  <a:lnTo>
                    <a:pt x="53" y="41"/>
                  </a:lnTo>
                  <a:lnTo>
                    <a:pt x="51" y="47"/>
                  </a:lnTo>
                  <a:lnTo>
                    <a:pt x="45" y="41"/>
                  </a:lnTo>
                  <a:lnTo>
                    <a:pt x="37" y="43"/>
                  </a:lnTo>
                  <a:lnTo>
                    <a:pt x="33" y="47"/>
                  </a:lnTo>
                  <a:lnTo>
                    <a:pt x="33" y="49"/>
                  </a:lnTo>
                  <a:lnTo>
                    <a:pt x="37" y="57"/>
                  </a:lnTo>
                  <a:lnTo>
                    <a:pt x="35" y="57"/>
                  </a:lnTo>
                  <a:lnTo>
                    <a:pt x="35" y="65"/>
                  </a:lnTo>
                  <a:lnTo>
                    <a:pt x="33" y="67"/>
                  </a:lnTo>
                  <a:lnTo>
                    <a:pt x="29" y="69"/>
                  </a:lnTo>
                  <a:lnTo>
                    <a:pt x="27" y="69"/>
                  </a:lnTo>
                  <a:lnTo>
                    <a:pt x="29" y="75"/>
                  </a:lnTo>
                  <a:lnTo>
                    <a:pt x="29" y="77"/>
                  </a:lnTo>
                  <a:lnTo>
                    <a:pt x="27" y="77"/>
                  </a:lnTo>
                  <a:lnTo>
                    <a:pt x="24" y="79"/>
                  </a:lnTo>
                  <a:lnTo>
                    <a:pt x="24" y="81"/>
                  </a:lnTo>
                  <a:lnTo>
                    <a:pt x="20" y="85"/>
                  </a:lnTo>
                  <a:lnTo>
                    <a:pt x="16" y="81"/>
                  </a:lnTo>
                  <a:lnTo>
                    <a:pt x="10" y="81"/>
                  </a:lnTo>
                  <a:lnTo>
                    <a:pt x="8" y="81"/>
                  </a:lnTo>
                  <a:lnTo>
                    <a:pt x="6" y="87"/>
                  </a:lnTo>
                  <a:lnTo>
                    <a:pt x="0" y="104"/>
                  </a:lnTo>
                  <a:lnTo>
                    <a:pt x="2" y="106"/>
                  </a:lnTo>
                  <a:lnTo>
                    <a:pt x="8" y="108"/>
                  </a:lnTo>
                  <a:lnTo>
                    <a:pt x="6" y="108"/>
                  </a:lnTo>
                  <a:lnTo>
                    <a:pt x="6" y="110"/>
                  </a:lnTo>
                  <a:lnTo>
                    <a:pt x="6" y="114"/>
                  </a:lnTo>
                  <a:lnTo>
                    <a:pt x="8" y="116"/>
                  </a:lnTo>
                  <a:lnTo>
                    <a:pt x="8" y="118"/>
                  </a:lnTo>
                  <a:lnTo>
                    <a:pt x="8" y="124"/>
                  </a:lnTo>
                  <a:lnTo>
                    <a:pt x="8" y="126"/>
                  </a:lnTo>
                  <a:lnTo>
                    <a:pt x="10" y="128"/>
                  </a:lnTo>
                  <a:lnTo>
                    <a:pt x="12" y="130"/>
                  </a:lnTo>
                  <a:lnTo>
                    <a:pt x="12" y="136"/>
                  </a:lnTo>
                  <a:lnTo>
                    <a:pt x="10" y="138"/>
                  </a:lnTo>
                  <a:lnTo>
                    <a:pt x="10" y="144"/>
                  </a:lnTo>
                  <a:lnTo>
                    <a:pt x="12" y="146"/>
                  </a:lnTo>
                  <a:lnTo>
                    <a:pt x="18" y="144"/>
                  </a:lnTo>
                  <a:lnTo>
                    <a:pt x="24" y="144"/>
                  </a:lnTo>
                  <a:lnTo>
                    <a:pt x="25" y="146"/>
                  </a:lnTo>
                  <a:lnTo>
                    <a:pt x="27" y="148"/>
                  </a:lnTo>
                  <a:lnTo>
                    <a:pt x="29" y="150"/>
                  </a:lnTo>
                  <a:lnTo>
                    <a:pt x="35" y="148"/>
                  </a:lnTo>
                  <a:lnTo>
                    <a:pt x="43" y="150"/>
                  </a:lnTo>
                  <a:lnTo>
                    <a:pt x="43" y="154"/>
                  </a:lnTo>
                  <a:lnTo>
                    <a:pt x="43" y="160"/>
                  </a:lnTo>
                  <a:lnTo>
                    <a:pt x="39" y="165"/>
                  </a:lnTo>
                  <a:lnTo>
                    <a:pt x="39" y="169"/>
                  </a:lnTo>
                  <a:lnTo>
                    <a:pt x="39" y="177"/>
                  </a:lnTo>
                  <a:lnTo>
                    <a:pt x="39" y="183"/>
                  </a:lnTo>
                  <a:lnTo>
                    <a:pt x="43" y="187"/>
                  </a:lnTo>
                  <a:lnTo>
                    <a:pt x="51" y="183"/>
                  </a:lnTo>
                  <a:lnTo>
                    <a:pt x="53" y="179"/>
                  </a:lnTo>
                  <a:lnTo>
                    <a:pt x="55" y="179"/>
                  </a:lnTo>
                  <a:lnTo>
                    <a:pt x="57" y="179"/>
                  </a:lnTo>
                  <a:lnTo>
                    <a:pt x="63" y="183"/>
                  </a:lnTo>
                  <a:lnTo>
                    <a:pt x="77" y="193"/>
                  </a:lnTo>
                  <a:lnTo>
                    <a:pt x="81" y="187"/>
                  </a:lnTo>
                  <a:lnTo>
                    <a:pt x="85" y="185"/>
                  </a:lnTo>
                  <a:lnTo>
                    <a:pt x="89" y="185"/>
                  </a:lnTo>
                  <a:lnTo>
                    <a:pt x="94" y="185"/>
                  </a:lnTo>
                  <a:lnTo>
                    <a:pt x="98" y="183"/>
                  </a:lnTo>
                  <a:lnTo>
                    <a:pt x="102" y="177"/>
                  </a:lnTo>
                  <a:lnTo>
                    <a:pt x="104" y="177"/>
                  </a:lnTo>
                  <a:lnTo>
                    <a:pt x="106" y="179"/>
                  </a:lnTo>
                  <a:lnTo>
                    <a:pt x="112" y="179"/>
                  </a:lnTo>
                  <a:lnTo>
                    <a:pt x="114" y="179"/>
                  </a:lnTo>
                  <a:lnTo>
                    <a:pt x="116" y="179"/>
                  </a:lnTo>
                  <a:lnTo>
                    <a:pt x="118" y="185"/>
                  </a:lnTo>
                  <a:lnTo>
                    <a:pt x="124" y="185"/>
                  </a:lnTo>
                  <a:lnTo>
                    <a:pt x="124" y="177"/>
                  </a:lnTo>
                  <a:lnTo>
                    <a:pt x="122" y="175"/>
                  </a:lnTo>
                  <a:lnTo>
                    <a:pt x="122" y="173"/>
                  </a:lnTo>
                  <a:lnTo>
                    <a:pt x="118" y="173"/>
                  </a:lnTo>
                  <a:lnTo>
                    <a:pt x="118" y="169"/>
                  </a:lnTo>
                  <a:lnTo>
                    <a:pt x="124" y="167"/>
                  </a:lnTo>
                  <a:lnTo>
                    <a:pt x="128" y="165"/>
                  </a:lnTo>
                  <a:lnTo>
                    <a:pt x="128" y="164"/>
                  </a:lnTo>
                  <a:lnTo>
                    <a:pt x="132" y="158"/>
                  </a:lnTo>
                  <a:lnTo>
                    <a:pt x="134" y="156"/>
                  </a:lnTo>
                  <a:lnTo>
                    <a:pt x="136" y="154"/>
                  </a:lnTo>
                  <a:lnTo>
                    <a:pt x="132" y="148"/>
                  </a:lnTo>
                  <a:lnTo>
                    <a:pt x="128" y="146"/>
                  </a:lnTo>
                  <a:lnTo>
                    <a:pt x="126" y="146"/>
                  </a:lnTo>
                  <a:lnTo>
                    <a:pt x="124" y="146"/>
                  </a:lnTo>
                  <a:lnTo>
                    <a:pt x="122" y="140"/>
                  </a:lnTo>
                  <a:lnTo>
                    <a:pt x="122" y="136"/>
                  </a:lnTo>
                  <a:lnTo>
                    <a:pt x="118" y="130"/>
                  </a:lnTo>
                  <a:lnTo>
                    <a:pt x="116" y="126"/>
                  </a:lnTo>
                  <a:lnTo>
                    <a:pt x="112" y="120"/>
                  </a:lnTo>
                  <a:lnTo>
                    <a:pt x="112" y="116"/>
                  </a:lnTo>
                  <a:lnTo>
                    <a:pt x="114" y="114"/>
                  </a:lnTo>
                  <a:lnTo>
                    <a:pt x="118" y="114"/>
                  </a:lnTo>
                  <a:lnTo>
                    <a:pt x="124" y="110"/>
                  </a:lnTo>
                  <a:lnTo>
                    <a:pt x="126" y="106"/>
                  </a:lnTo>
                  <a:lnTo>
                    <a:pt x="134" y="104"/>
                  </a:lnTo>
                  <a:lnTo>
                    <a:pt x="144" y="97"/>
                  </a:lnTo>
                  <a:lnTo>
                    <a:pt x="152" y="100"/>
                  </a:lnTo>
                  <a:lnTo>
                    <a:pt x="150" y="79"/>
                  </a:lnTo>
                  <a:lnTo>
                    <a:pt x="150" y="75"/>
                  </a:lnTo>
                  <a:lnTo>
                    <a:pt x="146" y="69"/>
                  </a:lnTo>
                  <a:lnTo>
                    <a:pt x="150" y="57"/>
                  </a:lnTo>
                  <a:lnTo>
                    <a:pt x="146" y="53"/>
                  </a:lnTo>
                  <a:lnTo>
                    <a:pt x="144" y="49"/>
                  </a:lnTo>
                  <a:lnTo>
                    <a:pt x="144" y="47"/>
                  </a:lnTo>
                  <a:lnTo>
                    <a:pt x="146" y="33"/>
                  </a:lnTo>
                  <a:lnTo>
                    <a:pt x="146" y="28"/>
                  </a:lnTo>
                  <a:lnTo>
                    <a:pt x="146" y="28"/>
                  </a:lnTo>
                  <a:close/>
                </a:path>
              </a:pathLst>
            </a:custGeom>
            <a:solidFill>
              <a:schemeClr val="tx2"/>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156" name="Freeform 220">
              <a:extLst>
                <a:ext uri="{FF2B5EF4-FFF2-40B4-BE49-F238E27FC236}">
                  <a16:creationId xmlns:a16="http://schemas.microsoft.com/office/drawing/2014/main" id="{04BBFD12-EC53-4DC6-9CF5-8AEF101C36CF}"/>
                </a:ext>
              </a:extLst>
            </p:cNvPr>
            <p:cNvSpPr>
              <a:spLocks/>
            </p:cNvSpPr>
            <p:nvPr/>
          </p:nvSpPr>
          <p:spPr bwMode="auto">
            <a:xfrm>
              <a:off x="11447634" y="5203746"/>
              <a:ext cx="464980" cy="242489"/>
            </a:xfrm>
            <a:custGeom>
              <a:avLst/>
              <a:gdLst/>
              <a:ahLst/>
              <a:cxnLst>
                <a:cxn ang="0">
                  <a:pos x="0" y="12"/>
                </a:cxn>
                <a:cxn ang="0">
                  <a:pos x="10" y="18"/>
                </a:cxn>
                <a:cxn ang="0">
                  <a:pos x="22" y="27"/>
                </a:cxn>
                <a:cxn ang="0">
                  <a:pos x="28" y="45"/>
                </a:cxn>
                <a:cxn ang="0">
                  <a:pos x="28" y="51"/>
                </a:cxn>
                <a:cxn ang="0">
                  <a:pos x="30" y="55"/>
                </a:cxn>
                <a:cxn ang="0">
                  <a:pos x="38" y="51"/>
                </a:cxn>
                <a:cxn ang="0">
                  <a:pos x="47" y="55"/>
                </a:cxn>
                <a:cxn ang="0">
                  <a:pos x="59" y="55"/>
                </a:cxn>
                <a:cxn ang="0">
                  <a:pos x="63" y="57"/>
                </a:cxn>
                <a:cxn ang="0">
                  <a:pos x="65" y="59"/>
                </a:cxn>
                <a:cxn ang="0">
                  <a:pos x="79" y="59"/>
                </a:cxn>
                <a:cxn ang="0">
                  <a:pos x="93" y="57"/>
                </a:cxn>
                <a:cxn ang="0">
                  <a:pos x="97" y="49"/>
                </a:cxn>
                <a:cxn ang="0">
                  <a:pos x="106" y="51"/>
                </a:cxn>
                <a:cxn ang="0">
                  <a:pos x="112" y="59"/>
                </a:cxn>
                <a:cxn ang="0">
                  <a:pos x="116" y="59"/>
                </a:cxn>
                <a:cxn ang="0">
                  <a:pos x="114" y="51"/>
                </a:cxn>
                <a:cxn ang="0">
                  <a:pos x="116" y="47"/>
                </a:cxn>
                <a:cxn ang="0">
                  <a:pos x="114" y="39"/>
                </a:cxn>
                <a:cxn ang="0">
                  <a:pos x="110" y="37"/>
                </a:cxn>
                <a:cxn ang="0">
                  <a:pos x="105" y="35"/>
                </a:cxn>
                <a:cxn ang="0">
                  <a:pos x="105" y="29"/>
                </a:cxn>
                <a:cxn ang="0">
                  <a:pos x="97" y="25"/>
                </a:cxn>
                <a:cxn ang="0">
                  <a:pos x="93" y="18"/>
                </a:cxn>
                <a:cxn ang="0">
                  <a:pos x="83" y="18"/>
                </a:cxn>
                <a:cxn ang="0">
                  <a:pos x="75" y="20"/>
                </a:cxn>
                <a:cxn ang="0">
                  <a:pos x="69" y="18"/>
                </a:cxn>
                <a:cxn ang="0">
                  <a:pos x="57" y="20"/>
                </a:cxn>
                <a:cxn ang="0">
                  <a:pos x="49" y="10"/>
                </a:cxn>
                <a:cxn ang="0">
                  <a:pos x="39" y="6"/>
                </a:cxn>
                <a:cxn ang="0">
                  <a:pos x="28" y="6"/>
                </a:cxn>
                <a:cxn ang="0">
                  <a:pos x="18" y="0"/>
                </a:cxn>
                <a:cxn ang="0">
                  <a:pos x="10" y="0"/>
                </a:cxn>
                <a:cxn ang="0">
                  <a:pos x="0" y="8"/>
                </a:cxn>
                <a:cxn ang="0">
                  <a:pos x="0" y="12"/>
                </a:cxn>
              </a:cxnLst>
              <a:rect l="0" t="0" r="r" b="b"/>
              <a:pathLst>
                <a:path w="120" h="59">
                  <a:moveTo>
                    <a:pt x="0" y="12"/>
                  </a:moveTo>
                  <a:lnTo>
                    <a:pt x="0" y="12"/>
                  </a:lnTo>
                  <a:lnTo>
                    <a:pt x="4" y="18"/>
                  </a:lnTo>
                  <a:lnTo>
                    <a:pt x="10" y="18"/>
                  </a:lnTo>
                  <a:lnTo>
                    <a:pt x="14" y="21"/>
                  </a:lnTo>
                  <a:lnTo>
                    <a:pt x="22" y="27"/>
                  </a:lnTo>
                  <a:lnTo>
                    <a:pt x="28" y="37"/>
                  </a:lnTo>
                  <a:lnTo>
                    <a:pt x="28" y="45"/>
                  </a:lnTo>
                  <a:lnTo>
                    <a:pt x="28" y="49"/>
                  </a:lnTo>
                  <a:lnTo>
                    <a:pt x="28" y="51"/>
                  </a:lnTo>
                  <a:lnTo>
                    <a:pt x="30" y="51"/>
                  </a:lnTo>
                  <a:lnTo>
                    <a:pt x="30" y="55"/>
                  </a:lnTo>
                  <a:lnTo>
                    <a:pt x="32" y="51"/>
                  </a:lnTo>
                  <a:lnTo>
                    <a:pt x="38" y="51"/>
                  </a:lnTo>
                  <a:lnTo>
                    <a:pt x="41" y="51"/>
                  </a:lnTo>
                  <a:lnTo>
                    <a:pt x="47" y="55"/>
                  </a:lnTo>
                  <a:lnTo>
                    <a:pt x="49" y="57"/>
                  </a:lnTo>
                  <a:lnTo>
                    <a:pt x="59" y="55"/>
                  </a:lnTo>
                  <a:lnTo>
                    <a:pt x="63" y="55"/>
                  </a:lnTo>
                  <a:lnTo>
                    <a:pt x="63" y="57"/>
                  </a:lnTo>
                  <a:lnTo>
                    <a:pt x="63" y="59"/>
                  </a:lnTo>
                  <a:lnTo>
                    <a:pt x="65" y="59"/>
                  </a:lnTo>
                  <a:lnTo>
                    <a:pt x="67" y="59"/>
                  </a:lnTo>
                  <a:lnTo>
                    <a:pt x="79" y="59"/>
                  </a:lnTo>
                  <a:lnTo>
                    <a:pt x="89" y="59"/>
                  </a:lnTo>
                  <a:lnTo>
                    <a:pt x="93" y="57"/>
                  </a:lnTo>
                  <a:lnTo>
                    <a:pt x="95" y="51"/>
                  </a:lnTo>
                  <a:lnTo>
                    <a:pt x="97" y="49"/>
                  </a:lnTo>
                  <a:lnTo>
                    <a:pt x="103" y="49"/>
                  </a:lnTo>
                  <a:lnTo>
                    <a:pt x="106" y="51"/>
                  </a:lnTo>
                  <a:lnTo>
                    <a:pt x="110" y="55"/>
                  </a:lnTo>
                  <a:lnTo>
                    <a:pt x="112" y="59"/>
                  </a:lnTo>
                  <a:lnTo>
                    <a:pt x="114" y="59"/>
                  </a:lnTo>
                  <a:lnTo>
                    <a:pt x="116" y="59"/>
                  </a:lnTo>
                  <a:lnTo>
                    <a:pt x="120" y="55"/>
                  </a:lnTo>
                  <a:lnTo>
                    <a:pt x="114" y="51"/>
                  </a:lnTo>
                  <a:lnTo>
                    <a:pt x="114" y="49"/>
                  </a:lnTo>
                  <a:lnTo>
                    <a:pt x="116" y="47"/>
                  </a:lnTo>
                  <a:lnTo>
                    <a:pt x="120" y="45"/>
                  </a:lnTo>
                  <a:lnTo>
                    <a:pt x="114" y="39"/>
                  </a:lnTo>
                  <a:lnTo>
                    <a:pt x="112" y="37"/>
                  </a:lnTo>
                  <a:lnTo>
                    <a:pt x="110" y="37"/>
                  </a:lnTo>
                  <a:lnTo>
                    <a:pt x="105" y="37"/>
                  </a:lnTo>
                  <a:lnTo>
                    <a:pt x="105" y="35"/>
                  </a:lnTo>
                  <a:lnTo>
                    <a:pt x="105" y="31"/>
                  </a:lnTo>
                  <a:lnTo>
                    <a:pt x="105" y="29"/>
                  </a:lnTo>
                  <a:lnTo>
                    <a:pt x="101" y="27"/>
                  </a:lnTo>
                  <a:lnTo>
                    <a:pt x="97" y="25"/>
                  </a:lnTo>
                  <a:lnTo>
                    <a:pt x="95" y="21"/>
                  </a:lnTo>
                  <a:lnTo>
                    <a:pt x="93" y="18"/>
                  </a:lnTo>
                  <a:lnTo>
                    <a:pt x="87" y="16"/>
                  </a:lnTo>
                  <a:lnTo>
                    <a:pt x="83" y="18"/>
                  </a:lnTo>
                  <a:lnTo>
                    <a:pt x="77" y="20"/>
                  </a:lnTo>
                  <a:lnTo>
                    <a:pt x="75" y="20"/>
                  </a:lnTo>
                  <a:lnTo>
                    <a:pt x="73" y="18"/>
                  </a:lnTo>
                  <a:lnTo>
                    <a:pt x="69" y="18"/>
                  </a:lnTo>
                  <a:lnTo>
                    <a:pt x="63" y="20"/>
                  </a:lnTo>
                  <a:lnTo>
                    <a:pt x="57" y="20"/>
                  </a:lnTo>
                  <a:lnTo>
                    <a:pt x="55" y="18"/>
                  </a:lnTo>
                  <a:lnTo>
                    <a:pt x="49" y="10"/>
                  </a:lnTo>
                  <a:lnTo>
                    <a:pt x="45" y="8"/>
                  </a:lnTo>
                  <a:lnTo>
                    <a:pt x="39" y="6"/>
                  </a:lnTo>
                  <a:lnTo>
                    <a:pt x="36" y="6"/>
                  </a:lnTo>
                  <a:lnTo>
                    <a:pt x="28" y="6"/>
                  </a:lnTo>
                  <a:lnTo>
                    <a:pt x="20" y="6"/>
                  </a:lnTo>
                  <a:lnTo>
                    <a:pt x="18" y="0"/>
                  </a:lnTo>
                  <a:lnTo>
                    <a:pt x="14" y="0"/>
                  </a:lnTo>
                  <a:lnTo>
                    <a:pt x="10" y="0"/>
                  </a:lnTo>
                  <a:lnTo>
                    <a:pt x="4" y="2"/>
                  </a:lnTo>
                  <a:lnTo>
                    <a:pt x="0" y="8"/>
                  </a:lnTo>
                  <a:lnTo>
                    <a:pt x="0" y="12"/>
                  </a:lnTo>
                  <a:lnTo>
                    <a:pt x="0" y="12"/>
                  </a:lnTo>
                  <a:close/>
                </a:path>
              </a:pathLst>
            </a:custGeom>
            <a:solidFill>
              <a:srgbClr val="999999">
                <a:lumMod val="7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157" name="Freeform 221">
              <a:extLst>
                <a:ext uri="{FF2B5EF4-FFF2-40B4-BE49-F238E27FC236}">
                  <a16:creationId xmlns:a16="http://schemas.microsoft.com/office/drawing/2014/main" id="{FEEE6AEF-FC6B-4B6B-9FC7-65D5B707D0EB}"/>
                </a:ext>
              </a:extLst>
            </p:cNvPr>
            <p:cNvSpPr>
              <a:spLocks/>
            </p:cNvSpPr>
            <p:nvPr/>
          </p:nvSpPr>
          <p:spPr bwMode="auto">
            <a:xfrm>
              <a:off x="11447634" y="5203746"/>
              <a:ext cx="464980" cy="242489"/>
            </a:xfrm>
            <a:custGeom>
              <a:avLst/>
              <a:gdLst/>
              <a:ahLst/>
              <a:cxnLst>
                <a:cxn ang="0">
                  <a:pos x="0" y="12"/>
                </a:cxn>
                <a:cxn ang="0">
                  <a:pos x="10" y="18"/>
                </a:cxn>
                <a:cxn ang="0">
                  <a:pos x="22" y="27"/>
                </a:cxn>
                <a:cxn ang="0">
                  <a:pos x="28" y="45"/>
                </a:cxn>
                <a:cxn ang="0">
                  <a:pos x="28" y="51"/>
                </a:cxn>
                <a:cxn ang="0">
                  <a:pos x="30" y="55"/>
                </a:cxn>
                <a:cxn ang="0">
                  <a:pos x="38" y="51"/>
                </a:cxn>
                <a:cxn ang="0">
                  <a:pos x="47" y="55"/>
                </a:cxn>
                <a:cxn ang="0">
                  <a:pos x="59" y="55"/>
                </a:cxn>
                <a:cxn ang="0">
                  <a:pos x="63" y="57"/>
                </a:cxn>
                <a:cxn ang="0">
                  <a:pos x="65" y="59"/>
                </a:cxn>
                <a:cxn ang="0">
                  <a:pos x="79" y="59"/>
                </a:cxn>
                <a:cxn ang="0">
                  <a:pos x="93" y="57"/>
                </a:cxn>
                <a:cxn ang="0">
                  <a:pos x="97" y="49"/>
                </a:cxn>
                <a:cxn ang="0">
                  <a:pos x="106" y="51"/>
                </a:cxn>
                <a:cxn ang="0">
                  <a:pos x="112" y="59"/>
                </a:cxn>
                <a:cxn ang="0">
                  <a:pos x="116" y="59"/>
                </a:cxn>
                <a:cxn ang="0">
                  <a:pos x="114" y="51"/>
                </a:cxn>
                <a:cxn ang="0">
                  <a:pos x="116" y="47"/>
                </a:cxn>
                <a:cxn ang="0">
                  <a:pos x="114" y="39"/>
                </a:cxn>
                <a:cxn ang="0">
                  <a:pos x="110" y="37"/>
                </a:cxn>
                <a:cxn ang="0">
                  <a:pos x="105" y="35"/>
                </a:cxn>
                <a:cxn ang="0">
                  <a:pos x="105" y="29"/>
                </a:cxn>
                <a:cxn ang="0">
                  <a:pos x="97" y="25"/>
                </a:cxn>
                <a:cxn ang="0">
                  <a:pos x="93" y="18"/>
                </a:cxn>
                <a:cxn ang="0">
                  <a:pos x="83" y="18"/>
                </a:cxn>
                <a:cxn ang="0">
                  <a:pos x="75" y="20"/>
                </a:cxn>
                <a:cxn ang="0">
                  <a:pos x="69" y="18"/>
                </a:cxn>
                <a:cxn ang="0">
                  <a:pos x="57" y="20"/>
                </a:cxn>
                <a:cxn ang="0">
                  <a:pos x="49" y="10"/>
                </a:cxn>
                <a:cxn ang="0">
                  <a:pos x="39" y="6"/>
                </a:cxn>
                <a:cxn ang="0">
                  <a:pos x="28" y="6"/>
                </a:cxn>
                <a:cxn ang="0">
                  <a:pos x="18" y="0"/>
                </a:cxn>
                <a:cxn ang="0">
                  <a:pos x="10" y="0"/>
                </a:cxn>
                <a:cxn ang="0">
                  <a:pos x="0" y="8"/>
                </a:cxn>
                <a:cxn ang="0">
                  <a:pos x="0" y="12"/>
                </a:cxn>
              </a:cxnLst>
              <a:rect l="0" t="0" r="r" b="b"/>
              <a:pathLst>
                <a:path w="120" h="59">
                  <a:moveTo>
                    <a:pt x="0" y="12"/>
                  </a:moveTo>
                  <a:lnTo>
                    <a:pt x="0" y="12"/>
                  </a:lnTo>
                  <a:lnTo>
                    <a:pt x="4" y="18"/>
                  </a:lnTo>
                  <a:lnTo>
                    <a:pt x="10" y="18"/>
                  </a:lnTo>
                  <a:lnTo>
                    <a:pt x="14" y="21"/>
                  </a:lnTo>
                  <a:lnTo>
                    <a:pt x="22" y="27"/>
                  </a:lnTo>
                  <a:lnTo>
                    <a:pt x="28" y="37"/>
                  </a:lnTo>
                  <a:lnTo>
                    <a:pt x="28" y="45"/>
                  </a:lnTo>
                  <a:lnTo>
                    <a:pt x="28" y="49"/>
                  </a:lnTo>
                  <a:lnTo>
                    <a:pt x="28" y="51"/>
                  </a:lnTo>
                  <a:lnTo>
                    <a:pt x="30" y="51"/>
                  </a:lnTo>
                  <a:lnTo>
                    <a:pt x="30" y="55"/>
                  </a:lnTo>
                  <a:lnTo>
                    <a:pt x="32" y="51"/>
                  </a:lnTo>
                  <a:lnTo>
                    <a:pt x="38" y="51"/>
                  </a:lnTo>
                  <a:lnTo>
                    <a:pt x="41" y="51"/>
                  </a:lnTo>
                  <a:lnTo>
                    <a:pt x="47" y="55"/>
                  </a:lnTo>
                  <a:lnTo>
                    <a:pt x="49" y="57"/>
                  </a:lnTo>
                  <a:lnTo>
                    <a:pt x="59" y="55"/>
                  </a:lnTo>
                  <a:lnTo>
                    <a:pt x="63" y="55"/>
                  </a:lnTo>
                  <a:lnTo>
                    <a:pt x="63" y="57"/>
                  </a:lnTo>
                  <a:lnTo>
                    <a:pt x="63" y="59"/>
                  </a:lnTo>
                  <a:lnTo>
                    <a:pt x="65" y="59"/>
                  </a:lnTo>
                  <a:lnTo>
                    <a:pt x="67" y="59"/>
                  </a:lnTo>
                  <a:lnTo>
                    <a:pt x="79" y="59"/>
                  </a:lnTo>
                  <a:lnTo>
                    <a:pt x="89" y="59"/>
                  </a:lnTo>
                  <a:lnTo>
                    <a:pt x="93" y="57"/>
                  </a:lnTo>
                  <a:lnTo>
                    <a:pt x="95" y="51"/>
                  </a:lnTo>
                  <a:lnTo>
                    <a:pt x="97" y="49"/>
                  </a:lnTo>
                  <a:lnTo>
                    <a:pt x="103" y="49"/>
                  </a:lnTo>
                  <a:lnTo>
                    <a:pt x="106" y="51"/>
                  </a:lnTo>
                  <a:lnTo>
                    <a:pt x="110" y="55"/>
                  </a:lnTo>
                  <a:lnTo>
                    <a:pt x="112" y="59"/>
                  </a:lnTo>
                  <a:lnTo>
                    <a:pt x="114" y="59"/>
                  </a:lnTo>
                  <a:lnTo>
                    <a:pt x="116" y="59"/>
                  </a:lnTo>
                  <a:lnTo>
                    <a:pt x="120" y="55"/>
                  </a:lnTo>
                  <a:lnTo>
                    <a:pt x="114" y="51"/>
                  </a:lnTo>
                  <a:lnTo>
                    <a:pt x="114" y="49"/>
                  </a:lnTo>
                  <a:lnTo>
                    <a:pt x="116" y="47"/>
                  </a:lnTo>
                  <a:lnTo>
                    <a:pt x="120" y="45"/>
                  </a:lnTo>
                  <a:lnTo>
                    <a:pt x="114" y="39"/>
                  </a:lnTo>
                  <a:lnTo>
                    <a:pt x="112" y="37"/>
                  </a:lnTo>
                  <a:lnTo>
                    <a:pt x="110" y="37"/>
                  </a:lnTo>
                  <a:lnTo>
                    <a:pt x="105" y="37"/>
                  </a:lnTo>
                  <a:lnTo>
                    <a:pt x="105" y="35"/>
                  </a:lnTo>
                  <a:lnTo>
                    <a:pt x="105" y="31"/>
                  </a:lnTo>
                  <a:lnTo>
                    <a:pt x="105" y="29"/>
                  </a:lnTo>
                  <a:lnTo>
                    <a:pt x="101" y="27"/>
                  </a:lnTo>
                  <a:lnTo>
                    <a:pt x="97" y="25"/>
                  </a:lnTo>
                  <a:lnTo>
                    <a:pt x="95" y="21"/>
                  </a:lnTo>
                  <a:lnTo>
                    <a:pt x="93" y="18"/>
                  </a:lnTo>
                  <a:lnTo>
                    <a:pt x="87" y="16"/>
                  </a:lnTo>
                  <a:lnTo>
                    <a:pt x="83" y="18"/>
                  </a:lnTo>
                  <a:lnTo>
                    <a:pt x="77" y="20"/>
                  </a:lnTo>
                  <a:lnTo>
                    <a:pt x="75" y="20"/>
                  </a:lnTo>
                  <a:lnTo>
                    <a:pt x="73" y="18"/>
                  </a:lnTo>
                  <a:lnTo>
                    <a:pt x="69" y="18"/>
                  </a:lnTo>
                  <a:lnTo>
                    <a:pt x="63" y="20"/>
                  </a:lnTo>
                  <a:lnTo>
                    <a:pt x="57" y="20"/>
                  </a:lnTo>
                  <a:lnTo>
                    <a:pt x="55" y="18"/>
                  </a:lnTo>
                  <a:lnTo>
                    <a:pt x="49" y="10"/>
                  </a:lnTo>
                  <a:lnTo>
                    <a:pt x="45" y="8"/>
                  </a:lnTo>
                  <a:lnTo>
                    <a:pt x="39" y="6"/>
                  </a:lnTo>
                  <a:lnTo>
                    <a:pt x="36" y="6"/>
                  </a:lnTo>
                  <a:lnTo>
                    <a:pt x="28" y="6"/>
                  </a:lnTo>
                  <a:lnTo>
                    <a:pt x="20" y="6"/>
                  </a:lnTo>
                  <a:lnTo>
                    <a:pt x="18" y="0"/>
                  </a:lnTo>
                  <a:lnTo>
                    <a:pt x="14" y="0"/>
                  </a:lnTo>
                  <a:lnTo>
                    <a:pt x="10" y="0"/>
                  </a:lnTo>
                  <a:lnTo>
                    <a:pt x="4" y="2"/>
                  </a:lnTo>
                  <a:lnTo>
                    <a:pt x="0" y="8"/>
                  </a:lnTo>
                  <a:lnTo>
                    <a:pt x="0" y="12"/>
                  </a:lnTo>
                  <a:lnTo>
                    <a:pt x="0" y="12"/>
                  </a:lnTo>
                  <a:close/>
                </a:path>
              </a:pathLst>
            </a:custGeom>
            <a:solidFill>
              <a:srgbClr val="999999">
                <a:lumMod val="7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158" name="Freeform 223">
              <a:extLst>
                <a:ext uri="{FF2B5EF4-FFF2-40B4-BE49-F238E27FC236}">
                  <a16:creationId xmlns:a16="http://schemas.microsoft.com/office/drawing/2014/main" id="{B2D16A99-EAF9-4A64-B88E-E996D81360E0}"/>
                </a:ext>
              </a:extLst>
            </p:cNvPr>
            <p:cNvSpPr>
              <a:spLocks/>
            </p:cNvSpPr>
            <p:nvPr/>
          </p:nvSpPr>
          <p:spPr bwMode="auto">
            <a:xfrm>
              <a:off x="9393973" y="5277726"/>
              <a:ext cx="77497" cy="168509"/>
            </a:xfrm>
            <a:custGeom>
              <a:avLst/>
              <a:gdLst/>
              <a:ahLst/>
              <a:cxnLst>
                <a:cxn ang="0">
                  <a:pos x="16" y="0"/>
                </a:cxn>
                <a:cxn ang="0">
                  <a:pos x="16" y="0"/>
                </a:cxn>
                <a:cxn ang="0">
                  <a:pos x="14" y="5"/>
                </a:cxn>
                <a:cxn ang="0">
                  <a:pos x="10" y="9"/>
                </a:cxn>
                <a:cxn ang="0">
                  <a:pos x="6" y="9"/>
                </a:cxn>
                <a:cxn ang="0">
                  <a:pos x="0" y="11"/>
                </a:cxn>
                <a:cxn ang="0">
                  <a:pos x="0" y="21"/>
                </a:cxn>
                <a:cxn ang="0">
                  <a:pos x="2" y="29"/>
                </a:cxn>
                <a:cxn ang="0">
                  <a:pos x="0" y="29"/>
                </a:cxn>
                <a:cxn ang="0">
                  <a:pos x="0" y="31"/>
                </a:cxn>
                <a:cxn ang="0">
                  <a:pos x="2" y="35"/>
                </a:cxn>
                <a:cxn ang="0">
                  <a:pos x="8" y="37"/>
                </a:cxn>
                <a:cxn ang="0">
                  <a:pos x="16" y="41"/>
                </a:cxn>
                <a:cxn ang="0">
                  <a:pos x="20" y="21"/>
                </a:cxn>
                <a:cxn ang="0">
                  <a:pos x="20" y="11"/>
                </a:cxn>
                <a:cxn ang="0">
                  <a:pos x="18" y="2"/>
                </a:cxn>
                <a:cxn ang="0">
                  <a:pos x="16" y="0"/>
                </a:cxn>
              </a:cxnLst>
              <a:rect l="0" t="0" r="r" b="b"/>
              <a:pathLst>
                <a:path w="20" h="41">
                  <a:moveTo>
                    <a:pt x="16" y="0"/>
                  </a:moveTo>
                  <a:lnTo>
                    <a:pt x="16" y="0"/>
                  </a:lnTo>
                  <a:lnTo>
                    <a:pt x="14" y="5"/>
                  </a:lnTo>
                  <a:lnTo>
                    <a:pt x="10" y="9"/>
                  </a:lnTo>
                  <a:lnTo>
                    <a:pt x="6" y="9"/>
                  </a:lnTo>
                  <a:lnTo>
                    <a:pt x="0" y="11"/>
                  </a:lnTo>
                  <a:lnTo>
                    <a:pt x="0" y="21"/>
                  </a:lnTo>
                  <a:lnTo>
                    <a:pt x="2" y="29"/>
                  </a:lnTo>
                  <a:lnTo>
                    <a:pt x="0" y="29"/>
                  </a:lnTo>
                  <a:lnTo>
                    <a:pt x="0" y="31"/>
                  </a:lnTo>
                  <a:lnTo>
                    <a:pt x="2" y="35"/>
                  </a:lnTo>
                  <a:lnTo>
                    <a:pt x="8" y="37"/>
                  </a:lnTo>
                  <a:lnTo>
                    <a:pt x="16" y="41"/>
                  </a:lnTo>
                  <a:lnTo>
                    <a:pt x="20" y="21"/>
                  </a:lnTo>
                  <a:lnTo>
                    <a:pt x="20" y="11"/>
                  </a:lnTo>
                  <a:lnTo>
                    <a:pt x="18" y="2"/>
                  </a:lnTo>
                  <a:lnTo>
                    <a:pt x="16" y="0"/>
                  </a:lnTo>
                </a:path>
              </a:pathLst>
            </a:custGeom>
            <a:solidFill>
              <a:srgbClr val="999999">
                <a:lumMod val="7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159" name="Freeform 228">
              <a:extLst>
                <a:ext uri="{FF2B5EF4-FFF2-40B4-BE49-F238E27FC236}">
                  <a16:creationId xmlns:a16="http://schemas.microsoft.com/office/drawing/2014/main" id="{DC6268BB-1423-4B13-AEAF-FC7780A666ED}"/>
                </a:ext>
              </a:extLst>
            </p:cNvPr>
            <p:cNvSpPr>
              <a:spLocks/>
            </p:cNvSpPr>
            <p:nvPr/>
          </p:nvSpPr>
          <p:spPr bwMode="auto">
            <a:xfrm>
              <a:off x="10401429" y="3543329"/>
              <a:ext cx="298361" cy="250708"/>
            </a:xfrm>
            <a:custGeom>
              <a:avLst/>
              <a:gdLst/>
              <a:ahLst/>
              <a:cxnLst>
                <a:cxn ang="0">
                  <a:pos x="69" y="20"/>
                </a:cxn>
                <a:cxn ang="0">
                  <a:pos x="75" y="18"/>
                </a:cxn>
                <a:cxn ang="0">
                  <a:pos x="75" y="16"/>
                </a:cxn>
                <a:cxn ang="0">
                  <a:pos x="77" y="12"/>
                </a:cxn>
                <a:cxn ang="0">
                  <a:pos x="75" y="8"/>
                </a:cxn>
                <a:cxn ang="0">
                  <a:pos x="71" y="6"/>
                </a:cxn>
                <a:cxn ang="0">
                  <a:pos x="65" y="2"/>
                </a:cxn>
                <a:cxn ang="0">
                  <a:pos x="59" y="0"/>
                </a:cxn>
                <a:cxn ang="0">
                  <a:pos x="55" y="0"/>
                </a:cxn>
                <a:cxn ang="0">
                  <a:pos x="55" y="6"/>
                </a:cxn>
                <a:cxn ang="0">
                  <a:pos x="38" y="6"/>
                </a:cxn>
                <a:cxn ang="0">
                  <a:pos x="38" y="2"/>
                </a:cxn>
                <a:cxn ang="0">
                  <a:pos x="34" y="2"/>
                </a:cxn>
                <a:cxn ang="0">
                  <a:pos x="32" y="2"/>
                </a:cxn>
                <a:cxn ang="0">
                  <a:pos x="30" y="8"/>
                </a:cxn>
                <a:cxn ang="0">
                  <a:pos x="22" y="8"/>
                </a:cxn>
                <a:cxn ang="0">
                  <a:pos x="14" y="8"/>
                </a:cxn>
                <a:cxn ang="0">
                  <a:pos x="0" y="12"/>
                </a:cxn>
                <a:cxn ang="0">
                  <a:pos x="0" y="26"/>
                </a:cxn>
                <a:cxn ang="0">
                  <a:pos x="0" y="35"/>
                </a:cxn>
                <a:cxn ang="0">
                  <a:pos x="6" y="35"/>
                </a:cxn>
                <a:cxn ang="0">
                  <a:pos x="4" y="47"/>
                </a:cxn>
                <a:cxn ang="0">
                  <a:pos x="14" y="47"/>
                </a:cxn>
                <a:cxn ang="0">
                  <a:pos x="20" y="47"/>
                </a:cxn>
                <a:cxn ang="0">
                  <a:pos x="20" y="45"/>
                </a:cxn>
                <a:cxn ang="0">
                  <a:pos x="24" y="45"/>
                </a:cxn>
                <a:cxn ang="0">
                  <a:pos x="32" y="47"/>
                </a:cxn>
                <a:cxn ang="0">
                  <a:pos x="38" y="49"/>
                </a:cxn>
                <a:cxn ang="0">
                  <a:pos x="38" y="51"/>
                </a:cxn>
                <a:cxn ang="0">
                  <a:pos x="42" y="51"/>
                </a:cxn>
                <a:cxn ang="0">
                  <a:pos x="47" y="61"/>
                </a:cxn>
                <a:cxn ang="0">
                  <a:pos x="55" y="59"/>
                </a:cxn>
                <a:cxn ang="0">
                  <a:pos x="57" y="55"/>
                </a:cxn>
                <a:cxn ang="0">
                  <a:pos x="57" y="49"/>
                </a:cxn>
                <a:cxn ang="0">
                  <a:pos x="59" y="49"/>
                </a:cxn>
                <a:cxn ang="0">
                  <a:pos x="65" y="45"/>
                </a:cxn>
                <a:cxn ang="0">
                  <a:pos x="67" y="41"/>
                </a:cxn>
                <a:cxn ang="0">
                  <a:pos x="67" y="37"/>
                </a:cxn>
                <a:cxn ang="0">
                  <a:pos x="61" y="35"/>
                </a:cxn>
                <a:cxn ang="0">
                  <a:pos x="61" y="28"/>
                </a:cxn>
                <a:cxn ang="0">
                  <a:pos x="59" y="20"/>
                </a:cxn>
                <a:cxn ang="0">
                  <a:pos x="65" y="18"/>
                </a:cxn>
                <a:cxn ang="0">
                  <a:pos x="69" y="18"/>
                </a:cxn>
                <a:cxn ang="0">
                  <a:pos x="69" y="20"/>
                </a:cxn>
                <a:cxn ang="0">
                  <a:pos x="69" y="20"/>
                </a:cxn>
              </a:cxnLst>
              <a:rect l="0" t="0" r="r" b="b"/>
              <a:pathLst>
                <a:path w="77" h="61">
                  <a:moveTo>
                    <a:pt x="69" y="20"/>
                  </a:moveTo>
                  <a:lnTo>
                    <a:pt x="75" y="18"/>
                  </a:lnTo>
                  <a:lnTo>
                    <a:pt x="75" y="16"/>
                  </a:lnTo>
                  <a:lnTo>
                    <a:pt x="77" y="12"/>
                  </a:lnTo>
                  <a:lnTo>
                    <a:pt x="75" y="8"/>
                  </a:lnTo>
                  <a:lnTo>
                    <a:pt x="71" y="6"/>
                  </a:lnTo>
                  <a:lnTo>
                    <a:pt x="65" y="2"/>
                  </a:lnTo>
                  <a:lnTo>
                    <a:pt x="59" y="0"/>
                  </a:lnTo>
                  <a:lnTo>
                    <a:pt x="55" y="0"/>
                  </a:lnTo>
                  <a:lnTo>
                    <a:pt x="55" y="6"/>
                  </a:lnTo>
                  <a:lnTo>
                    <a:pt x="38" y="6"/>
                  </a:lnTo>
                  <a:lnTo>
                    <a:pt x="38" y="2"/>
                  </a:lnTo>
                  <a:lnTo>
                    <a:pt x="34" y="2"/>
                  </a:lnTo>
                  <a:lnTo>
                    <a:pt x="32" y="2"/>
                  </a:lnTo>
                  <a:lnTo>
                    <a:pt x="30" y="8"/>
                  </a:lnTo>
                  <a:lnTo>
                    <a:pt x="22" y="8"/>
                  </a:lnTo>
                  <a:lnTo>
                    <a:pt x="14" y="8"/>
                  </a:lnTo>
                  <a:lnTo>
                    <a:pt x="0" y="12"/>
                  </a:lnTo>
                  <a:lnTo>
                    <a:pt x="0" y="26"/>
                  </a:lnTo>
                  <a:lnTo>
                    <a:pt x="0" y="35"/>
                  </a:lnTo>
                  <a:lnTo>
                    <a:pt x="6" y="35"/>
                  </a:lnTo>
                  <a:lnTo>
                    <a:pt x="4" y="47"/>
                  </a:lnTo>
                  <a:lnTo>
                    <a:pt x="14" y="47"/>
                  </a:lnTo>
                  <a:lnTo>
                    <a:pt x="20" y="47"/>
                  </a:lnTo>
                  <a:lnTo>
                    <a:pt x="20" y="45"/>
                  </a:lnTo>
                  <a:lnTo>
                    <a:pt x="24" y="45"/>
                  </a:lnTo>
                  <a:lnTo>
                    <a:pt x="32" y="47"/>
                  </a:lnTo>
                  <a:lnTo>
                    <a:pt x="38" y="49"/>
                  </a:lnTo>
                  <a:lnTo>
                    <a:pt x="38" y="51"/>
                  </a:lnTo>
                  <a:lnTo>
                    <a:pt x="42" y="51"/>
                  </a:lnTo>
                  <a:lnTo>
                    <a:pt x="47" y="61"/>
                  </a:lnTo>
                  <a:lnTo>
                    <a:pt x="55" y="59"/>
                  </a:lnTo>
                  <a:lnTo>
                    <a:pt x="57" y="55"/>
                  </a:lnTo>
                  <a:lnTo>
                    <a:pt x="57" y="49"/>
                  </a:lnTo>
                  <a:lnTo>
                    <a:pt x="59" y="49"/>
                  </a:lnTo>
                  <a:lnTo>
                    <a:pt x="65" y="45"/>
                  </a:lnTo>
                  <a:lnTo>
                    <a:pt x="67" y="41"/>
                  </a:lnTo>
                  <a:lnTo>
                    <a:pt x="67" y="37"/>
                  </a:lnTo>
                  <a:lnTo>
                    <a:pt x="61" y="35"/>
                  </a:lnTo>
                  <a:lnTo>
                    <a:pt x="61" y="28"/>
                  </a:lnTo>
                  <a:lnTo>
                    <a:pt x="59" y="20"/>
                  </a:lnTo>
                  <a:lnTo>
                    <a:pt x="65" y="18"/>
                  </a:lnTo>
                  <a:lnTo>
                    <a:pt x="69" y="18"/>
                  </a:lnTo>
                  <a:lnTo>
                    <a:pt x="69" y="20"/>
                  </a:lnTo>
                  <a:lnTo>
                    <a:pt x="69" y="20"/>
                  </a:lnTo>
                  <a:close/>
                </a:path>
              </a:pathLst>
            </a:custGeom>
            <a:solidFill>
              <a:srgbClr val="999999">
                <a:lumMod val="7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160" name="Freeform 229">
              <a:extLst>
                <a:ext uri="{FF2B5EF4-FFF2-40B4-BE49-F238E27FC236}">
                  <a16:creationId xmlns:a16="http://schemas.microsoft.com/office/drawing/2014/main" id="{C8BCC9C8-5E7C-4344-B9CA-5AD7995ACD12}"/>
                </a:ext>
              </a:extLst>
            </p:cNvPr>
            <p:cNvSpPr>
              <a:spLocks/>
            </p:cNvSpPr>
            <p:nvPr/>
          </p:nvSpPr>
          <p:spPr bwMode="auto">
            <a:xfrm>
              <a:off x="10401429" y="3543329"/>
              <a:ext cx="298361" cy="250708"/>
            </a:xfrm>
            <a:custGeom>
              <a:avLst/>
              <a:gdLst/>
              <a:ahLst/>
              <a:cxnLst>
                <a:cxn ang="0">
                  <a:pos x="69" y="20"/>
                </a:cxn>
                <a:cxn ang="0">
                  <a:pos x="75" y="18"/>
                </a:cxn>
                <a:cxn ang="0">
                  <a:pos x="75" y="16"/>
                </a:cxn>
                <a:cxn ang="0">
                  <a:pos x="77" y="12"/>
                </a:cxn>
                <a:cxn ang="0">
                  <a:pos x="75" y="8"/>
                </a:cxn>
                <a:cxn ang="0">
                  <a:pos x="71" y="6"/>
                </a:cxn>
                <a:cxn ang="0">
                  <a:pos x="65" y="2"/>
                </a:cxn>
                <a:cxn ang="0">
                  <a:pos x="59" y="0"/>
                </a:cxn>
                <a:cxn ang="0">
                  <a:pos x="55" y="0"/>
                </a:cxn>
                <a:cxn ang="0">
                  <a:pos x="55" y="6"/>
                </a:cxn>
                <a:cxn ang="0">
                  <a:pos x="38" y="6"/>
                </a:cxn>
                <a:cxn ang="0">
                  <a:pos x="38" y="2"/>
                </a:cxn>
                <a:cxn ang="0">
                  <a:pos x="34" y="2"/>
                </a:cxn>
                <a:cxn ang="0">
                  <a:pos x="32" y="2"/>
                </a:cxn>
                <a:cxn ang="0">
                  <a:pos x="30" y="8"/>
                </a:cxn>
                <a:cxn ang="0">
                  <a:pos x="22" y="8"/>
                </a:cxn>
                <a:cxn ang="0">
                  <a:pos x="14" y="8"/>
                </a:cxn>
                <a:cxn ang="0">
                  <a:pos x="0" y="12"/>
                </a:cxn>
                <a:cxn ang="0">
                  <a:pos x="0" y="26"/>
                </a:cxn>
                <a:cxn ang="0">
                  <a:pos x="0" y="35"/>
                </a:cxn>
                <a:cxn ang="0">
                  <a:pos x="6" y="35"/>
                </a:cxn>
                <a:cxn ang="0">
                  <a:pos x="4" y="47"/>
                </a:cxn>
                <a:cxn ang="0">
                  <a:pos x="14" y="47"/>
                </a:cxn>
                <a:cxn ang="0">
                  <a:pos x="20" y="47"/>
                </a:cxn>
                <a:cxn ang="0">
                  <a:pos x="20" y="45"/>
                </a:cxn>
                <a:cxn ang="0">
                  <a:pos x="24" y="45"/>
                </a:cxn>
                <a:cxn ang="0">
                  <a:pos x="32" y="47"/>
                </a:cxn>
                <a:cxn ang="0">
                  <a:pos x="38" y="49"/>
                </a:cxn>
                <a:cxn ang="0">
                  <a:pos x="38" y="51"/>
                </a:cxn>
                <a:cxn ang="0">
                  <a:pos x="42" y="51"/>
                </a:cxn>
                <a:cxn ang="0">
                  <a:pos x="47" y="61"/>
                </a:cxn>
                <a:cxn ang="0">
                  <a:pos x="55" y="59"/>
                </a:cxn>
                <a:cxn ang="0">
                  <a:pos x="57" y="55"/>
                </a:cxn>
                <a:cxn ang="0">
                  <a:pos x="57" y="49"/>
                </a:cxn>
                <a:cxn ang="0">
                  <a:pos x="59" y="49"/>
                </a:cxn>
                <a:cxn ang="0">
                  <a:pos x="65" y="45"/>
                </a:cxn>
                <a:cxn ang="0">
                  <a:pos x="67" y="41"/>
                </a:cxn>
                <a:cxn ang="0">
                  <a:pos x="67" y="37"/>
                </a:cxn>
                <a:cxn ang="0">
                  <a:pos x="61" y="35"/>
                </a:cxn>
                <a:cxn ang="0">
                  <a:pos x="61" y="28"/>
                </a:cxn>
                <a:cxn ang="0">
                  <a:pos x="59" y="20"/>
                </a:cxn>
                <a:cxn ang="0">
                  <a:pos x="65" y="18"/>
                </a:cxn>
                <a:cxn ang="0">
                  <a:pos x="69" y="18"/>
                </a:cxn>
                <a:cxn ang="0">
                  <a:pos x="69" y="20"/>
                </a:cxn>
                <a:cxn ang="0">
                  <a:pos x="69" y="20"/>
                </a:cxn>
              </a:cxnLst>
              <a:rect l="0" t="0" r="r" b="b"/>
              <a:pathLst>
                <a:path w="77" h="61">
                  <a:moveTo>
                    <a:pt x="69" y="20"/>
                  </a:moveTo>
                  <a:lnTo>
                    <a:pt x="75" y="18"/>
                  </a:lnTo>
                  <a:lnTo>
                    <a:pt x="75" y="16"/>
                  </a:lnTo>
                  <a:lnTo>
                    <a:pt x="77" y="12"/>
                  </a:lnTo>
                  <a:lnTo>
                    <a:pt x="75" y="8"/>
                  </a:lnTo>
                  <a:lnTo>
                    <a:pt x="71" y="6"/>
                  </a:lnTo>
                  <a:lnTo>
                    <a:pt x="65" y="2"/>
                  </a:lnTo>
                  <a:lnTo>
                    <a:pt x="59" y="0"/>
                  </a:lnTo>
                  <a:lnTo>
                    <a:pt x="55" y="0"/>
                  </a:lnTo>
                  <a:lnTo>
                    <a:pt x="55" y="6"/>
                  </a:lnTo>
                  <a:lnTo>
                    <a:pt x="38" y="6"/>
                  </a:lnTo>
                  <a:lnTo>
                    <a:pt x="38" y="2"/>
                  </a:lnTo>
                  <a:lnTo>
                    <a:pt x="34" y="2"/>
                  </a:lnTo>
                  <a:lnTo>
                    <a:pt x="32" y="2"/>
                  </a:lnTo>
                  <a:lnTo>
                    <a:pt x="30" y="8"/>
                  </a:lnTo>
                  <a:lnTo>
                    <a:pt x="22" y="8"/>
                  </a:lnTo>
                  <a:lnTo>
                    <a:pt x="14" y="8"/>
                  </a:lnTo>
                  <a:lnTo>
                    <a:pt x="0" y="12"/>
                  </a:lnTo>
                  <a:lnTo>
                    <a:pt x="0" y="26"/>
                  </a:lnTo>
                  <a:lnTo>
                    <a:pt x="0" y="35"/>
                  </a:lnTo>
                  <a:lnTo>
                    <a:pt x="6" y="35"/>
                  </a:lnTo>
                  <a:lnTo>
                    <a:pt x="4" y="47"/>
                  </a:lnTo>
                  <a:lnTo>
                    <a:pt x="14" y="47"/>
                  </a:lnTo>
                  <a:lnTo>
                    <a:pt x="20" y="47"/>
                  </a:lnTo>
                  <a:lnTo>
                    <a:pt x="20" y="45"/>
                  </a:lnTo>
                  <a:lnTo>
                    <a:pt x="24" y="45"/>
                  </a:lnTo>
                  <a:lnTo>
                    <a:pt x="32" y="47"/>
                  </a:lnTo>
                  <a:lnTo>
                    <a:pt x="38" y="49"/>
                  </a:lnTo>
                  <a:lnTo>
                    <a:pt x="38" y="51"/>
                  </a:lnTo>
                  <a:lnTo>
                    <a:pt x="42" y="51"/>
                  </a:lnTo>
                  <a:lnTo>
                    <a:pt x="47" y="61"/>
                  </a:lnTo>
                  <a:lnTo>
                    <a:pt x="55" y="59"/>
                  </a:lnTo>
                  <a:lnTo>
                    <a:pt x="57" y="55"/>
                  </a:lnTo>
                  <a:lnTo>
                    <a:pt x="57" y="49"/>
                  </a:lnTo>
                  <a:lnTo>
                    <a:pt x="59" y="49"/>
                  </a:lnTo>
                  <a:lnTo>
                    <a:pt x="65" y="45"/>
                  </a:lnTo>
                  <a:lnTo>
                    <a:pt x="67" y="41"/>
                  </a:lnTo>
                  <a:lnTo>
                    <a:pt x="67" y="37"/>
                  </a:lnTo>
                  <a:lnTo>
                    <a:pt x="61" y="35"/>
                  </a:lnTo>
                  <a:lnTo>
                    <a:pt x="61" y="28"/>
                  </a:lnTo>
                  <a:lnTo>
                    <a:pt x="59" y="20"/>
                  </a:lnTo>
                  <a:lnTo>
                    <a:pt x="65" y="18"/>
                  </a:lnTo>
                  <a:lnTo>
                    <a:pt x="69" y="18"/>
                  </a:lnTo>
                  <a:lnTo>
                    <a:pt x="69" y="20"/>
                  </a:lnTo>
                  <a:lnTo>
                    <a:pt x="69" y="20"/>
                  </a:lnTo>
                  <a:close/>
                </a:path>
              </a:pathLst>
            </a:custGeom>
            <a:solidFill>
              <a:srgbClr val="999999">
                <a:lumMod val="7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161" name="Freeform 239">
              <a:extLst>
                <a:ext uri="{FF2B5EF4-FFF2-40B4-BE49-F238E27FC236}">
                  <a16:creationId xmlns:a16="http://schemas.microsoft.com/office/drawing/2014/main" id="{092066DD-1A41-42D2-8160-6FCAA8706A94}"/>
                </a:ext>
              </a:extLst>
            </p:cNvPr>
            <p:cNvSpPr>
              <a:spLocks/>
            </p:cNvSpPr>
            <p:nvPr/>
          </p:nvSpPr>
          <p:spPr bwMode="auto">
            <a:xfrm>
              <a:off x="9638088" y="4468066"/>
              <a:ext cx="391357" cy="258927"/>
            </a:xfrm>
            <a:custGeom>
              <a:avLst/>
              <a:gdLst/>
              <a:ahLst/>
              <a:cxnLst>
                <a:cxn ang="0">
                  <a:pos x="81" y="55"/>
                </a:cxn>
                <a:cxn ang="0">
                  <a:pos x="81" y="55"/>
                </a:cxn>
                <a:cxn ang="0">
                  <a:pos x="81" y="53"/>
                </a:cxn>
                <a:cxn ang="0">
                  <a:pos x="83" y="51"/>
                </a:cxn>
                <a:cxn ang="0">
                  <a:pos x="89" y="49"/>
                </a:cxn>
                <a:cxn ang="0">
                  <a:pos x="91" y="45"/>
                </a:cxn>
                <a:cxn ang="0">
                  <a:pos x="91" y="43"/>
                </a:cxn>
                <a:cxn ang="0">
                  <a:pos x="91" y="41"/>
                </a:cxn>
                <a:cxn ang="0">
                  <a:pos x="101" y="39"/>
                </a:cxn>
                <a:cxn ang="0">
                  <a:pos x="99" y="31"/>
                </a:cxn>
                <a:cxn ang="0">
                  <a:pos x="97" y="29"/>
                </a:cxn>
                <a:cxn ang="0">
                  <a:pos x="93" y="29"/>
                </a:cxn>
                <a:cxn ang="0">
                  <a:pos x="93" y="27"/>
                </a:cxn>
                <a:cxn ang="0">
                  <a:pos x="91" y="23"/>
                </a:cxn>
                <a:cxn ang="0">
                  <a:pos x="89" y="21"/>
                </a:cxn>
                <a:cxn ang="0">
                  <a:pos x="87" y="21"/>
                </a:cxn>
                <a:cxn ang="0">
                  <a:pos x="81" y="21"/>
                </a:cxn>
                <a:cxn ang="0">
                  <a:pos x="73" y="19"/>
                </a:cxn>
                <a:cxn ang="0">
                  <a:pos x="69" y="13"/>
                </a:cxn>
                <a:cxn ang="0">
                  <a:pos x="67" y="11"/>
                </a:cxn>
                <a:cxn ang="0">
                  <a:pos x="63" y="11"/>
                </a:cxn>
                <a:cxn ang="0">
                  <a:pos x="61" y="11"/>
                </a:cxn>
                <a:cxn ang="0">
                  <a:pos x="59" y="11"/>
                </a:cxn>
                <a:cxn ang="0">
                  <a:pos x="59" y="9"/>
                </a:cxn>
                <a:cxn ang="0">
                  <a:pos x="55" y="7"/>
                </a:cxn>
                <a:cxn ang="0">
                  <a:pos x="45" y="7"/>
                </a:cxn>
                <a:cxn ang="0">
                  <a:pos x="42" y="3"/>
                </a:cxn>
                <a:cxn ang="0">
                  <a:pos x="34" y="0"/>
                </a:cxn>
                <a:cxn ang="0">
                  <a:pos x="24" y="7"/>
                </a:cxn>
                <a:cxn ang="0">
                  <a:pos x="16" y="9"/>
                </a:cxn>
                <a:cxn ang="0">
                  <a:pos x="14" y="13"/>
                </a:cxn>
                <a:cxn ang="0">
                  <a:pos x="8" y="17"/>
                </a:cxn>
                <a:cxn ang="0">
                  <a:pos x="4" y="17"/>
                </a:cxn>
                <a:cxn ang="0">
                  <a:pos x="0" y="19"/>
                </a:cxn>
                <a:cxn ang="0">
                  <a:pos x="0" y="23"/>
                </a:cxn>
                <a:cxn ang="0">
                  <a:pos x="6" y="29"/>
                </a:cxn>
                <a:cxn ang="0">
                  <a:pos x="8" y="33"/>
                </a:cxn>
                <a:cxn ang="0">
                  <a:pos x="10" y="39"/>
                </a:cxn>
                <a:cxn ang="0">
                  <a:pos x="10" y="43"/>
                </a:cxn>
                <a:cxn ang="0">
                  <a:pos x="14" y="49"/>
                </a:cxn>
                <a:cxn ang="0">
                  <a:pos x="16" y="49"/>
                </a:cxn>
                <a:cxn ang="0">
                  <a:pos x="18" y="49"/>
                </a:cxn>
                <a:cxn ang="0">
                  <a:pos x="22" y="51"/>
                </a:cxn>
                <a:cxn ang="0">
                  <a:pos x="26" y="55"/>
                </a:cxn>
                <a:cxn ang="0">
                  <a:pos x="32" y="61"/>
                </a:cxn>
                <a:cxn ang="0">
                  <a:pos x="36" y="63"/>
                </a:cxn>
                <a:cxn ang="0">
                  <a:pos x="38" y="61"/>
                </a:cxn>
                <a:cxn ang="0">
                  <a:pos x="44" y="53"/>
                </a:cxn>
                <a:cxn ang="0">
                  <a:pos x="45" y="51"/>
                </a:cxn>
                <a:cxn ang="0">
                  <a:pos x="49" y="51"/>
                </a:cxn>
                <a:cxn ang="0">
                  <a:pos x="53" y="51"/>
                </a:cxn>
                <a:cxn ang="0">
                  <a:pos x="55" y="53"/>
                </a:cxn>
                <a:cxn ang="0">
                  <a:pos x="61" y="55"/>
                </a:cxn>
                <a:cxn ang="0">
                  <a:pos x="69" y="59"/>
                </a:cxn>
                <a:cxn ang="0">
                  <a:pos x="81" y="55"/>
                </a:cxn>
                <a:cxn ang="0">
                  <a:pos x="81" y="55"/>
                </a:cxn>
              </a:cxnLst>
              <a:rect l="0" t="0" r="r" b="b"/>
              <a:pathLst>
                <a:path w="101" h="63">
                  <a:moveTo>
                    <a:pt x="81" y="55"/>
                  </a:moveTo>
                  <a:lnTo>
                    <a:pt x="81" y="55"/>
                  </a:lnTo>
                  <a:lnTo>
                    <a:pt x="81" y="53"/>
                  </a:lnTo>
                  <a:lnTo>
                    <a:pt x="83" y="51"/>
                  </a:lnTo>
                  <a:lnTo>
                    <a:pt x="89" y="49"/>
                  </a:lnTo>
                  <a:lnTo>
                    <a:pt x="91" y="45"/>
                  </a:lnTo>
                  <a:lnTo>
                    <a:pt x="91" y="43"/>
                  </a:lnTo>
                  <a:lnTo>
                    <a:pt x="91" y="41"/>
                  </a:lnTo>
                  <a:lnTo>
                    <a:pt x="101" y="39"/>
                  </a:lnTo>
                  <a:lnTo>
                    <a:pt x="99" y="31"/>
                  </a:lnTo>
                  <a:lnTo>
                    <a:pt x="97" y="29"/>
                  </a:lnTo>
                  <a:lnTo>
                    <a:pt x="93" y="29"/>
                  </a:lnTo>
                  <a:lnTo>
                    <a:pt x="93" y="27"/>
                  </a:lnTo>
                  <a:lnTo>
                    <a:pt x="91" y="23"/>
                  </a:lnTo>
                  <a:lnTo>
                    <a:pt x="89" y="21"/>
                  </a:lnTo>
                  <a:lnTo>
                    <a:pt x="87" y="21"/>
                  </a:lnTo>
                  <a:lnTo>
                    <a:pt x="81" y="21"/>
                  </a:lnTo>
                  <a:lnTo>
                    <a:pt x="73" y="19"/>
                  </a:lnTo>
                  <a:lnTo>
                    <a:pt x="69" y="13"/>
                  </a:lnTo>
                  <a:lnTo>
                    <a:pt x="67" y="11"/>
                  </a:lnTo>
                  <a:lnTo>
                    <a:pt x="63" y="11"/>
                  </a:lnTo>
                  <a:lnTo>
                    <a:pt x="61" y="11"/>
                  </a:lnTo>
                  <a:lnTo>
                    <a:pt x="59" y="11"/>
                  </a:lnTo>
                  <a:lnTo>
                    <a:pt x="59" y="9"/>
                  </a:lnTo>
                  <a:lnTo>
                    <a:pt x="55" y="7"/>
                  </a:lnTo>
                  <a:lnTo>
                    <a:pt x="45" y="7"/>
                  </a:lnTo>
                  <a:lnTo>
                    <a:pt x="42" y="3"/>
                  </a:lnTo>
                  <a:lnTo>
                    <a:pt x="34" y="0"/>
                  </a:lnTo>
                  <a:lnTo>
                    <a:pt x="24" y="7"/>
                  </a:lnTo>
                  <a:lnTo>
                    <a:pt x="16" y="9"/>
                  </a:lnTo>
                  <a:lnTo>
                    <a:pt x="14" y="13"/>
                  </a:lnTo>
                  <a:lnTo>
                    <a:pt x="8" y="17"/>
                  </a:lnTo>
                  <a:lnTo>
                    <a:pt x="4" y="17"/>
                  </a:lnTo>
                  <a:lnTo>
                    <a:pt x="0" y="19"/>
                  </a:lnTo>
                  <a:lnTo>
                    <a:pt x="0" y="23"/>
                  </a:lnTo>
                  <a:lnTo>
                    <a:pt x="6" y="29"/>
                  </a:lnTo>
                  <a:lnTo>
                    <a:pt x="8" y="33"/>
                  </a:lnTo>
                  <a:lnTo>
                    <a:pt x="10" y="39"/>
                  </a:lnTo>
                  <a:lnTo>
                    <a:pt x="10" y="43"/>
                  </a:lnTo>
                  <a:lnTo>
                    <a:pt x="14" y="49"/>
                  </a:lnTo>
                  <a:lnTo>
                    <a:pt x="16" y="49"/>
                  </a:lnTo>
                  <a:lnTo>
                    <a:pt x="18" y="49"/>
                  </a:lnTo>
                  <a:lnTo>
                    <a:pt x="22" y="51"/>
                  </a:lnTo>
                  <a:lnTo>
                    <a:pt x="26" y="55"/>
                  </a:lnTo>
                  <a:lnTo>
                    <a:pt x="32" y="61"/>
                  </a:lnTo>
                  <a:lnTo>
                    <a:pt x="36" y="63"/>
                  </a:lnTo>
                  <a:lnTo>
                    <a:pt x="38" y="61"/>
                  </a:lnTo>
                  <a:lnTo>
                    <a:pt x="44" y="53"/>
                  </a:lnTo>
                  <a:lnTo>
                    <a:pt x="45" y="51"/>
                  </a:lnTo>
                  <a:lnTo>
                    <a:pt x="49" y="51"/>
                  </a:lnTo>
                  <a:lnTo>
                    <a:pt x="53" y="51"/>
                  </a:lnTo>
                  <a:lnTo>
                    <a:pt x="55" y="53"/>
                  </a:lnTo>
                  <a:lnTo>
                    <a:pt x="61" y="55"/>
                  </a:lnTo>
                  <a:lnTo>
                    <a:pt x="69" y="59"/>
                  </a:lnTo>
                  <a:lnTo>
                    <a:pt x="81" y="55"/>
                  </a:lnTo>
                  <a:lnTo>
                    <a:pt x="81" y="55"/>
                  </a:lnTo>
                  <a:close/>
                </a:path>
              </a:pathLst>
            </a:custGeom>
            <a:solidFill>
              <a:srgbClr val="999999">
                <a:lumMod val="7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162" name="Freeform 240">
              <a:extLst>
                <a:ext uri="{FF2B5EF4-FFF2-40B4-BE49-F238E27FC236}">
                  <a16:creationId xmlns:a16="http://schemas.microsoft.com/office/drawing/2014/main" id="{2B484FB5-1122-4EA4-B8F5-A2571357D760}"/>
                </a:ext>
              </a:extLst>
            </p:cNvPr>
            <p:cNvSpPr>
              <a:spLocks/>
            </p:cNvSpPr>
            <p:nvPr/>
          </p:nvSpPr>
          <p:spPr bwMode="auto">
            <a:xfrm>
              <a:off x="9638088" y="4468066"/>
              <a:ext cx="391357" cy="258927"/>
            </a:xfrm>
            <a:custGeom>
              <a:avLst/>
              <a:gdLst/>
              <a:ahLst/>
              <a:cxnLst>
                <a:cxn ang="0">
                  <a:pos x="81" y="55"/>
                </a:cxn>
                <a:cxn ang="0">
                  <a:pos x="81" y="55"/>
                </a:cxn>
                <a:cxn ang="0">
                  <a:pos x="81" y="53"/>
                </a:cxn>
                <a:cxn ang="0">
                  <a:pos x="83" y="51"/>
                </a:cxn>
                <a:cxn ang="0">
                  <a:pos x="89" y="49"/>
                </a:cxn>
                <a:cxn ang="0">
                  <a:pos x="91" y="45"/>
                </a:cxn>
                <a:cxn ang="0">
                  <a:pos x="91" y="43"/>
                </a:cxn>
                <a:cxn ang="0">
                  <a:pos x="91" y="41"/>
                </a:cxn>
                <a:cxn ang="0">
                  <a:pos x="101" y="39"/>
                </a:cxn>
                <a:cxn ang="0">
                  <a:pos x="99" y="31"/>
                </a:cxn>
                <a:cxn ang="0">
                  <a:pos x="97" y="29"/>
                </a:cxn>
                <a:cxn ang="0">
                  <a:pos x="93" y="29"/>
                </a:cxn>
                <a:cxn ang="0">
                  <a:pos x="93" y="27"/>
                </a:cxn>
                <a:cxn ang="0">
                  <a:pos x="91" y="23"/>
                </a:cxn>
                <a:cxn ang="0">
                  <a:pos x="89" y="21"/>
                </a:cxn>
                <a:cxn ang="0">
                  <a:pos x="87" y="21"/>
                </a:cxn>
                <a:cxn ang="0">
                  <a:pos x="81" y="21"/>
                </a:cxn>
                <a:cxn ang="0">
                  <a:pos x="73" y="19"/>
                </a:cxn>
                <a:cxn ang="0">
                  <a:pos x="69" y="13"/>
                </a:cxn>
                <a:cxn ang="0">
                  <a:pos x="67" y="11"/>
                </a:cxn>
                <a:cxn ang="0">
                  <a:pos x="63" y="11"/>
                </a:cxn>
                <a:cxn ang="0">
                  <a:pos x="61" y="11"/>
                </a:cxn>
                <a:cxn ang="0">
                  <a:pos x="59" y="11"/>
                </a:cxn>
                <a:cxn ang="0">
                  <a:pos x="59" y="9"/>
                </a:cxn>
                <a:cxn ang="0">
                  <a:pos x="55" y="7"/>
                </a:cxn>
                <a:cxn ang="0">
                  <a:pos x="45" y="7"/>
                </a:cxn>
                <a:cxn ang="0">
                  <a:pos x="42" y="3"/>
                </a:cxn>
                <a:cxn ang="0">
                  <a:pos x="34" y="0"/>
                </a:cxn>
                <a:cxn ang="0">
                  <a:pos x="24" y="7"/>
                </a:cxn>
                <a:cxn ang="0">
                  <a:pos x="16" y="9"/>
                </a:cxn>
                <a:cxn ang="0">
                  <a:pos x="14" y="13"/>
                </a:cxn>
                <a:cxn ang="0">
                  <a:pos x="8" y="17"/>
                </a:cxn>
                <a:cxn ang="0">
                  <a:pos x="4" y="17"/>
                </a:cxn>
                <a:cxn ang="0">
                  <a:pos x="0" y="19"/>
                </a:cxn>
                <a:cxn ang="0">
                  <a:pos x="0" y="23"/>
                </a:cxn>
                <a:cxn ang="0">
                  <a:pos x="6" y="29"/>
                </a:cxn>
                <a:cxn ang="0">
                  <a:pos x="8" y="33"/>
                </a:cxn>
                <a:cxn ang="0">
                  <a:pos x="10" y="39"/>
                </a:cxn>
                <a:cxn ang="0">
                  <a:pos x="10" y="43"/>
                </a:cxn>
                <a:cxn ang="0">
                  <a:pos x="14" y="49"/>
                </a:cxn>
                <a:cxn ang="0">
                  <a:pos x="16" y="49"/>
                </a:cxn>
                <a:cxn ang="0">
                  <a:pos x="18" y="49"/>
                </a:cxn>
                <a:cxn ang="0">
                  <a:pos x="22" y="51"/>
                </a:cxn>
                <a:cxn ang="0">
                  <a:pos x="26" y="55"/>
                </a:cxn>
                <a:cxn ang="0">
                  <a:pos x="32" y="61"/>
                </a:cxn>
                <a:cxn ang="0">
                  <a:pos x="36" y="63"/>
                </a:cxn>
                <a:cxn ang="0">
                  <a:pos x="38" y="61"/>
                </a:cxn>
                <a:cxn ang="0">
                  <a:pos x="44" y="53"/>
                </a:cxn>
                <a:cxn ang="0">
                  <a:pos x="45" y="51"/>
                </a:cxn>
                <a:cxn ang="0">
                  <a:pos x="49" y="51"/>
                </a:cxn>
                <a:cxn ang="0">
                  <a:pos x="53" y="51"/>
                </a:cxn>
                <a:cxn ang="0">
                  <a:pos x="55" y="53"/>
                </a:cxn>
                <a:cxn ang="0">
                  <a:pos x="61" y="55"/>
                </a:cxn>
                <a:cxn ang="0">
                  <a:pos x="69" y="59"/>
                </a:cxn>
                <a:cxn ang="0">
                  <a:pos x="81" y="55"/>
                </a:cxn>
                <a:cxn ang="0">
                  <a:pos x="81" y="55"/>
                </a:cxn>
              </a:cxnLst>
              <a:rect l="0" t="0" r="r" b="b"/>
              <a:pathLst>
                <a:path w="101" h="63">
                  <a:moveTo>
                    <a:pt x="81" y="55"/>
                  </a:moveTo>
                  <a:lnTo>
                    <a:pt x="81" y="55"/>
                  </a:lnTo>
                  <a:lnTo>
                    <a:pt x="81" y="53"/>
                  </a:lnTo>
                  <a:lnTo>
                    <a:pt x="83" y="51"/>
                  </a:lnTo>
                  <a:lnTo>
                    <a:pt x="89" y="49"/>
                  </a:lnTo>
                  <a:lnTo>
                    <a:pt x="91" y="45"/>
                  </a:lnTo>
                  <a:lnTo>
                    <a:pt x="91" y="43"/>
                  </a:lnTo>
                  <a:lnTo>
                    <a:pt x="91" y="41"/>
                  </a:lnTo>
                  <a:lnTo>
                    <a:pt x="101" y="39"/>
                  </a:lnTo>
                  <a:lnTo>
                    <a:pt x="99" y="31"/>
                  </a:lnTo>
                  <a:lnTo>
                    <a:pt x="97" y="29"/>
                  </a:lnTo>
                  <a:lnTo>
                    <a:pt x="93" y="29"/>
                  </a:lnTo>
                  <a:lnTo>
                    <a:pt x="93" y="27"/>
                  </a:lnTo>
                  <a:lnTo>
                    <a:pt x="91" y="23"/>
                  </a:lnTo>
                  <a:lnTo>
                    <a:pt x="89" y="21"/>
                  </a:lnTo>
                  <a:lnTo>
                    <a:pt x="87" y="21"/>
                  </a:lnTo>
                  <a:lnTo>
                    <a:pt x="81" y="21"/>
                  </a:lnTo>
                  <a:lnTo>
                    <a:pt x="73" y="19"/>
                  </a:lnTo>
                  <a:lnTo>
                    <a:pt x="69" y="13"/>
                  </a:lnTo>
                  <a:lnTo>
                    <a:pt x="67" y="11"/>
                  </a:lnTo>
                  <a:lnTo>
                    <a:pt x="63" y="11"/>
                  </a:lnTo>
                  <a:lnTo>
                    <a:pt x="61" y="11"/>
                  </a:lnTo>
                  <a:lnTo>
                    <a:pt x="59" y="11"/>
                  </a:lnTo>
                  <a:lnTo>
                    <a:pt x="59" y="9"/>
                  </a:lnTo>
                  <a:lnTo>
                    <a:pt x="55" y="7"/>
                  </a:lnTo>
                  <a:lnTo>
                    <a:pt x="45" y="7"/>
                  </a:lnTo>
                  <a:lnTo>
                    <a:pt x="42" y="3"/>
                  </a:lnTo>
                  <a:lnTo>
                    <a:pt x="34" y="0"/>
                  </a:lnTo>
                  <a:lnTo>
                    <a:pt x="24" y="7"/>
                  </a:lnTo>
                  <a:lnTo>
                    <a:pt x="16" y="9"/>
                  </a:lnTo>
                  <a:lnTo>
                    <a:pt x="14" y="13"/>
                  </a:lnTo>
                  <a:lnTo>
                    <a:pt x="8" y="17"/>
                  </a:lnTo>
                  <a:lnTo>
                    <a:pt x="4" y="17"/>
                  </a:lnTo>
                  <a:lnTo>
                    <a:pt x="0" y="19"/>
                  </a:lnTo>
                  <a:lnTo>
                    <a:pt x="0" y="23"/>
                  </a:lnTo>
                  <a:lnTo>
                    <a:pt x="6" y="29"/>
                  </a:lnTo>
                  <a:lnTo>
                    <a:pt x="8" y="33"/>
                  </a:lnTo>
                  <a:lnTo>
                    <a:pt x="10" y="39"/>
                  </a:lnTo>
                  <a:lnTo>
                    <a:pt x="10" y="43"/>
                  </a:lnTo>
                  <a:lnTo>
                    <a:pt x="14" y="49"/>
                  </a:lnTo>
                  <a:lnTo>
                    <a:pt x="16" y="49"/>
                  </a:lnTo>
                  <a:lnTo>
                    <a:pt x="18" y="49"/>
                  </a:lnTo>
                  <a:lnTo>
                    <a:pt x="22" y="51"/>
                  </a:lnTo>
                  <a:lnTo>
                    <a:pt x="26" y="55"/>
                  </a:lnTo>
                  <a:lnTo>
                    <a:pt x="32" y="61"/>
                  </a:lnTo>
                  <a:lnTo>
                    <a:pt x="36" y="63"/>
                  </a:lnTo>
                  <a:lnTo>
                    <a:pt x="38" y="61"/>
                  </a:lnTo>
                  <a:lnTo>
                    <a:pt x="44" y="53"/>
                  </a:lnTo>
                  <a:lnTo>
                    <a:pt x="45" y="51"/>
                  </a:lnTo>
                  <a:lnTo>
                    <a:pt x="49" y="51"/>
                  </a:lnTo>
                  <a:lnTo>
                    <a:pt x="53" y="51"/>
                  </a:lnTo>
                  <a:lnTo>
                    <a:pt x="55" y="53"/>
                  </a:lnTo>
                  <a:lnTo>
                    <a:pt x="61" y="55"/>
                  </a:lnTo>
                  <a:lnTo>
                    <a:pt x="69" y="59"/>
                  </a:lnTo>
                  <a:lnTo>
                    <a:pt x="81" y="55"/>
                  </a:lnTo>
                  <a:lnTo>
                    <a:pt x="81" y="55"/>
                  </a:lnTo>
                  <a:close/>
                </a:path>
              </a:pathLst>
            </a:custGeom>
            <a:solidFill>
              <a:srgbClr val="999999">
                <a:lumMod val="7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163" name="Freeform 244">
              <a:extLst>
                <a:ext uri="{FF2B5EF4-FFF2-40B4-BE49-F238E27FC236}">
                  <a16:creationId xmlns:a16="http://schemas.microsoft.com/office/drawing/2014/main" id="{67E89CC7-476F-47A2-BEBD-4BC3E3171927}"/>
                </a:ext>
              </a:extLst>
            </p:cNvPr>
            <p:cNvSpPr>
              <a:spLocks/>
            </p:cNvSpPr>
            <p:nvPr/>
          </p:nvSpPr>
          <p:spPr bwMode="auto">
            <a:xfrm>
              <a:off x="9715585" y="4911939"/>
              <a:ext cx="402982" cy="443874"/>
            </a:xfrm>
            <a:custGeom>
              <a:avLst/>
              <a:gdLst/>
              <a:ahLst/>
              <a:cxnLst>
                <a:cxn ang="0">
                  <a:pos x="89" y="108"/>
                </a:cxn>
                <a:cxn ang="0">
                  <a:pos x="79" y="98"/>
                </a:cxn>
                <a:cxn ang="0">
                  <a:pos x="71" y="94"/>
                </a:cxn>
                <a:cxn ang="0">
                  <a:pos x="59" y="79"/>
                </a:cxn>
                <a:cxn ang="0">
                  <a:pos x="49" y="67"/>
                </a:cxn>
                <a:cxn ang="0">
                  <a:pos x="51" y="65"/>
                </a:cxn>
                <a:cxn ang="0">
                  <a:pos x="41" y="49"/>
                </a:cxn>
                <a:cxn ang="0">
                  <a:pos x="41" y="41"/>
                </a:cxn>
                <a:cxn ang="0">
                  <a:pos x="45" y="41"/>
                </a:cxn>
                <a:cxn ang="0">
                  <a:pos x="51" y="47"/>
                </a:cxn>
                <a:cxn ang="0">
                  <a:pos x="53" y="43"/>
                </a:cxn>
                <a:cxn ang="0">
                  <a:pos x="61" y="49"/>
                </a:cxn>
                <a:cxn ang="0">
                  <a:pos x="67" y="47"/>
                </a:cxn>
                <a:cxn ang="0">
                  <a:pos x="77" y="47"/>
                </a:cxn>
                <a:cxn ang="0">
                  <a:pos x="87" y="51"/>
                </a:cxn>
                <a:cxn ang="0">
                  <a:pos x="94" y="55"/>
                </a:cxn>
                <a:cxn ang="0">
                  <a:pos x="104" y="51"/>
                </a:cxn>
                <a:cxn ang="0">
                  <a:pos x="102" y="43"/>
                </a:cxn>
                <a:cxn ang="0">
                  <a:pos x="102" y="39"/>
                </a:cxn>
                <a:cxn ang="0">
                  <a:pos x="102" y="37"/>
                </a:cxn>
                <a:cxn ang="0">
                  <a:pos x="94" y="37"/>
                </a:cxn>
                <a:cxn ang="0">
                  <a:pos x="85" y="31"/>
                </a:cxn>
                <a:cxn ang="0">
                  <a:pos x="69" y="20"/>
                </a:cxn>
                <a:cxn ang="0">
                  <a:pos x="61" y="8"/>
                </a:cxn>
                <a:cxn ang="0">
                  <a:pos x="53" y="0"/>
                </a:cxn>
                <a:cxn ang="0">
                  <a:pos x="49" y="4"/>
                </a:cxn>
                <a:cxn ang="0">
                  <a:pos x="41" y="10"/>
                </a:cxn>
                <a:cxn ang="0">
                  <a:pos x="35" y="12"/>
                </a:cxn>
                <a:cxn ang="0">
                  <a:pos x="31" y="27"/>
                </a:cxn>
                <a:cxn ang="0">
                  <a:pos x="25" y="27"/>
                </a:cxn>
                <a:cxn ang="0">
                  <a:pos x="24" y="22"/>
                </a:cxn>
                <a:cxn ang="0">
                  <a:pos x="24" y="29"/>
                </a:cxn>
                <a:cxn ang="0">
                  <a:pos x="16" y="37"/>
                </a:cxn>
                <a:cxn ang="0">
                  <a:pos x="0" y="41"/>
                </a:cxn>
                <a:cxn ang="0">
                  <a:pos x="4" y="57"/>
                </a:cxn>
                <a:cxn ang="0">
                  <a:pos x="8" y="51"/>
                </a:cxn>
                <a:cxn ang="0">
                  <a:pos x="14" y="49"/>
                </a:cxn>
                <a:cxn ang="0">
                  <a:pos x="22" y="41"/>
                </a:cxn>
                <a:cxn ang="0">
                  <a:pos x="22" y="57"/>
                </a:cxn>
                <a:cxn ang="0">
                  <a:pos x="33" y="67"/>
                </a:cxn>
                <a:cxn ang="0">
                  <a:pos x="27" y="69"/>
                </a:cxn>
                <a:cxn ang="0">
                  <a:pos x="35" y="79"/>
                </a:cxn>
                <a:cxn ang="0">
                  <a:pos x="43" y="81"/>
                </a:cxn>
                <a:cxn ang="0">
                  <a:pos x="49" y="85"/>
                </a:cxn>
                <a:cxn ang="0">
                  <a:pos x="69" y="98"/>
                </a:cxn>
                <a:cxn ang="0">
                  <a:pos x="77" y="98"/>
                </a:cxn>
                <a:cxn ang="0">
                  <a:pos x="85" y="108"/>
                </a:cxn>
                <a:cxn ang="0">
                  <a:pos x="89" y="108"/>
                </a:cxn>
              </a:cxnLst>
              <a:rect l="0" t="0" r="r" b="b"/>
              <a:pathLst>
                <a:path w="104" h="108">
                  <a:moveTo>
                    <a:pt x="89" y="108"/>
                  </a:moveTo>
                  <a:lnTo>
                    <a:pt x="89" y="108"/>
                  </a:lnTo>
                  <a:lnTo>
                    <a:pt x="85" y="104"/>
                  </a:lnTo>
                  <a:lnTo>
                    <a:pt x="79" y="98"/>
                  </a:lnTo>
                  <a:lnTo>
                    <a:pt x="77" y="96"/>
                  </a:lnTo>
                  <a:lnTo>
                    <a:pt x="71" y="94"/>
                  </a:lnTo>
                  <a:lnTo>
                    <a:pt x="67" y="87"/>
                  </a:lnTo>
                  <a:lnTo>
                    <a:pt x="59" y="79"/>
                  </a:lnTo>
                  <a:lnTo>
                    <a:pt x="51" y="69"/>
                  </a:lnTo>
                  <a:lnTo>
                    <a:pt x="49" y="67"/>
                  </a:lnTo>
                  <a:lnTo>
                    <a:pt x="51" y="67"/>
                  </a:lnTo>
                  <a:lnTo>
                    <a:pt x="51" y="65"/>
                  </a:lnTo>
                  <a:lnTo>
                    <a:pt x="45" y="55"/>
                  </a:lnTo>
                  <a:lnTo>
                    <a:pt x="41" y="49"/>
                  </a:lnTo>
                  <a:lnTo>
                    <a:pt x="41" y="43"/>
                  </a:lnTo>
                  <a:lnTo>
                    <a:pt x="41" y="41"/>
                  </a:lnTo>
                  <a:lnTo>
                    <a:pt x="43" y="41"/>
                  </a:lnTo>
                  <a:lnTo>
                    <a:pt x="45" y="41"/>
                  </a:lnTo>
                  <a:lnTo>
                    <a:pt x="49" y="47"/>
                  </a:lnTo>
                  <a:lnTo>
                    <a:pt x="51" y="47"/>
                  </a:lnTo>
                  <a:lnTo>
                    <a:pt x="53" y="47"/>
                  </a:lnTo>
                  <a:lnTo>
                    <a:pt x="53" y="43"/>
                  </a:lnTo>
                  <a:lnTo>
                    <a:pt x="57" y="47"/>
                  </a:lnTo>
                  <a:lnTo>
                    <a:pt x="61" y="49"/>
                  </a:lnTo>
                  <a:lnTo>
                    <a:pt x="63" y="49"/>
                  </a:lnTo>
                  <a:lnTo>
                    <a:pt x="67" y="47"/>
                  </a:lnTo>
                  <a:lnTo>
                    <a:pt x="71" y="47"/>
                  </a:lnTo>
                  <a:lnTo>
                    <a:pt x="77" y="47"/>
                  </a:lnTo>
                  <a:lnTo>
                    <a:pt x="85" y="49"/>
                  </a:lnTo>
                  <a:lnTo>
                    <a:pt x="87" y="51"/>
                  </a:lnTo>
                  <a:lnTo>
                    <a:pt x="89" y="55"/>
                  </a:lnTo>
                  <a:lnTo>
                    <a:pt x="94" y="55"/>
                  </a:lnTo>
                  <a:lnTo>
                    <a:pt x="102" y="55"/>
                  </a:lnTo>
                  <a:lnTo>
                    <a:pt x="104" y="51"/>
                  </a:lnTo>
                  <a:lnTo>
                    <a:pt x="104" y="49"/>
                  </a:lnTo>
                  <a:lnTo>
                    <a:pt x="102" y="43"/>
                  </a:lnTo>
                  <a:lnTo>
                    <a:pt x="102" y="41"/>
                  </a:lnTo>
                  <a:lnTo>
                    <a:pt x="102" y="39"/>
                  </a:lnTo>
                  <a:lnTo>
                    <a:pt x="104" y="37"/>
                  </a:lnTo>
                  <a:lnTo>
                    <a:pt x="102" y="37"/>
                  </a:lnTo>
                  <a:lnTo>
                    <a:pt x="96" y="37"/>
                  </a:lnTo>
                  <a:lnTo>
                    <a:pt x="94" y="37"/>
                  </a:lnTo>
                  <a:lnTo>
                    <a:pt x="89" y="33"/>
                  </a:lnTo>
                  <a:lnTo>
                    <a:pt x="85" y="31"/>
                  </a:lnTo>
                  <a:lnTo>
                    <a:pt x="77" y="27"/>
                  </a:lnTo>
                  <a:lnTo>
                    <a:pt x="69" y="20"/>
                  </a:lnTo>
                  <a:lnTo>
                    <a:pt x="63" y="12"/>
                  </a:lnTo>
                  <a:lnTo>
                    <a:pt x="61" y="8"/>
                  </a:lnTo>
                  <a:lnTo>
                    <a:pt x="59" y="4"/>
                  </a:lnTo>
                  <a:lnTo>
                    <a:pt x="53" y="0"/>
                  </a:lnTo>
                  <a:lnTo>
                    <a:pt x="51" y="2"/>
                  </a:lnTo>
                  <a:lnTo>
                    <a:pt x="49" y="4"/>
                  </a:lnTo>
                  <a:lnTo>
                    <a:pt x="45" y="10"/>
                  </a:lnTo>
                  <a:lnTo>
                    <a:pt x="41" y="10"/>
                  </a:lnTo>
                  <a:lnTo>
                    <a:pt x="39" y="10"/>
                  </a:lnTo>
                  <a:lnTo>
                    <a:pt x="35" y="12"/>
                  </a:lnTo>
                  <a:lnTo>
                    <a:pt x="33" y="22"/>
                  </a:lnTo>
                  <a:lnTo>
                    <a:pt x="31" y="27"/>
                  </a:lnTo>
                  <a:lnTo>
                    <a:pt x="27" y="27"/>
                  </a:lnTo>
                  <a:lnTo>
                    <a:pt x="25" y="27"/>
                  </a:lnTo>
                  <a:lnTo>
                    <a:pt x="24" y="24"/>
                  </a:lnTo>
                  <a:lnTo>
                    <a:pt x="24" y="22"/>
                  </a:lnTo>
                  <a:lnTo>
                    <a:pt x="22" y="24"/>
                  </a:lnTo>
                  <a:lnTo>
                    <a:pt x="24" y="29"/>
                  </a:lnTo>
                  <a:lnTo>
                    <a:pt x="22" y="33"/>
                  </a:lnTo>
                  <a:lnTo>
                    <a:pt x="16" y="37"/>
                  </a:lnTo>
                  <a:lnTo>
                    <a:pt x="10" y="39"/>
                  </a:lnTo>
                  <a:lnTo>
                    <a:pt x="0" y="41"/>
                  </a:lnTo>
                  <a:lnTo>
                    <a:pt x="4" y="49"/>
                  </a:lnTo>
                  <a:lnTo>
                    <a:pt x="4" y="57"/>
                  </a:lnTo>
                  <a:lnTo>
                    <a:pt x="8" y="55"/>
                  </a:lnTo>
                  <a:lnTo>
                    <a:pt x="8" y="51"/>
                  </a:lnTo>
                  <a:lnTo>
                    <a:pt x="10" y="49"/>
                  </a:lnTo>
                  <a:lnTo>
                    <a:pt x="14" y="49"/>
                  </a:lnTo>
                  <a:lnTo>
                    <a:pt x="18" y="37"/>
                  </a:lnTo>
                  <a:lnTo>
                    <a:pt x="22" y="41"/>
                  </a:lnTo>
                  <a:lnTo>
                    <a:pt x="24" y="47"/>
                  </a:lnTo>
                  <a:lnTo>
                    <a:pt x="22" y="57"/>
                  </a:lnTo>
                  <a:lnTo>
                    <a:pt x="31" y="65"/>
                  </a:lnTo>
                  <a:lnTo>
                    <a:pt x="33" y="67"/>
                  </a:lnTo>
                  <a:lnTo>
                    <a:pt x="31" y="69"/>
                  </a:lnTo>
                  <a:lnTo>
                    <a:pt x="27" y="69"/>
                  </a:lnTo>
                  <a:lnTo>
                    <a:pt x="27" y="75"/>
                  </a:lnTo>
                  <a:lnTo>
                    <a:pt x="35" y="79"/>
                  </a:lnTo>
                  <a:lnTo>
                    <a:pt x="41" y="79"/>
                  </a:lnTo>
                  <a:lnTo>
                    <a:pt x="43" y="81"/>
                  </a:lnTo>
                  <a:lnTo>
                    <a:pt x="43" y="85"/>
                  </a:lnTo>
                  <a:lnTo>
                    <a:pt x="49" y="85"/>
                  </a:lnTo>
                  <a:lnTo>
                    <a:pt x="53" y="81"/>
                  </a:lnTo>
                  <a:lnTo>
                    <a:pt x="69" y="98"/>
                  </a:lnTo>
                  <a:lnTo>
                    <a:pt x="73" y="98"/>
                  </a:lnTo>
                  <a:lnTo>
                    <a:pt x="77" y="98"/>
                  </a:lnTo>
                  <a:lnTo>
                    <a:pt x="79" y="104"/>
                  </a:lnTo>
                  <a:lnTo>
                    <a:pt x="85" y="108"/>
                  </a:lnTo>
                  <a:lnTo>
                    <a:pt x="89" y="108"/>
                  </a:lnTo>
                  <a:lnTo>
                    <a:pt x="89" y="108"/>
                  </a:lnTo>
                  <a:close/>
                </a:path>
              </a:pathLst>
            </a:custGeom>
            <a:solidFill>
              <a:schemeClr val="tx2"/>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164" name="Freeform 280">
              <a:extLst>
                <a:ext uri="{FF2B5EF4-FFF2-40B4-BE49-F238E27FC236}">
                  <a16:creationId xmlns:a16="http://schemas.microsoft.com/office/drawing/2014/main" id="{0390A002-8510-4861-AFB0-8835EA055B67}"/>
                </a:ext>
              </a:extLst>
            </p:cNvPr>
            <p:cNvSpPr>
              <a:spLocks/>
            </p:cNvSpPr>
            <p:nvPr/>
          </p:nvSpPr>
          <p:spPr bwMode="auto">
            <a:xfrm>
              <a:off x="10323934" y="5162647"/>
              <a:ext cx="391357" cy="291807"/>
            </a:xfrm>
            <a:custGeom>
              <a:avLst/>
              <a:gdLst/>
              <a:ahLst/>
              <a:cxnLst>
                <a:cxn ang="0">
                  <a:pos x="101" y="6"/>
                </a:cxn>
                <a:cxn ang="0">
                  <a:pos x="89" y="0"/>
                </a:cxn>
                <a:cxn ang="0">
                  <a:pos x="79" y="6"/>
                </a:cxn>
                <a:cxn ang="0">
                  <a:pos x="71" y="0"/>
                </a:cxn>
                <a:cxn ang="0">
                  <a:pos x="62" y="6"/>
                </a:cxn>
                <a:cxn ang="0">
                  <a:pos x="52" y="10"/>
                </a:cxn>
                <a:cxn ang="0">
                  <a:pos x="36" y="10"/>
                </a:cxn>
                <a:cxn ang="0">
                  <a:pos x="30" y="10"/>
                </a:cxn>
                <a:cxn ang="0">
                  <a:pos x="20" y="10"/>
                </a:cxn>
                <a:cxn ang="0">
                  <a:pos x="18" y="8"/>
                </a:cxn>
                <a:cxn ang="0">
                  <a:pos x="20" y="2"/>
                </a:cxn>
                <a:cxn ang="0">
                  <a:pos x="14" y="0"/>
                </a:cxn>
                <a:cxn ang="0">
                  <a:pos x="8" y="10"/>
                </a:cxn>
                <a:cxn ang="0">
                  <a:pos x="2" y="16"/>
                </a:cxn>
                <a:cxn ang="0">
                  <a:pos x="2" y="26"/>
                </a:cxn>
                <a:cxn ang="0">
                  <a:pos x="14" y="30"/>
                </a:cxn>
                <a:cxn ang="0">
                  <a:pos x="8" y="39"/>
                </a:cxn>
                <a:cxn ang="0">
                  <a:pos x="10" y="49"/>
                </a:cxn>
                <a:cxn ang="0">
                  <a:pos x="10" y="55"/>
                </a:cxn>
                <a:cxn ang="0">
                  <a:pos x="16" y="61"/>
                </a:cxn>
                <a:cxn ang="0">
                  <a:pos x="14" y="69"/>
                </a:cxn>
                <a:cxn ang="0">
                  <a:pos x="26" y="71"/>
                </a:cxn>
                <a:cxn ang="0">
                  <a:pos x="34" y="67"/>
                </a:cxn>
                <a:cxn ang="0">
                  <a:pos x="38" y="61"/>
                </a:cxn>
                <a:cxn ang="0">
                  <a:pos x="48" y="65"/>
                </a:cxn>
                <a:cxn ang="0">
                  <a:pos x="52" y="69"/>
                </a:cxn>
                <a:cxn ang="0">
                  <a:pos x="64" y="69"/>
                </a:cxn>
                <a:cxn ang="0">
                  <a:pos x="64" y="67"/>
                </a:cxn>
                <a:cxn ang="0">
                  <a:pos x="66" y="61"/>
                </a:cxn>
                <a:cxn ang="0">
                  <a:pos x="71" y="59"/>
                </a:cxn>
                <a:cxn ang="0">
                  <a:pos x="81" y="59"/>
                </a:cxn>
                <a:cxn ang="0">
                  <a:pos x="91" y="59"/>
                </a:cxn>
                <a:cxn ang="0">
                  <a:pos x="83" y="49"/>
                </a:cxn>
                <a:cxn ang="0">
                  <a:pos x="89" y="35"/>
                </a:cxn>
                <a:cxn ang="0">
                  <a:pos x="101" y="20"/>
                </a:cxn>
                <a:cxn ang="0">
                  <a:pos x="101" y="6"/>
                </a:cxn>
              </a:cxnLst>
              <a:rect l="0" t="0" r="r" b="b"/>
              <a:pathLst>
                <a:path w="101" h="71">
                  <a:moveTo>
                    <a:pt x="101" y="6"/>
                  </a:moveTo>
                  <a:lnTo>
                    <a:pt x="101" y="6"/>
                  </a:lnTo>
                  <a:lnTo>
                    <a:pt x="93" y="0"/>
                  </a:lnTo>
                  <a:lnTo>
                    <a:pt x="89" y="0"/>
                  </a:lnTo>
                  <a:lnTo>
                    <a:pt x="83" y="2"/>
                  </a:lnTo>
                  <a:lnTo>
                    <a:pt x="79" y="6"/>
                  </a:lnTo>
                  <a:lnTo>
                    <a:pt x="75" y="2"/>
                  </a:lnTo>
                  <a:lnTo>
                    <a:pt x="71" y="0"/>
                  </a:lnTo>
                  <a:lnTo>
                    <a:pt x="66" y="0"/>
                  </a:lnTo>
                  <a:lnTo>
                    <a:pt x="62" y="6"/>
                  </a:lnTo>
                  <a:lnTo>
                    <a:pt x="56" y="8"/>
                  </a:lnTo>
                  <a:lnTo>
                    <a:pt x="52" y="10"/>
                  </a:lnTo>
                  <a:lnTo>
                    <a:pt x="44" y="10"/>
                  </a:lnTo>
                  <a:lnTo>
                    <a:pt x="36" y="10"/>
                  </a:lnTo>
                  <a:lnTo>
                    <a:pt x="34" y="8"/>
                  </a:lnTo>
                  <a:lnTo>
                    <a:pt x="30" y="10"/>
                  </a:lnTo>
                  <a:lnTo>
                    <a:pt x="26" y="10"/>
                  </a:lnTo>
                  <a:lnTo>
                    <a:pt x="20" y="10"/>
                  </a:lnTo>
                  <a:lnTo>
                    <a:pt x="18" y="10"/>
                  </a:lnTo>
                  <a:lnTo>
                    <a:pt x="18" y="8"/>
                  </a:lnTo>
                  <a:lnTo>
                    <a:pt x="20" y="6"/>
                  </a:lnTo>
                  <a:lnTo>
                    <a:pt x="20" y="2"/>
                  </a:lnTo>
                  <a:lnTo>
                    <a:pt x="18" y="2"/>
                  </a:lnTo>
                  <a:lnTo>
                    <a:pt x="14" y="0"/>
                  </a:lnTo>
                  <a:lnTo>
                    <a:pt x="14" y="6"/>
                  </a:lnTo>
                  <a:lnTo>
                    <a:pt x="8" y="10"/>
                  </a:lnTo>
                  <a:lnTo>
                    <a:pt x="2" y="12"/>
                  </a:lnTo>
                  <a:lnTo>
                    <a:pt x="2" y="16"/>
                  </a:lnTo>
                  <a:lnTo>
                    <a:pt x="0" y="20"/>
                  </a:lnTo>
                  <a:lnTo>
                    <a:pt x="2" y="26"/>
                  </a:lnTo>
                  <a:lnTo>
                    <a:pt x="6" y="28"/>
                  </a:lnTo>
                  <a:lnTo>
                    <a:pt x="14" y="30"/>
                  </a:lnTo>
                  <a:lnTo>
                    <a:pt x="14" y="31"/>
                  </a:lnTo>
                  <a:lnTo>
                    <a:pt x="8" y="39"/>
                  </a:lnTo>
                  <a:lnTo>
                    <a:pt x="6" y="45"/>
                  </a:lnTo>
                  <a:lnTo>
                    <a:pt x="10" y="49"/>
                  </a:lnTo>
                  <a:lnTo>
                    <a:pt x="10" y="51"/>
                  </a:lnTo>
                  <a:lnTo>
                    <a:pt x="10" y="55"/>
                  </a:lnTo>
                  <a:lnTo>
                    <a:pt x="10" y="57"/>
                  </a:lnTo>
                  <a:lnTo>
                    <a:pt x="16" y="61"/>
                  </a:lnTo>
                  <a:lnTo>
                    <a:pt x="14" y="61"/>
                  </a:lnTo>
                  <a:lnTo>
                    <a:pt x="14" y="69"/>
                  </a:lnTo>
                  <a:lnTo>
                    <a:pt x="18" y="69"/>
                  </a:lnTo>
                  <a:lnTo>
                    <a:pt x="26" y="71"/>
                  </a:lnTo>
                  <a:lnTo>
                    <a:pt x="30" y="71"/>
                  </a:lnTo>
                  <a:lnTo>
                    <a:pt x="34" y="67"/>
                  </a:lnTo>
                  <a:lnTo>
                    <a:pt x="36" y="65"/>
                  </a:lnTo>
                  <a:lnTo>
                    <a:pt x="38" y="61"/>
                  </a:lnTo>
                  <a:lnTo>
                    <a:pt x="46" y="65"/>
                  </a:lnTo>
                  <a:lnTo>
                    <a:pt x="48" y="65"/>
                  </a:lnTo>
                  <a:lnTo>
                    <a:pt x="52" y="67"/>
                  </a:lnTo>
                  <a:lnTo>
                    <a:pt x="52" y="69"/>
                  </a:lnTo>
                  <a:lnTo>
                    <a:pt x="58" y="69"/>
                  </a:lnTo>
                  <a:lnTo>
                    <a:pt x="64" y="69"/>
                  </a:lnTo>
                  <a:lnTo>
                    <a:pt x="66" y="69"/>
                  </a:lnTo>
                  <a:lnTo>
                    <a:pt x="64" y="67"/>
                  </a:lnTo>
                  <a:lnTo>
                    <a:pt x="64" y="65"/>
                  </a:lnTo>
                  <a:lnTo>
                    <a:pt x="66" y="61"/>
                  </a:lnTo>
                  <a:lnTo>
                    <a:pt x="71" y="61"/>
                  </a:lnTo>
                  <a:lnTo>
                    <a:pt x="71" y="59"/>
                  </a:lnTo>
                  <a:lnTo>
                    <a:pt x="75" y="57"/>
                  </a:lnTo>
                  <a:lnTo>
                    <a:pt x="81" y="59"/>
                  </a:lnTo>
                  <a:lnTo>
                    <a:pt x="85" y="59"/>
                  </a:lnTo>
                  <a:lnTo>
                    <a:pt x="91" y="59"/>
                  </a:lnTo>
                  <a:lnTo>
                    <a:pt x="89" y="51"/>
                  </a:lnTo>
                  <a:lnTo>
                    <a:pt x="83" y="49"/>
                  </a:lnTo>
                  <a:lnTo>
                    <a:pt x="89" y="41"/>
                  </a:lnTo>
                  <a:lnTo>
                    <a:pt x="89" y="35"/>
                  </a:lnTo>
                  <a:lnTo>
                    <a:pt x="101" y="26"/>
                  </a:lnTo>
                  <a:lnTo>
                    <a:pt x="101" y="20"/>
                  </a:lnTo>
                  <a:lnTo>
                    <a:pt x="101" y="16"/>
                  </a:lnTo>
                  <a:lnTo>
                    <a:pt x="101" y="6"/>
                  </a:lnTo>
                  <a:lnTo>
                    <a:pt x="101" y="6"/>
                  </a:lnTo>
                  <a:close/>
                </a:path>
              </a:pathLst>
            </a:custGeom>
            <a:solidFill>
              <a:schemeClr val="tx2"/>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165" name="Freeform 283">
              <a:extLst>
                <a:ext uri="{FF2B5EF4-FFF2-40B4-BE49-F238E27FC236}">
                  <a16:creationId xmlns:a16="http://schemas.microsoft.com/office/drawing/2014/main" id="{17B1A450-D02D-4D67-B9C8-2960F88FB221}"/>
                </a:ext>
              </a:extLst>
            </p:cNvPr>
            <p:cNvSpPr>
              <a:spLocks/>
            </p:cNvSpPr>
            <p:nvPr/>
          </p:nvSpPr>
          <p:spPr bwMode="auto">
            <a:xfrm>
              <a:off x="9874452" y="5080448"/>
              <a:ext cx="251863" cy="275368"/>
            </a:xfrm>
            <a:custGeom>
              <a:avLst/>
              <a:gdLst/>
              <a:ahLst/>
              <a:cxnLst>
                <a:cxn ang="0">
                  <a:pos x="59" y="14"/>
                </a:cxn>
                <a:cxn ang="0">
                  <a:pos x="59" y="14"/>
                </a:cxn>
                <a:cxn ang="0">
                  <a:pos x="53" y="14"/>
                </a:cxn>
                <a:cxn ang="0">
                  <a:pos x="48" y="14"/>
                </a:cxn>
                <a:cxn ang="0">
                  <a:pos x="46" y="10"/>
                </a:cxn>
                <a:cxn ang="0">
                  <a:pos x="42" y="8"/>
                </a:cxn>
                <a:cxn ang="0">
                  <a:pos x="36" y="6"/>
                </a:cxn>
                <a:cxn ang="0">
                  <a:pos x="30" y="6"/>
                </a:cxn>
                <a:cxn ang="0">
                  <a:pos x="26" y="6"/>
                </a:cxn>
                <a:cxn ang="0">
                  <a:pos x="22" y="8"/>
                </a:cxn>
                <a:cxn ang="0">
                  <a:pos x="20" y="8"/>
                </a:cxn>
                <a:cxn ang="0">
                  <a:pos x="14" y="6"/>
                </a:cxn>
                <a:cxn ang="0">
                  <a:pos x="12" y="2"/>
                </a:cxn>
                <a:cxn ang="0">
                  <a:pos x="12" y="6"/>
                </a:cxn>
                <a:cxn ang="0">
                  <a:pos x="10" y="6"/>
                </a:cxn>
                <a:cxn ang="0">
                  <a:pos x="8" y="6"/>
                </a:cxn>
                <a:cxn ang="0">
                  <a:pos x="4" y="0"/>
                </a:cxn>
                <a:cxn ang="0">
                  <a:pos x="2" y="0"/>
                </a:cxn>
                <a:cxn ang="0">
                  <a:pos x="0" y="0"/>
                </a:cxn>
                <a:cxn ang="0">
                  <a:pos x="0" y="2"/>
                </a:cxn>
                <a:cxn ang="0">
                  <a:pos x="0" y="8"/>
                </a:cxn>
                <a:cxn ang="0">
                  <a:pos x="4" y="14"/>
                </a:cxn>
                <a:cxn ang="0">
                  <a:pos x="10" y="24"/>
                </a:cxn>
                <a:cxn ang="0">
                  <a:pos x="10" y="26"/>
                </a:cxn>
                <a:cxn ang="0">
                  <a:pos x="8" y="26"/>
                </a:cxn>
                <a:cxn ang="0">
                  <a:pos x="10" y="28"/>
                </a:cxn>
                <a:cxn ang="0">
                  <a:pos x="18" y="38"/>
                </a:cxn>
                <a:cxn ang="0">
                  <a:pos x="26" y="46"/>
                </a:cxn>
                <a:cxn ang="0">
                  <a:pos x="30" y="53"/>
                </a:cxn>
                <a:cxn ang="0">
                  <a:pos x="36" y="55"/>
                </a:cxn>
                <a:cxn ang="0">
                  <a:pos x="38" y="57"/>
                </a:cxn>
                <a:cxn ang="0">
                  <a:pos x="42" y="63"/>
                </a:cxn>
                <a:cxn ang="0">
                  <a:pos x="48" y="67"/>
                </a:cxn>
                <a:cxn ang="0">
                  <a:pos x="46" y="63"/>
                </a:cxn>
                <a:cxn ang="0">
                  <a:pos x="46" y="57"/>
                </a:cxn>
                <a:cxn ang="0">
                  <a:pos x="46" y="53"/>
                </a:cxn>
                <a:cxn ang="0">
                  <a:pos x="48" y="48"/>
                </a:cxn>
                <a:cxn ang="0">
                  <a:pos x="55" y="46"/>
                </a:cxn>
                <a:cxn ang="0">
                  <a:pos x="57" y="40"/>
                </a:cxn>
                <a:cxn ang="0">
                  <a:pos x="63" y="38"/>
                </a:cxn>
                <a:cxn ang="0">
                  <a:pos x="65" y="36"/>
                </a:cxn>
                <a:cxn ang="0">
                  <a:pos x="65" y="34"/>
                </a:cxn>
                <a:cxn ang="0">
                  <a:pos x="63" y="34"/>
                </a:cxn>
                <a:cxn ang="0">
                  <a:pos x="59" y="30"/>
                </a:cxn>
                <a:cxn ang="0">
                  <a:pos x="57" y="28"/>
                </a:cxn>
                <a:cxn ang="0">
                  <a:pos x="63" y="28"/>
                </a:cxn>
                <a:cxn ang="0">
                  <a:pos x="65" y="26"/>
                </a:cxn>
                <a:cxn ang="0">
                  <a:pos x="65" y="24"/>
                </a:cxn>
                <a:cxn ang="0">
                  <a:pos x="63" y="24"/>
                </a:cxn>
                <a:cxn ang="0">
                  <a:pos x="59" y="18"/>
                </a:cxn>
                <a:cxn ang="0">
                  <a:pos x="59" y="14"/>
                </a:cxn>
                <a:cxn ang="0">
                  <a:pos x="59" y="14"/>
                </a:cxn>
              </a:cxnLst>
              <a:rect l="0" t="0" r="r" b="b"/>
              <a:pathLst>
                <a:path w="65" h="67">
                  <a:moveTo>
                    <a:pt x="59" y="14"/>
                  </a:moveTo>
                  <a:lnTo>
                    <a:pt x="59" y="14"/>
                  </a:lnTo>
                  <a:lnTo>
                    <a:pt x="53" y="14"/>
                  </a:lnTo>
                  <a:lnTo>
                    <a:pt x="48" y="14"/>
                  </a:lnTo>
                  <a:lnTo>
                    <a:pt x="46" y="10"/>
                  </a:lnTo>
                  <a:lnTo>
                    <a:pt x="42" y="8"/>
                  </a:lnTo>
                  <a:lnTo>
                    <a:pt x="36" y="6"/>
                  </a:lnTo>
                  <a:lnTo>
                    <a:pt x="30" y="6"/>
                  </a:lnTo>
                  <a:lnTo>
                    <a:pt x="26" y="6"/>
                  </a:lnTo>
                  <a:lnTo>
                    <a:pt x="22" y="8"/>
                  </a:lnTo>
                  <a:lnTo>
                    <a:pt x="20" y="8"/>
                  </a:lnTo>
                  <a:lnTo>
                    <a:pt x="14" y="6"/>
                  </a:lnTo>
                  <a:lnTo>
                    <a:pt x="12" y="2"/>
                  </a:lnTo>
                  <a:lnTo>
                    <a:pt x="12" y="6"/>
                  </a:lnTo>
                  <a:lnTo>
                    <a:pt x="10" y="6"/>
                  </a:lnTo>
                  <a:lnTo>
                    <a:pt x="8" y="6"/>
                  </a:lnTo>
                  <a:lnTo>
                    <a:pt x="4" y="0"/>
                  </a:lnTo>
                  <a:lnTo>
                    <a:pt x="2" y="0"/>
                  </a:lnTo>
                  <a:lnTo>
                    <a:pt x="0" y="0"/>
                  </a:lnTo>
                  <a:lnTo>
                    <a:pt x="0" y="2"/>
                  </a:lnTo>
                  <a:lnTo>
                    <a:pt x="0" y="8"/>
                  </a:lnTo>
                  <a:lnTo>
                    <a:pt x="4" y="14"/>
                  </a:lnTo>
                  <a:lnTo>
                    <a:pt x="10" y="24"/>
                  </a:lnTo>
                  <a:lnTo>
                    <a:pt x="10" y="26"/>
                  </a:lnTo>
                  <a:lnTo>
                    <a:pt x="8" y="26"/>
                  </a:lnTo>
                  <a:lnTo>
                    <a:pt x="10" y="28"/>
                  </a:lnTo>
                  <a:lnTo>
                    <a:pt x="18" y="38"/>
                  </a:lnTo>
                  <a:lnTo>
                    <a:pt x="26" y="46"/>
                  </a:lnTo>
                  <a:lnTo>
                    <a:pt x="30" y="53"/>
                  </a:lnTo>
                  <a:lnTo>
                    <a:pt x="36" y="55"/>
                  </a:lnTo>
                  <a:lnTo>
                    <a:pt x="38" y="57"/>
                  </a:lnTo>
                  <a:lnTo>
                    <a:pt x="42" y="63"/>
                  </a:lnTo>
                  <a:lnTo>
                    <a:pt x="48" y="67"/>
                  </a:lnTo>
                  <a:lnTo>
                    <a:pt x="46" y="63"/>
                  </a:lnTo>
                  <a:lnTo>
                    <a:pt x="46" y="57"/>
                  </a:lnTo>
                  <a:lnTo>
                    <a:pt x="46" y="53"/>
                  </a:lnTo>
                  <a:lnTo>
                    <a:pt x="48" y="48"/>
                  </a:lnTo>
                  <a:lnTo>
                    <a:pt x="55" y="46"/>
                  </a:lnTo>
                  <a:lnTo>
                    <a:pt x="57" y="40"/>
                  </a:lnTo>
                  <a:lnTo>
                    <a:pt x="63" y="38"/>
                  </a:lnTo>
                  <a:lnTo>
                    <a:pt x="65" y="36"/>
                  </a:lnTo>
                  <a:lnTo>
                    <a:pt x="65" y="34"/>
                  </a:lnTo>
                  <a:lnTo>
                    <a:pt x="63" y="34"/>
                  </a:lnTo>
                  <a:lnTo>
                    <a:pt x="59" y="30"/>
                  </a:lnTo>
                  <a:lnTo>
                    <a:pt x="57" y="28"/>
                  </a:lnTo>
                  <a:lnTo>
                    <a:pt x="63" y="28"/>
                  </a:lnTo>
                  <a:lnTo>
                    <a:pt x="65" y="26"/>
                  </a:lnTo>
                  <a:lnTo>
                    <a:pt x="65" y="24"/>
                  </a:lnTo>
                  <a:lnTo>
                    <a:pt x="63" y="24"/>
                  </a:lnTo>
                  <a:lnTo>
                    <a:pt x="59" y="18"/>
                  </a:lnTo>
                  <a:lnTo>
                    <a:pt x="59" y="14"/>
                  </a:lnTo>
                  <a:lnTo>
                    <a:pt x="59" y="14"/>
                  </a:lnTo>
                  <a:close/>
                </a:path>
              </a:pathLst>
            </a:custGeom>
            <a:solidFill>
              <a:schemeClr val="accent2"/>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166" name="Freeform 286">
              <a:extLst>
                <a:ext uri="{FF2B5EF4-FFF2-40B4-BE49-F238E27FC236}">
                  <a16:creationId xmlns:a16="http://schemas.microsoft.com/office/drawing/2014/main" id="{3A482139-B8B0-48BB-A15B-6E7D24565F07}"/>
                </a:ext>
              </a:extLst>
            </p:cNvPr>
            <p:cNvSpPr>
              <a:spLocks/>
            </p:cNvSpPr>
            <p:nvPr/>
          </p:nvSpPr>
          <p:spPr bwMode="auto">
            <a:xfrm>
              <a:off x="8990990" y="4435186"/>
              <a:ext cx="251863" cy="193169"/>
            </a:xfrm>
            <a:custGeom>
              <a:avLst/>
              <a:gdLst/>
              <a:ahLst/>
              <a:cxnLst>
                <a:cxn ang="0">
                  <a:pos x="19" y="0"/>
                </a:cxn>
                <a:cxn ang="0">
                  <a:pos x="19" y="0"/>
                </a:cxn>
                <a:cxn ang="0">
                  <a:pos x="12" y="4"/>
                </a:cxn>
                <a:cxn ang="0">
                  <a:pos x="0" y="8"/>
                </a:cxn>
                <a:cxn ang="0">
                  <a:pos x="4" y="11"/>
                </a:cxn>
                <a:cxn ang="0">
                  <a:pos x="8" y="15"/>
                </a:cxn>
                <a:cxn ang="0">
                  <a:pos x="10" y="21"/>
                </a:cxn>
                <a:cxn ang="0">
                  <a:pos x="12" y="21"/>
                </a:cxn>
                <a:cxn ang="0">
                  <a:pos x="17" y="27"/>
                </a:cxn>
                <a:cxn ang="0">
                  <a:pos x="19" y="29"/>
                </a:cxn>
                <a:cxn ang="0">
                  <a:pos x="21" y="29"/>
                </a:cxn>
                <a:cxn ang="0">
                  <a:pos x="23" y="27"/>
                </a:cxn>
                <a:cxn ang="0">
                  <a:pos x="23" y="29"/>
                </a:cxn>
                <a:cxn ang="0">
                  <a:pos x="27" y="35"/>
                </a:cxn>
                <a:cxn ang="0">
                  <a:pos x="31" y="37"/>
                </a:cxn>
                <a:cxn ang="0">
                  <a:pos x="37" y="39"/>
                </a:cxn>
                <a:cxn ang="0">
                  <a:pos x="39" y="39"/>
                </a:cxn>
                <a:cxn ang="0">
                  <a:pos x="41" y="39"/>
                </a:cxn>
                <a:cxn ang="0">
                  <a:pos x="45" y="37"/>
                </a:cxn>
                <a:cxn ang="0">
                  <a:pos x="45" y="39"/>
                </a:cxn>
                <a:cxn ang="0">
                  <a:pos x="45" y="45"/>
                </a:cxn>
                <a:cxn ang="0">
                  <a:pos x="47" y="47"/>
                </a:cxn>
                <a:cxn ang="0">
                  <a:pos x="51" y="47"/>
                </a:cxn>
                <a:cxn ang="0">
                  <a:pos x="59" y="45"/>
                </a:cxn>
                <a:cxn ang="0">
                  <a:pos x="59" y="43"/>
                </a:cxn>
                <a:cxn ang="0">
                  <a:pos x="59" y="37"/>
                </a:cxn>
                <a:cxn ang="0">
                  <a:pos x="63" y="37"/>
                </a:cxn>
                <a:cxn ang="0">
                  <a:pos x="65" y="35"/>
                </a:cxn>
                <a:cxn ang="0">
                  <a:pos x="65" y="29"/>
                </a:cxn>
                <a:cxn ang="0">
                  <a:pos x="65" y="27"/>
                </a:cxn>
                <a:cxn ang="0">
                  <a:pos x="63" y="25"/>
                </a:cxn>
                <a:cxn ang="0">
                  <a:pos x="63" y="21"/>
                </a:cxn>
                <a:cxn ang="0">
                  <a:pos x="63" y="19"/>
                </a:cxn>
                <a:cxn ang="0">
                  <a:pos x="65" y="19"/>
                </a:cxn>
                <a:cxn ang="0">
                  <a:pos x="59" y="17"/>
                </a:cxn>
                <a:cxn ang="0">
                  <a:pos x="57" y="15"/>
                </a:cxn>
                <a:cxn ang="0">
                  <a:pos x="55" y="15"/>
                </a:cxn>
                <a:cxn ang="0">
                  <a:pos x="51" y="11"/>
                </a:cxn>
                <a:cxn ang="0">
                  <a:pos x="49" y="10"/>
                </a:cxn>
                <a:cxn ang="0">
                  <a:pos x="49" y="8"/>
                </a:cxn>
                <a:cxn ang="0">
                  <a:pos x="47" y="8"/>
                </a:cxn>
                <a:cxn ang="0">
                  <a:pos x="41" y="8"/>
                </a:cxn>
                <a:cxn ang="0">
                  <a:pos x="37" y="10"/>
                </a:cxn>
                <a:cxn ang="0">
                  <a:pos x="35" y="11"/>
                </a:cxn>
                <a:cxn ang="0">
                  <a:pos x="31" y="11"/>
                </a:cxn>
                <a:cxn ang="0">
                  <a:pos x="27" y="10"/>
                </a:cxn>
                <a:cxn ang="0">
                  <a:pos x="21" y="4"/>
                </a:cxn>
                <a:cxn ang="0">
                  <a:pos x="19" y="0"/>
                </a:cxn>
                <a:cxn ang="0">
                  <a:pos x="19" y="0"/>
                </a:cxn>
              </a:cxnLst>
              <a:rect l="0" t="0" r="r" b="b"/>
              <a:pathLst>
                <a:path w="65" h="47">
                  <a:moveTo>
                    <a:pt x="19" y="0"/>
                  </a:moveTo>
                  <a:lnTo>
                    <a:pt x="19" y="0"/>
                  </a:lnTo>
                  <a:lnTo>
                    <a:pt x="12" y="4"/>
                  </a:lnTo>
                  <a:lnTo>
                    <a:pt x="0" y="8"/>
                  </a:lnTo>
                  <a:lnTo>
                    <a:pt x="4" y="11"/>
                  </a:lnTo>
                  <a:lnTo>
                    <a:pt x="8" y="15"/>
                  </a:lnTo>
                  <a:lnTo>
                    <a:pt x="10" y="21"/>
                  </a:lnTo>
                  <a:lnTo>
                    <a:pt x="12" y="21"/>
                  </a:lnTo>
                  <a:lnTo>
                    <a:pt x="17" y="27"/>
                  </a:lnTo>
                  <a:lnTo>
                    <a:pt x="19" y="29"/>
                  </a:lnTo>
                  <a:lnTo>
                    <a:pt x="21" y="29"/>
                  </a:lnTo>
                  <a:lnTo>
                    <a:pt x="23" y="27"/>
                  </a:lnTo>
                  <a:lnTo>
                    <a:pt x="23" y="29"/>
                  </a:lnTo>
                  <a:lnTo>
                    <a:pt x="27" y="35"/>
                  </a:lnTo>
                  <a:lnTo>
                    <a:pt x="31" y="37"/>
                  </a:lnTo>
                  <a:lnTo>
                    <a:pt x="37" y="39"/>
                  </a:lnTo>
                  <a:lnTo>
                    <a:pt x="39" y="39"/>
                  </a:lnTo>
                  <a:lnTo>
                    <a:pt x="41" y="39"/>
                  </a:lnTo>
                  <a:lnTo>
                    <a:pt x="45" y="37"/>
                  </a:lnTo>
                  <a:lnTo>
                    <a:pt x="45" y="39"/>
                  </a:lnTo>
                  <a:lnTo>
                    <a:pt x="45" y="45"/>
                  </a:lnTo>
                  <a:lnTo>
                    <a:pt x="47" y="47"/>
                  </a:lnTo>
                  <a:lnTo>
                    <a:pt x="51" y="47"/>
                  </a:lnTo>
                  <a:lnTo>
                    <a:pt x="59" y="45"/>
                  </a:lnTo>
                  <a:lnTo>
                    <a:pt x="59" y="43"/>
                  </a:lnTo>
                  <a:lnTo>
                    <a:pt x="59" y="37"/>
                  </a:lnTo>
                  <a:lnTo>
                    <a:pt x="63" y="37"/>
                  </a:lnTo>
                  <a:lnTo>
                    <a:pt x="65" y="35"/>
                  </a:lnTo>
                  <a:lnTo>
                    <a:pt x="65" y="29"/>
                  </a:lnTo>
                  <a:lnTo>
                    <a:pt x="65" y="27"/>
                  </a:lnTo>
                  <a:lnTo>
                    <a:pt x="63" y="25"/>
                  </a:lnTo>
                  <a:lnTo>
                    <a:pt x="63" y="21"/>
                  </a:lnTo>
                  <a:lnTo>
                    <a:pt x="63" y="19"/>
                  </a:lnTo>
                  <a:lnTo>
                    <a:pt x="65" y="19"/>
                  </a:lnTo>
                  <a:lnTo>
                    <a:pt x="59" y="17"/>
                  </a:lnTo>
                  <a:lnTo>
                    <a:pt x="57" y="15"/>
                  </a:lnTo>
                  <a:lnTo>
                    <a:pt x="55" y="15"/>
                  </a:lnTo>
                  <a:lnTo>
                    <a:pt x="51" y="11"/>
                  </a:lnTo>
                  <a:lnTo>
                    <a:pt x="49" y="10"/>
                  </a:lnTo>
                  <a:lnTo>
                    <a:pt x="49" y="8"/>
                  </a:lnTo>
                  <a:lnTo>
                    <a:pt x="47" y="8"/>
                  </a:lnTo>
                  <a:lnTo>
                    <a:pt x="41" y="8"/>
                  </a:lnTo>
                  <a:lnTo>
                    <a:pt x="37" y="10"/>
                  </a:lnTo>
                  <a:lnTo>
                    <a:pt x="35" y="11"/>
                  </a:lnTo>
                  <a:lnTo>
                    <a:pt x="31" y="11"/>
                  </a:lnTo>
                  <a:lnTo>
                    <a:pt x="27" y="10"/>
                  </a:lnTo>
                  <a:lnTo>
                    <a:pt x="21" y="4"/>
                  </a:lnTo>
                  <a:lnTo>
                    <a:pt x="19" y="0"/>
                  </a:lnTo>
                  <a:lnTo>
                    <a:pt x="19" y="0"/>
                  </a:lnTo>
                  <a:close/>
                </a:path>
              </a:pathLst>
            </a:custGeom>
            <a:solidFill>
              <a:schemeClr val="tx2"/>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167" name="Freeform 290">
              <a:extLst>
                <a:ext uri="{FF2B5EF4-FFF2-40B4-BE49-F238E27FC236}">
                  <a16:creationId xmlns:a16="http://schemas.microsoft.com/office/drawing/2014/main" id="{845A4CAD-4AC9-4973-A9B9-ADD86F7911C0}"/>
                </a:ext>
              </a:extLst>
            </p:cNvPr>
            <p:cNvSpPr>
              <a:spLocks noEditPoints="1"/>
            </p:cNvSpPr>
            <p:nvPr/>
          </p:nvSpPr>
          <p:spPr bwMode="auto">
            <a:xfrm>
              <a:off x="11776997" y="5388692"/>
              <a:ext cx="329360" cy="316467"/>
            </a:xfrm>
            <a:custGeom>
              <a:avLst/>
              <a:gdLst/>
              <a:ahLst/>
              <a:cxnLst>
                <a:cxn ang="0">
                  <a:pos x="65" y="10"/>
                </a:cxn>
                <a:cxn ang="0">
                  <a:pos x="53" y="22"/>
                </a:cxn>
                <a:cxn ang="0">
                  <a:pos x="49" y="14"/>
                </a:cxn>
                <a:cxn ang="0">
                  <a:pos x="41" y="6"/>
                </a:cxn>
                <a:cxn ang="0">
                  <a:pos x="31" y="2"/>
                </a:cxn>
                <a:cxn ang="0">
                  <a:pos x="27" y="6"/>
                </a:cxn>
                <a:cxn ang="0">
                  <a:pos x="31" y="14"/>
                </a:cxn>
                <a:cxn ang="0">
                  <a:pos x="25" y="14"/>
                </a:cxn>
                <a:cxn ang="0">
                  <a:pos x="21" y="6"/>
                </a:cxn>
                <a:cxn ang="0">
                  <a:pos x="12" y="4"/>
                </a:cxn>
                <a:cxn ang="0">
                  <a:pos x="6" y="12"/>
                </a:cxn>
                <a:cxn ang="0">
                  <a:pos x="4" y="20"/>
                </a:cxn>
                <a:cxn ang="0">
                  <a:pos x="8" y="22"/>
                </a:cxn>
                <a:cxn ang="0">
                  <a:pos x="12" y="20"/>
                </a:cxn>
                <a:cxn ang="0">
                  <a:pos x="16" y="24"/>
                </a:cxn>
                <a:cxn ang="0">
                  <a:pos x="16" y="30"/>
                </a:cxn>
                <a:cxn ang="0">
                  <a:pos x="21" y="38"/>
                </a:cxn>
                <a:cxn ang="0">
                  <a:pos x="21" y="43"/>
                </a:cxn>
                <a:cxn ang="0">
                  <a:pos x="25" y="51"/>
                </a:cxn>
                <a:cxn ang="0">
                  <a:pos x="33" y="59"/>
                </a:cxn>
                <a:cxn ang="0">
                  <a:pos x="35" y="59"/>
                </a:cxn>
                <a:cxn ang="0">
                  <a:pos x="43" y="53"/>
                </a:cxn>
                <a:cxn ang="0">
                  <a:pos x="51" y="57"/>
                </a:cxn>
                <a:cxn ang="0">
                  <a:pos x="49" y="61"/>
                </a:cxn>
                <a:cxn ang="0">
                  <a:pos x="49" y="67"/>
                </a:cxn>
                <a:cxn ang="0">
                  <a:pos x="53" y="71"/>
                </a:cxn>
                <a:cxn ang="0">
                  <a:pos x="59" y="67"/>
                </a:cxn>
                <a:cxn ang="0">
                  <a:pos x="67" y="59"/>
                </a:cxn>
                <a:cxn ang="0">
                  <a:pos x="69" y="49"/>
                </a:cxn>
                <a:cxn ang="0">
                  <a:pos x="69" y="40"/>
                </a:cxn>
                <a:cxn ang="0">
                  <a:pos x="75" y="34"/>
                </a:cxn>
                <a:cxn ang="0">
                  <a:pos x="83" y="28"/>
                </a:cxn>
                <a:cxn ang="0">
                  <a:pos x="71" y="24"/>
                </a:cxn>
                <a:cxn ang="0">
                  <a:pos x="65" y="10"/>
                </a:cxn>
                <a:cxn ang="0">
                  <a:pos x="0" y="53"/>
                </a:cxn>
                <a:cxn ang="0">
                  <a:pos x="0" y="57"/>
                </a:cxn>
                <a:cxn ang="0">
                  <a:pos x="6" y="63"/>
                </a:cxn>
                <a:cxn ang="0">
                  <a:pos x="14" y="69"/>
                </a:cxn>
                <a:cxn ang="0">
                  <a:pos x="23" y="69"/>
                </a:cxn>
                <a:cxn ang="0">
                  <a:pos x="18" y="61"/>
                </a:cxn>
                <a:cxn ang="0">
                  <a:pos x="12" y="53"/>
                </a:cxn>
                <a:cxn ang="0">
                  <a:pos x="0" y="53"/>
                </a:cxn>
              </a:cxnLst>
              <a:rect l="0" t="0" r="r" b="b"/>
              <a:pathLst>
                <a:path w="85" h="77">
                  <a:moveTo>
                    <a:pt x="65" y="10"/>
                  </a:moveTo>
                  <a:lnTo>
                    <a:pt x="65" y="10"/>
                  </a:lnTo>
                  <a:lnTo>
                    <a:pt x="61" y="16"/>
                  </a:lnTo>
                  <a:lnTo>
                    <a:pt x="53" y="22"/>
                  </a:lnTo>
                  <a:lnTo>
                    <a:pt x="51" y="20"/>
                  </a:lnTo>
                  <a:lnTo>
                    <a:pt x="49" y="14"/>
                  </a:lnTo>
                  <a:lnTo>
                    <a:pt x="47" y="10"/>
                  </a:lnTo>
                  <a:lnTo>
                    <a:pt x="41" y="6"/>
                  </a:lnTo>
                  <a:lnTo>
                    <a:pt x="33" y="0"/>
                  </a:lnTo>
                  <a:lnTo>
                    <a:pt x="31" y="2"/>
                  </a:lnTo>
                  <a:lnTo>
                    <a:pt x="27" y="4"/>
                  </a:lnTo>
                  <a:lnTo>
                    <a:pt x="27" y="6"/>
                  </a:lnTo>
                  <a:lnTo>
                    <a:pt x="33" y="10"/>
                  </a:lnTo>
                  <a:lnTo>
                    <a:pt x="31" y="14"/>
                  </a:lnTo>
                  <a:lnTo>
                    <a:pt x="27" y="14"/>
                  </a:lnTo>
                  <a:lnTo>
                    <a:pt x="25" y="14"/>
                  </a:lnTo>
                  <a:lnTo>
                    <a:pt x="23" y="10"/>
                  </a:lnTo>
                  <a:lnTo>
                    <a:pt x="21" y="6"/>
                  </a:lnTo>
                  <a:lnTo>
                    <a:pt x="16" y="4"/>
                  </a:lnTo>
                  <a:lnTo>
                    <a:pt x="12" y="4"/>
                  </a:lnTo>
                  <a:lnTo>
                    <a:pt x="8" y="6"/>
                  </a:lnTo>
                  <a:lnTo>
                    <a:pt x="6" y="12"/>
                  </a:lnTo>
                  <a:lnTo>
                    <a:pt x="4" y="14"/>
                  </a:lnTo>
                  <a:lnTo>
                    <a:pt x="4" y="20"/>
                  </a:lnTo>
                  <a:lnTo>
                    <a:pt x="6" y="22"/>
                  </a:lnTo>
                  <a:lnTo>
                    <a:pt x="8" y="22"/>
                  </a:lnTo>
                  <a:lnTo>
                    <a:pt x="8" y="20"/>
                  </a:lnTo>
                  <a:lnTo>
                    <a:pt x="12" y="20"/>
                  </a:lnTo>
                  <a:lnTo>
                    <a:pt x="12" y="22"/>
                  </a:lnTo>
                  <a:lnTo>
                    <a:pt x="16" y="24"/>
                  </a:lnTo>
                  <a:lnTo>
                    <a:pt x="16" y="28"/>
                  </a:lnTo>
                  <a:lnTo>
                    <a:pt x="16" y="30"/>
                  </a:lnTo>
                  <a:lnTo>
                    <a:pt x="12" y="32"/>
                  </a:lnTo>
                  <a:lnTo>
                    <a:pt x="21" y="38"/>
                  </a:lnTo>
                  <a:lnTo>
                    <a:pt x="23" y="42"/>
                  </a:lnTo>
                  <a:lnTo>
                    <a:pt x="21" y="43"/>
                  </a:lnTo>
                  <a:lnTo>
                    <a:pt x="21" y="47"/>
                  </a:lnTo>
                  <a:lnTo>
                    <a:pt x="25" y="51"/>
                  </a:lnTo>
                  <a:lnTo>
                    <a:pt x="31" y="51"/>
                  </a:lnTo>
                  <a:lnTo>
                    <a:pt x="33" y="59"/>
                  </a:lnTo>
                  <a:lnTo>
                    <a:pt x="33" y="61"/>
                  </a:lnTo>
                  <a:lnTo>
                    <a:pt x="35" y="59"/>
                  </a:lnTo>
                  <a:lnTo>
                    <a:pt x="41" y="53"/>
                  </a:lnTo>
                  <a:lnTo>
                    <a:pt x="43" y="53"/>
                  </a:lnTo>
                  <a:lnTo>
                    <a:pt x="47" y="51"/>
                  </a:lnTo>
                  <a:lnTo>
                    <a:pt x="51" y="57"/>
                  </a:lnTo>
                  <a:lnTo>
                    <a:pt x="51" y="59"/>
                  </a:lnTo>
                  <a:lnTo>
                    <a:pt x="49" y="61"/>
                  </a:lnTo>
                  <a:lnTo>
                    <a:pt x="49" y="63"/>
                  </a:lnTo>
                  <a:lnTo>
                    <a:pt x="49" y="67"/>
                  </a:lnTo>
                  <a:lnTo>
                    <a:pt x="51" y="69"/>
                  </a:lnTo>
                  <a:lnTo>
                    <a:pt x="53" y="71"/>
                  </a:lnTo>
                  <a:lnTo>
                    <a:pt x="59" y="77"/>
                  </a:lnTo>
                  <a:lnTo>
                    <a:pt x="59" y="67"/>
                  </a:lnTo>
                  <a:lnTo>
                    <a:pt x="67" y="63"/>
                  </a:lnTo>
                  <a:lnTo>
                    <a:pt x="67" y="59"/>
                  </a:lnTo>
                  <a:lnTo>
                    <a:pt x="65" y="59"/>
                  </a:lnTo>
                  <a:lnTo>
                    <a:pt x="69" y="49"/>
                  </a:lnTo>
                  <a:lnTo>
                    <a:pt x="69" y="43"/>
                  </a:lnTo>
                  <a:lnTo>
                    <a:pt x="69" y="40"/>
                  </a:lnTo>
                  <a:lnTo>
                    <a:pt x="71" y="38"/>
                  </a:lnTo>
                  <a:lnTo>
                    <a:pt x="75" y="34"/>
                  </a:lnTo>
                  <a:lnTo>
                    <a:pt x="85" y="32"/>
                  </a:lnTo>
                  <a:lnTo>
                    <a:pt x="83" y="28"/>
                  </a:lnTo>
                  <a:lnTo>
                    <a:pt x="79" y="28"/>
                  </a:lnTo>
                  <a:lnTo>
                    <a:pt x="71" y="24"/>
                  </a:lnTo>
                  <a:lnTo>
                    <a:pt x="67" y="20"/>
                  </a:lnTo>
                  <a:lnTo>
                    <a:pt x="65" y="10"/>
                  </a:lnTo>
                  <a:lnTo>
                    <a:pt x="65" y="10"/>
                  </a:lnTo>
                  <a:close/>
                  <a:moveTo>
                    <a:pt x="0" y="53"/>
                  </a:moveTo>
                  <a:lnTo>
                    <a:pt x="0" y="53"/>
                  </a:lnTo>
                  <a:lnTo>
                    <a:pt x="0" y="57"/>
                  </a:lnTo>
                  <a:lnTo>
                    <a:pt x="4" y="59"/>
                  </a:lnTo>
                  <a:lnTo>
                    <a:pt x="6" y="63"/>
                  </a:lnTo>
                  <a:lnTo>
                    <a:pt x="12" y="67"/>
                  </a:lnTo>
                  <a:lnTo>
                    <a:pt x="14" y="69"/>
                  </a:lnTo>
                  <a:lnTo>
                    <a:pt x="16" y="71"/>
                  </a:lnTo>
                  <a:lnTo>
                    <a:pt x="23" y="69"/>
                  </a:lnTo>
                  <a:lnTo>
                    <a:pt x="23" y="67"/>
                  </a:lnTo>
                  <a:lnTo>
                    <a:pt x="18" y="61"/>
                  </a:lnTo>
                  <a:lnTo>
                    <a:pt x="14" y="53"/>
                  </a:lnTo>
                  <a:lnTo>
                    <a:pt x="12" y="53"/>
                  </a:lnTo>
                  <a:lnTo>
                    <a:pt x="6" y="53"/>
                  </a:lnTo>
                  <a:lnTo>
                    <a:pt x="0" y="53"/>
                  </a:lnTo>
                  <a:lnTo>
                    <a:pt x="0" y="53"/>
                  </a:lnTo>
                  <a:close/>
                </a:path>
              </a:pathLst>
            </a:custGeom>
            <a:solidFill>
              <a:srgbClr val="999999">
                <a:lumMod val="7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168" name="Freeform 291">
              <a:extLst>
                <a:ext uri="{FF2B5EF4-FFF2-40B4-BE49-F238E27FC236}">
                  <a16:creationId xmlns:a16="http://schemas.microsoft.com/office/drawing/2014/main" id="{71D8CAF9-43C1-4C89-8C17-AE8659725D7D}"/>
                </a:ext>
              </a:extLst>
            </p:cNvPr>
            <p:cNvSpPr>
              <a:spLocks/>
            </p:cNvSpPr>
            <p:nvPr/>
          </p:nvSpPr>
          <p:spPr bwMode="auto">
            <a:xfrm>
              <a:off x="11792497" y="5388692"/>
              <a:ext cx="313860" cy="316467"/>
            </a:xfrm>
            <a:custGeom>
              <a:avLst/>
              <a:gdLst/>
              <a:ahLst/>
              <a:cxnLst>
                <a:cxn ang="0">
                  <a:pos x="61" y="10"/>
                </a:cxn>
                <a:cxn ang="0">
                  <a:pos x="49" y="22"/>
                </a:cxn>
                <a:cxn ang="0">
                  <a:pos x="45" y="14"/>
                </a:cxn>
                <a:cxn ang="0">
                  <a:pos x="37" y="6"/>
                </a:cxn>
                <a:cxn ang="0">
                  <a:pos x="27" y="2"/>
                </a:cxn>
                <a:cxn ang="0">
                  <a:pos x="23" y="6"/>
                </a:cxn>
                <a:cxn ang="0">
                  <a:pos x="27" y="14"/>
                </a:cxn>
                <a:cxn ang="0">
                  <a:pos x="21" y="14"/>
                </a:cxn>
                <a:cxn ang="0">
                  <a:pos x="17" y="6"/>
                </a:cxn>
                <a:cxn ang="0">
                  <a:pos x="8" y="4"/>
                </a:cxn>
                <a:cxn ang="0">
                  <a:pos x="2" y="12"/>
                </a:cxn>
                <a:cxn ang="0">
                  <a:pos x="0" y="20"/>
                </a:cxn>
                <a:cxn ang="0">
                  <a:pos x="4" y="22"/>
                </a:cxn>
                <a:cxn ang="0">
                  <a:pos x="8" y="20"/>
                </a:cxn>
                <a:cxn ang="0">
                  <a:pos x="12" y="24"/>
                </a:cxn>
                <a:cxn ang="0">
                  <a:pos x="12" y="30"/>
                </a:cxn>
                <a:cxn ang="0">
                  <a:pos x="17" y="38"/>
                </a:cxn>
                <a:cxn ang="0">
                  <a:pos x="17" y="43"/>
                </a:cxn>
                <a:cxn ang="0">
                  <a:pos x="21" y="51"/>
                </a:cxn>
                <a:cxn ang="0">
                  <a:pos x="29" y="59"/>
                </a:cxn>
                <a:cxn ang="0">
                  <a:pos x="31" y="59"/>
                </a:cxn>
                <a:cxn ang="0">
                  <a:pos x="39" y="53"/>
                </a:cxn>
                <a:cxn ang="0">
                  <a:pos x="47" y="57"/>
                </a:cxn>
                <a:cxn ang="0">
                  <a:pos x="45" y="61"/>
                </a:cxn>
                <a:cxn ang="0">
                  <a:pos x="45" y="67"/>
                </a:cxn>
                <a:cxn ang="0">
                  <a:pos x="49" y="71"/>
                </a:cxn>
                <a:cxn ang="0">
                  <a:pos x="55" y="67"/>
                </a:cxn>
                <a:cxn ang="0">
                  <a:pos x="63" y="59"/>
                </a:cxn>
                <a:cxn ang="0">
                  <a:pos x="65" y="49"/>
                </a:cxn>
                <a:cxn ang="0">
                  <a:pos x="65" y="40"/>
                </a:cxn>
                <a:cxn ang="0">
                  <a:pos x="71" y="34"/>
                </a:cxn>
                <a:cxn ang="0">
                  <a:pos x="79" y="28"/>
                </a:cxn>
                <a:cxn ang="0">
                  <a:pos x="67" y="24"/>
                </a:cxn>
                <a:cxn ang="0">
                  <a:pos x="61" y="10"/>
                </a:cxn>
              </a:cxnLst>
              <a:rect l="0" t="0" r="r" b="b"/>
              <a:pathLst>
                <a:path w="81" h="77">
                  <a:moveTo>
                    <a:pt x="61" y="10"/>
                  </a:moveTo>
                  <a:lnTo>
                    <a:pt x="61" y="10"/>
                  </a:lnTo>
                  <a:lnTo>
                    <a:pt x="57" y="16"/>
                  </a:lnTo>
                  <a:lnTo>
                    <a:pt x="49" y="22"/>
                  </a:lnTo>
                  <a:lnTo>
                    <a:pt x="47" y="20"/>
                  </a:lnTo>
                  <a:lnTo>
                    <a:pt x="45" y="14"/>
                  </a:lnTo>
                  <a:lnTo>
                    <a:pt x="43" y="10"/>
                  </a:lnTo>
                  <a:lnTo>
                    <a:pt x="37" y="6"/>
                  </a:lnTo>
                  <a:lnTo>
                    <a:pt x="29" y="0"/>
                  </a:lnTo>
                  <a:lnTo>
                    <a:pt x="27" y="2"/>
                  </a:lnTo>
                  <a:lnTo>
                    <a:pt x="23" y="4"/>
                  </a:lnTo>
                  <a:lnTo>
                    <a:pt x="23" y="6"/>
                  </a:lnTo>
                  <a:lnTo>
                    <a:pt x="29" y="10"/>
                  </a:lnTo>
                  <a:lnTo>
                    <a:pt x="27" y="14"/>
                  </a:lnTo>
                  <a:lnTo>
                    <a:pt x="23" y="14"/>
                  </a:lnTo>
                  <a:lnTo>
                    <a:pt x="21" y="14"/>
                  </a:lnTo>
                  <a:lnTo>
                    <a:pt x="19" y="10"/>
                  </a:lnTo>
                  <a:lnTo>
                    <a:pt x="17" y="6"/>
                  </a:lnTo>
                  <a:lnTo>
                    <a:pt x="12" y="4"/>
                  </a:lnTo>
                  <a:lnTo>
                    <a:pt x="8" y="4"/>
                  </a:lnTo>
                  <a:lnTo>
                    <a:pt x="4" y="6"/>
                  </a:lnTo>
                  <a:lnTo>
                    <a:pt x="2" y="12"/>
                  </a:lnTo>
                  <a:lnTo>
                    <a:pt x="0" y="14"/>
                  </a:lnTo>
                  <a:lnTo>
                    <a:pt x="0" y="20"/>
                  </a:lnTo>
                  <a:lnTo>
                    <a:pt x="2" y="22"/>
                  </a:lnTo>
                  <a:lnTo>
                    <a:pt x="4" y="22"/>
                  </a:lnTo>
                  <a:lnTo>
                    <a:pt x="4" y="20"/>
                  </a:lnTo>
                  <a:lnTo>
                    <a:pt x="8" y="20"/>
                  </a:lnTo>
                  <a:lnTo>
                    <a:pt x="8" y="22"/>
                  </a:lnTo>
                  <a:lnTo>
                    <a:pt x="12" y="24"/>
                  </a:lnTo>
                  <a:lnTo>
                    <a:pt x="12" y="28"/>
                  </a:lnTo>
                  <a:lnTo>
                    <a:pt x="12" y="30"/>
                  </a:lnTo>
                  <a:lnTo>
                    <a:pt x="8" y="32"/>
                  </a:lnTo>
                  <a:lnTo>
                    <a:pt x="17" y="38"/>
                  </a:lnTo>
                  <a:lnTo>
                    <a:pt x="19" y="42"/>
                  </a:lnTo>
                  <a:lnTo>
                    <a:pt x="17" y="43"/>
                  </a:lnTo>
                  <a:lnTo>
                    <a:pt x="17" y="47"/>
                  </a:lnTo>
                  <a:lnTo>
                    <a:pt x="21" y="51"/>
                  </a:lnTo>
                  <a:lnTo>
                    <a:pt x="27" y="51"/>
                  </a:lnTo>
                  <a:lnTo>
                    <a:pt x="29" y="59"/>
                  </a:lnTo>
                  <a:lnTo>
                    <a:pt x="29" y="61"/>
                  </a:lnTo>
                  <a:lnTo>
                    <a:pt x="31" y="59"/>
                  </a:lnTo>
                  <a:lnTo>
                    <a:pt x="37" y="53"/>
                  </a:lnTo>
                  <a:lnTo>
                    <a:pt x="39" y="53"/>
                  </a:lnTo>
                  <a:lnTo>
                    <a:pt x="43" y="51"/>
                  </a:lnTo>
                  <a:lnTo>
                    <a:pt x="47" y="57"/>
                  </a:lnTo>
                  <a:lnTo>
                    <a:pt x="47" y="59"/>
                  </a:lnTo>
                  <a:lnTo>
                    <a:pt x="45" y="61"/>
                  </a:lnTo>
                  <a:lnTo>
                    <a:pt x="45" y="63"/>
                  </a:lnTo>
                  <a:lnTo>
                    <a:pt x="45" y="67"/>
                  </a:lnTo>
                  <a:lnTo>
                    <a:pt x="47" y="69"/>
                  </a:lnTo>
                  <a:lnTo>
                    <a:pt x="49" y="71"/>
                  </a:lnTo>
                  <a:lnTo>
                    <a:pt x="55" y="77"/>
                  </a:lnTo>
                  <a:lnTo>
                    <a:pt x="55" y="67"/>
                  </a:lnTo>
                  <a:lnTo>
                    <a:pt x="63" y="63"/>
                  </a:lnTo>
                  <a:lnTo>
                    <a:pt x="63" y="59"/>
                  </a:lnTo>
                  <a:lnTo>
                    <a:pt x="61" y="59"/>
                  </a:lnTo>
                  <a:lnTo>
                    <a:pt x="65" y="49"/>
                  </a:lnTo>
                  <a:lnTo>
                    <a:pt x="65" y="43"/>
                  </a:lnTo>
                  <a:lnTo>
                    <a:pt x="65" y="40"/>
                  </a:lnTo>
                  <a:lnTo>
                    <a:pt x="67" y="38"/>
                  </a:lnTo>
                  <a:lnTo>
                    <a:pt x="71" y="34"/>
                  </a:lnTo>
                  <a:lnTo>
                    <a:pt x="81" y="32"/>
                  </a:lnTo>
                  <a:lnTo>
                    <a:pt x="79" y="28"/>
                  </a:lnTo>
                  <a:lnTo>
                    <a:pt x="75" y="28"/>
                  </a:lnTo>
                  <a:lnTo>
                    <a:pt x="67" y="24"/>
                  </a:lnTo>
                  <a:lnTo>
                    <a:pt x="63" y="20"/>
                  </a:lnTo>
                  <a:lnTo>
                    <a:pt x="61" y="10"/>
                  </a:lnTo>
                  <a:lnTo>
                    <a:pt x="61" y="10"/>
                  </a:lnTo>
                  <a:close/>
                </a:path>
              </a:pathLst>
            </a:custGeom>
            <a:solidFill>
              <a:srgbClr val="999999">
                <a:lumMod val="7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169" name="Freeform 292">
              <a:extLst>
                <a:ext uri="{FF2B5EF4-FFF2-40B4-BE49-F238E27FC236}">
                  <a16:creationId xmlns:a16="http://schemas.microsoft.com/office/drawing/2014/main" id="{3B35C88E-0BCF-4953-894D-90AE8FB424AA}"/>
                </a:ext>
              </a:extLst>
            </p:cNvPr>
            <p:cNvSpPr>
              <a:spLocks/>
            </p:cNvSpPr>
            <p:nvPr/>
          </p:nvSpPr>
          <p:spPr bwMode="auto">
            <a:xfrm>
              <a:off x="11776997" y="5606521"/>
              <a:ext cx="89120" cy="73980"/>
            </a:xfrm>
            <a:custGeom>
              <a:avLst/>
              <a:gdLst/>
              <a:ahLst/>
              <a:cxnLst>
                <a:cxn ang="0">
                  <a:pos x="0" y="0"/>
                </a:cxn>
                <a:cxn ang="0">
                  <a:pos x="0" y="0"/>
                </a:cxn>
                <a:cxn ang="0">
                  <a:pos x="0" y="4"/>
                </a:cxn>
                <a:cxn ang="0">
                  <a:pos x="4" y="6"/>
                </a:cxn>
                <a:cxn ang="0">
                  <a:pos x="6" y="10"/>
                </a:cxn>
                <a:cxn ang="0">
                  <a:pos x="12" y="14"/>
                </a:cxn>
                <a:cxn ang="0">
                  <a:pos x="14" y="16"/>
                </a:cxn>
                <a:cxn ang="0">
                  <a:pos x="16" y="18"/>
                </a:cxn>
                <a:cxn ang="0">
                  <a:pos x="23" y="16"/>
                </a:cxn>
                <a:cxn ang="0">
                  <a:pos x="23" y="14"/>
                </a:cxn>
                <a:cxn ang="0">
                  <a:pos x="18" y="8"/>
                </a:cxn>
                <a:cxn ang="0">
                  <a:pos x="14" y="0"/>
                </a:cxn>
                <a:cxn ang="0">
                  <a:pos x="12" y="0"/>
                </a:cxn>
                <a:cxn ang="0">
                  <a:pos x="6" y="0"/>
                </a:cxn>
                <a:cxn ang="0">
                  <a:pos x="0" y="0"/>
                </a:cxn>
              </a:cxnLst>
              <a:rect l="0" t="0" r="r" b="b"/>
              <a:pathLst>
                <a:path w="23" h="18">
                  <a:moveTo>
                    <a:pt x="0" y="0"/>
                  </a:moveTo>
                  <a:lnTo>
                    <a:pt x="0" y="0"/>
                  </a:lnTo>
                  <a:lnTo>
                    <a:pt x="0" y="4"/>
                  </a:lnTo>
                  <a:lnTo>
                    <a:pt x="4" y="6"/>
                  </a:lnTo>
                  <a:lnTo>
                    <a:pt x="6" y="10"/>
                  </a:lnTo>
                  <a:lnTo>
                    <a:pt x="12" y="14"/>
                  </a:lnTo>
                  <a:lnTo>
                    <a:pt x="14" y="16"/>
                  </a:lnTo>
                  <a:lnTo>
                    <a:pt x="16" y="18"/>
                  </a:lnTo>
                  <a:lnTo>
                    <a:pt x="23" y="16"/>
                  </a:lnTo>
                  <a:lnTo>
                    <a:pt x="23" y="14"/>
                  </a:lnTo>
                  <a:lnTo>
                    <a:pt x="18" y="8"/>
                  </a:lnTo>
                  <a:lnTo>
                    <a:pt x="14" y="0"/>
                  </a:lnTo>
                  <a:lnTo>
                    <a:pt x="12" y="0"/>
                  </a:lnTo>
                  <a:lnTo>
                    <a:pt x="6" y="0"/>
                  </a:lnTo>
                  <a:lnTo>
                    <a:pt x="0" y="0"/>
                  </a:lnTo>
                  <a:close/>
                </a:path>
              </a:pathLst>
            </a:custGeom>
            <a:solidFill>
              <a:srgbClr val="999999">
                <a:lumMod val="75000"/>
              </a:srgbClr>
            </a:solidFill>
            <a:ln w="9525">
              <a:noFill/>
              <a:round/>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170" name="Freeform 293">
              <a:extLst>
                <a:ext uri="{FF2B5EF4-FFF2-40B4-BE49-F238E27FC236}">
                  <a16:creationId xmlns:a16="http://schemas.microsoft.com/office/drawing/2014/main" id="{2293941C-E742-44FB-8EDA-BFBC3CA72B9A}"/>
                </a:ext>
              </a:extLst>
            </p:cNvPr>
            <p:cNvSpPr>
              <a:spLocks/>
            </p:cNvSpPr>
            <p:nvPr/>
          </p:nvSpPr>
          <p:spPr bwMode="auto">
            <a:xfrm>
              <a:off x="11776997" y="5606521"/>
              <a:ext cx="89120" cy="73980"/>
            </a:xfrm>
            <a:custGeom>
              <a:avLst/>
              <a:gdLst/>
              <a:ahLst/>
              <a:cxnLst>
                <a:cxn ang="0">
                  <a:pos x="0" y="0"/>
                </a:cxn>
                <a:cxn ang="0">
                  <a:pos x="0" y="0"/>
                </a:cxn>
                <a:cxn ang="0">
                  <a:pos x="0" y="4"/>
                </a:cxn>
                <a:cxn ang="0">
                  <a:pos x="4" y="6"/>
                </a:cxn>
                <a:cxn ang="0">
                  <a:pos x="6" y="10"/>
                </a:cxn>
                <a:cxn ang="0">
                  <a:pos x="12" y="14"/>
                </a:cxn>
                <a:cxn ang="0">
                  <a:pos x="14" y="16"/>
                </a:cxn>
                <a:cxn ang="0">
                  <a:pos x="16" y="18"/>
                </a:cxn>
                <a:cxn ang="0">
                  <a:pos x="23" y="16"/>
                </a:cxn>
                <a:cxn ang="0">
                  <a:pos x="23" y="14"/>
                </a:cxn>
                <a:cxn ang="0">
                  <a:pos x="18" y="8"/>
                </a:cxn>
                <a:cxn ang="0">
                  <a:pos x="14" y="0"/>
                </a:cxn>
                <a:cxn ang="0">
                  <a:pos x="12" y="0"/>
                </a:cxn>
                <a:cxn ang="0">
                  <a:pos x="6" y="0"/>
                </a:cxn>
                <a:cxn ang="0">
                  <a:pos x="0" y="0"/>
                </a:cxn>
              </a:cxnLst>
              <a:rect l="0" t="0" r="r" b="b"/>
              <a:pathLst>
                <a:path w="23" h="18">
                  <a:moveTo>
                    <a:pt x="0" y="0"/>
                  </a:moveTo>
                  <a:lnTo>
                    <a:pt x="0" y="0"/>
                  </a:lnTo>
                  <a:lnTo>
                    <a:pt x="0" y="4"/>
                  </a:lnTo>
                  <a:lnTo>
                    <a:pt x="4" y="6"/>
                  </a:lnTo>
                  <a:lnTo>
                    <a:pt x="6" y="10"/>
                  </a:lnTo>
                  <a:lnTo>
                    <a:pt x="12" y="14"/>
                  </a:lnTo>
                  <a:lnTo>
                    <a:pt x="14" y="16"/>
                  </a:lnTo>
                  <a:lnTo>
                    <a:pt x="16" y="18"/>
                  </a:lnTo>
                  <a:lnTo>
                    <a:pt x="23" y="16"/>
                  </a:lnTo>
                  <a:lnTo>
                    <a:pt x="23" y="14"/>
                  </a:lnTo>
                  <a:lnTo>
                    <a:pt x="18" y="8"/>
                  </a:lnTo>
                  <a:lnTo>
                    <a:pt x="14" y="0"/>
                  </a:lnTo>
                  <a:lnTo>
                    <a:pt x="12" y="0"/>
                  </a:lnTo>
                  <a:lnTo>
                    <a:pt x="6" y="0"/>
                  </a:lnTo>
                  <a:lnTo>
                    <a:pt x="0" y="0"/>
                  </a:lnTo>
                </a:path>
              </a:pathLst>
            </a:custGeom>
            <a:solidFill>
              <a:srgbClr val="999999">
                <a:lumMod val="7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171" name="Freeform 294">
              <a:extLst>
                <a:ext uri="{FF2B5EF4-FFF2-40B4-BE49-F238E27FC236}">
                  <a16:creationId xmlns:a16="http://schemas.microsoft.com/office/drawing/2014/main" id="{BEAC8A21-3149-414B-AC3F-BC0BA8F3CB96}"/>
                </a:ext>
              </a:extLst>
            </p:cNvPr>
            <p:cNvSpPr>
              <a:spLocks/>
            </p:cNvSpPr>
            <p:nvPr/>
          </p:nvSpPr>
          <p:spPr bwMode="auto">
            <a:xfrm>
              <a:off x="9502468" y="4677673"/>
              <a:ext cx="457231" cy="258927"/>
            </a:xfrm>
            <a:custGeom>
              <a:avLst/>
              <a:gdLst/>
              <a:ahLst/>
              <a:cxnLst>
                <a:cxn ang="0">
                  <a:pos x="0" y="45"/>
                </a:cxn>
                <a:cxn ang="0">
                  <a:pos x="6" y="47"/>
                </a:cxn>
                <a:cxn ang="0">
                  <a:pos x="10" y="57"/>
                </a:cxn>
                <a:cxn ang="0">
                  <a:pos x="15" y="55"/>
                </a:cxn>
                <a:cxn ang="0">
                  <a:pos x="23" y="57"/>
                </a:cxn>
                <a:cxn ang="0">
                  <a:pos x="31" y="57"/>
                </a:cxn>
                <a:cxn ang="0">
                  <a:pos x="35" y="63"/>
                </a:cxn>
                <a:cxn ang="0">
                  <a:pos x="43" y="59"/>
                </a:cxn>
                <a:cxn ang="0">
                  <a:pos x="59" y="59"/>
                </a:cxn>
                <a:cxn ang="0">
                  <a:pos x="61" y="55"/>
                </a:cxn>
                <a:cxn ang="0">
                  <a:pos x="77" y="57"/>
                </a:cxn>
                <a:cxn ang="0">
                  <a:pos x="84" y="49"/>
                </a:cxn>
                <a:cxn ang="0">
                  <a:pos x="94" y="49"/>
                </a:cxn>
                <a:cxn ang="0">
                  <a:pos x="106" y="45"/>
                </a:cxn>
                <a:cxn ang="0">
                  <a:pos x="108" y="39"/>
                </a:cxn>
                <a:cxn ang="0">
                  <a:pos x="114" y="39"/>
                </a:cxn>
                <a:cxn ang="0">
                  <a:pos x="116" y="29"/>
                </a:cxn>
                <a:cxn ang="0">
                  <a:pos x="116" y="21"/>
                </a:cxn>
                <a:cxn ang="0">
                  <a:pos x="116" y="16"/>
                </a:cxn>
                <a:cxn ang="0">
                  <a:pos x="112" y="10"/>
                </a:cxn>
                <a:cxn ang="0">
                  <a:pos x="104" y="8"/>
                </a:cxn>
                <a:cxn ang="0">
                  <a:pos x="90" y="2"/>
                </a:cxn>
                <a:cxn ang="0">
                  <a:pos x="84" y="0"/>
                </a:cxn>
                <a:cxn ang="0">
                  <a:pos x="79" y="2"/>
                </a:cxn>
                <a:cxn ang="0">
                  <a:pos x="71" y="12"/>
                </a:cxn>
                <a:cxn ang="0">
                  <a:pos x="61" y="6"/>
                </a:cxn>
                <a:cxn ang="0">
                  <a:pos x="57" y="10"/>
                </a:cxn>
                <a:cxn ang="0">
                  <a:pos x="53" y="17"/>
                </a:cxn>
                <a:cxn ang="0">
                  <a:pos x="43" y="21"/>
                </a:cxn>
                <a:cxn ang="0">
                  <a:pos x="47" y="25"/>
                </a:cxn>
                <a:cxn ang="0">
                  <a:pos x="49" y="29"/>
                </a:cxn>
                <a:cxn ang="0">
                  <a:pos x="43" y="37"/>
                </a:cxn>
                <a:cxn ang="0">
                  <a:pos x="39" y="31"/>
                </a:cxn>
                <a:cxn ang="0">
                  <a:pos x="31" y="31"/>
                </a:cxn>
                <a:cxn ang="0">
                  <a:pos x="25" y="29"/>
                </a:cxn>
                <a:cxn ang="0">
                  <a:pos x="19" y="37"/>
                </a:cxn>
                <a:cxn ang="0">
                  <a:pos x="10" y="37"/>
                </a:cxn>
                <a:cxn ang="0">
                  <a:pos x="0" y="45"/>
                </a:cxn>
              </a:cxnLst>
              <a:rect l="0" t="0" r="r" b="b"/>
              <a:pathLst>
                <a:path w="118" h="63">
                  <a:moveTo>
                    <a:pt x="0" y="45"/>
                  </a:moveTo>
                  <a:lnTo>
                    <a:pt x="0" y="45"/>
                  </a:lnTo>
                  <a:lnTo>
                    <a:pt x="6" y="45"/>
                  </a:lnTo>
                  <a:lnTo>
                    <a:pt x="6" y="47"/>
                  </a:lnTo>
                  <a:lnTo>
                    <a:pt x="6" y="55"/>
                  </a:lnTo>
                  <a:lnTo>
                    <a:pt x="10" y="57"/>
                  </a:lnTo>
                  <a:lnTo>
                    <a:pt x="15" y="57"/>
                  </a:lnTo>
                  <a:lnTo>
                    <a:pt x="15" y="55"/>
                  </a:lnTo>
                  <a:lnTo>
                    <a:pt x="21" y="55"/>
                  </a:lnTo>
                  <a:lnTo>
                    <a:pt x="23" y="57"/>
                  </a:lnTo>
                  <a:lnTo>
                    <a:pt x="29" y="57"/>
                  </a:lnTo>
                  <a:lnTo>
                    <a:pt x="31" y="57"/>
                  </a:lnTo>
                  <a:lnTo>
                    <a:pt x="33" y="59"/>
                  </a:lnTo>
                  <a:lnTo>
                    <a:pt x="35" y="63"/>
                  </a:lnTo>
                  <a:lnTo>
                    <a:pt x="39" y="63"/>
                  </a:lnTo>
                  <a:lnTo>
                    <a:pt x="43" y="59"/>
                  </a:lnTo>
                  <a:lnTo>
                    <a:pt x="53" y="59"/>
                  </a:lnTo>
                  <a:lnTo>
                    <a:pt x="59" y="59"/>
                  </a:lnTo>
                  <a:lnTo>
                    <a:pt x="61" y="57"/>
                  </a:lnTo>
                  <a:lnTo>
                    <a:pt x="61" y="55"/>
                  </a:lnTo>
                  <a:lnTo>
                    <a:pt x="69" y="55"/>
                  </a:lnTo>
                  <a:lnTo>
                    <a:pt x="77" y="57"/>
                  </a:lnTo>
                  <a:lnTo>
                    <a:pt x="79" y="53"/>
                  </a:lnTo>
                  <a:lnTo>
                    <a:pt x="84" y="49"/>
                  </a:lnTo>
                  <a:lnTo>
                    <a:pt x="88" y="47"/>
                  </a:lnTo>
                  <a:lnTo>
                    <a:pt x="94" y="49"/>
                  </a:lnTo>
                  <a:lnTo>
                    <a:pt x="98" y="49"/>
                  </a:lnTo>
                  <a:lnTo>
                    <a:pt x="106" y="45"/>
                  </a:lnTo>
                  <a:lnTo>
                    <a:pt x="106" y="41"/>
                  </a:lnTo>
                  <a:lnTo>
                    <a:pt x="108" y="39"/>
                  </a:lnTo>
                  <a:lnTo>
                    <a:pt x="112" y="39"/>
                  </a:lnTo>
                  <a:lnTo>
                    <a:pt x="114" y="39"/>
                  </a:lnTo>
                  <a:lnTo>
                    <a:pt x="114" y="35"/>
                  </a:lnTo>
                  <a:lnTo>
                    <a:pt x="116" y="29"/>
                  </a:lnTo>
                  <a:lnTo>
                    <a:pt x="114" y="25"/>
                  </a:lnTo>
                  <a:lnTo>
                    <a:pt x="116" y="21"/>
                  </a:lnTo>
                  <a:lnTo>
                    <a:pt x="118" y="21"/>
                  </a:lnTo>
                  <a:lnTo>
                    <a:pt x="116" y="16"/>
                  </a:lnTo>
                  <a:lnTo>
                    <a:pt x="112" y="12"/>
                  </a:lnTo>
                  <a:lnTo>
                    <a:pt x="112" y="10"/>
                  </a:lnTo>
                  <a:lnTo>
                    <a:pt x="116" y="6"/>
                  </a:lnTo>
                  <a:lnTo>
                    <a:pt x="104" y="8"/>
                  </a:lnTo>
                  <a:lnTo>
                    <a:pt x="96" y="6"/>
                  </a:lnTo>
                  <a:lnTo>
                    <a:pt x="90" y="2"/>
                  </a:lnTo>
                  <a:lnTo>
                    <a:pt x="88" y="0"/>
                  </a:lnTo>
                  <a:lnTo>
                    <a:pt x="84" y="0"/>
                  </a:lnTo>
                  <a:lnTo>
                    <a:pt x="80" y="0"/>
                  </a:lnTo>
                  <a:lnTo>
                    <a:pt x="79" y="2"/>
                  </a:lnTo>
                  <a:lnTo>
                    <a:pt x="75" y="10"/>
                  </a:lnTo>
                  <a:lnTo>
                    <a:pt x="71" y="12"/>
                  </a:lnTo>
                  <a:lnTo>
                    <a:pt x="67" y="10"/>
                  </a:lnTo>
                  <a:lnTo>
                    <a:pt x="61" y="6"/>
                  </a:lnTo>
                  <a:lnTo>
                    <a:pt x="59" y="8"/>
                  </a:lnTo>
                  <a:lnTo>
                    <a:pt x="57" y="10"/>
                  </a:lnTo>
                  <a:lnTo>
                    <a:pt x="53" y="16"/>
                  </a:lnTo>
                  <a:lnTo>
                    <a:pt x="53" y="17"/>
                  </a:lnTo>
                  <a:lnTo>
                    <a:pt x="49" y="19"/>
                  </a:lnTo>
                  <a:lnTo>
                    <a:pt x="43" y="21"/>
                  </a:lnTo>
                  <a:lnTo>
                    <a:pt x="43" y="25"/>
                  </a:lnTo>
                  <a:lnTo>
                    <a:pt x="47" y="25"/>
                  </a:lnTo>
                  <a:lnTo>
                    <a:pt x="47" y="27"/>
                  </a:lnTo>
                  <a:lnTo>
                    <a:pt x="49" y="29"/>
                  </a:lnTo>
                  <a:lnTo>
                    <a:pt x="49" y="37"/>
                  </a:lnTo>
                  <a:lnTo>
                    <a:pt x="43" y="37"/>
                  </a:lnTo>
                  <a:lnTo>
                    <a:pt x="41" y="31"/>
                  </a:lnTo>
                  <a:lnTo>
                    <a:pt x="39" y="31"/>
                  </a:lnTo>
                  <a:lnTo>
                    <a:pt x="35" y="31"/>
                  </a:lnTo>
                  <a:lnTo>
                    <a:pt x="31" y="31"/>
                  </a:lnTo>
                  <a:lnTo>
                    <a:pt x="29" y="29"/>
                  </a:lnTo>
                  <a:lnTo>
                    <a:pt x="25" y="29"/>
                  </a:lnTo>
                  <a:lnTo>
                    <a:pt x="23" y="35"/>
                  </a:lnTo>
                  <a:lnTo>
                    <a:pt x="19" y="37"/>
                  </a:lnTo>
                  <a:lnTo>
                    <a:pt x="14" y="37"/>
                  </a:lnTo>
                  <a:lnTo>
                    <a:pt x="10" y="37"/>
                  </a:lnTo>
                  <a:lnTo>
                    <a:pt x="6" y="41"/>
                  </a:lnTo>
                  <a:lnTo>
                    <a:pt x="0" y="45"/>
                  </a:lnTo>
                  <a:lnTo>
                    <a:pt x="0" y="45"/>
                  </a:lnTo>
                  <a:close/>
                </a:path>
              </a:pathLst>
            </a:custGeom>
            <a:solidFill>
              <a:srgbClr val="999999">
                <a:lumMod val="7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172" name="Freeform 295">
              <a:extLst>
                <a:ext uri="{FF2B5EF4-FFF2-40B4-BE49-F238E27FC236}">
                  <a16:creationId xmlns:a16="http://schemas.microsoft.com/office/drawing/2014/main" id="{B05D5A78-32C0-466A-9E75-1B9DB713C628}"/>
                </a:ext>
              </a:extLst>
            </p:cNvPr>
            <p:cNvSpPr>
              <a:spLocks/>
            </p:cNvSpPr>
            <p:nvPr/>
          </p:nvSpPr>
          <p:spPr bwMode="auto">
            <a:xfrm>
              <a:off x="11684001" y="5446232"/>
              <a:ext cx="228615" cy="226048"/>
            </a:xfrm>
            <a:custGeom>
              <a:avLst/>
              <a:gdLst/>
              <a:ahLst/>
              <a:cxnLst>
                <a:cxn ang="0">
                  <a:pos x="6" y="0"/>
                </a:cxn>
                <a:cxn ang="0">
                  <a:pos x="6" y="0"/>
                </a:cxn>
                <a:cxn ang="0">
                  <a:pos x="6" y="6"/>
                </a:cxn>
                <a:cxn ang="0">
                  <a:pos x="8" y="10"/>
                </a:cxn>
                <a:cxn ang="0">
                  <a:pos x="6" y="14"/>
                </a:cxn>
                <a:cxn ang="0">
                  <a:pos x="4" y="16"/>
                </a:cxn>
                <a:cxn ang="0">
                  <a:pos x="0" y="20"/>
                </a:cxn>
                <a:cxn ang="0">
                  <a:pos x="0" y="24"/>
                </a:cxn>
                <a:cxn ang="0">
                  <a:pos x="4" y="26"/>
                </a:cxn>
                <a:cxn ang="0">
                  <a:pos x="8" y="28"/>
                </a:cxn>
                <a:cxn ang="0">
                  <a:pos x="18" y="29"/>
                </a:cxn>
                <a:cxn ang="0">
                  <a:pos x="24" y="33"/>
                </a:cxn>
                <a:cxn ang="0">
                  <a:pos x="26" y="37"/>
                </a:cxn>
                <a:cxn ang="0">
                  <a:pos x="26" y="39"/>
                </a:cxn>
                <a:cxn ang="0">
                  <a:pos x="32" y="39"/>
                </a:cxn>
                <a:cxn ang="0">
                  <a:pos x="36" y="39"/>
                </a:cxn>
                <a:cxn ang="0">
                  <a:pos x="38" y="39"/>
                </a:cxn>
                <a:cxn ang="0">
                  <a:pos x="44" y="47"/>
                </a:cxn>
                <a:cxn ang="0">
                  <a:pos x="49" y="53"/>
                </a:cxn>
                <a:cxn ang="0">
                  <a:pos x="49" y="55"/>
                </a:cxn>
                <a:cxn ang="0">
                  <a:pos x="53" y="53"/>
                </a:cxn>
                <a:cxn ang="0">
                  <a:pos x="59" y="47"/>
                </a:cxn>
                <a:cxn ang="0">
                  <a:pos x="59" y="45"/>
                </a:cxn>
                <a:cxn ang="0">
                  <a:pos x="55" y="37"/>
                </a:cxn>
                <a:cxn ang="0">
                  <a:pos x="51" y="37"/>
                </a:cxn>
                <a:cxn ang="0">
                  <a:pos x="45" y="33"/>
                </a:cxn>
                <a:cxn ang="0">
                  <a:pos x="45" y="29"/>
                </a:cxn>
                <a:cxn ang="0">
                  <a:pos x="49" y="28"/>
                </a:cxn>
                <a:cxn ang="0">
                  <a:pos x="45" y="24"/>
                </a:cxn>
                <a:cxn ang="0">
                  <a:pos x="36" y="18"/>
                </a:cxn>
                <a:cxn ang="0">
                  <a:pos x="42" y="16"/>
                </a:cxn>
                <a:cxn ang="0">
                  <a:pos x="42" y="14"/>
                </a:cxn>
                <a:cxn ang="0">
                  <a:pos x="42" y="10"/>
                </a:cxn>
                <a:cxn ang="0">
                  <a:pos x="36" y="8"/>
                </a:cxn>
                <a:cxn ang="0">
                  <a:pos x="36" y="6"/>
                </a:cxn>
                <a:cxn ang="0">
                  <a:pos x="34" y="6"/>
                </a:cxn>
                <a:cxn ang="0">
                  <a:pos x="34" y="8"/>
                </a:cxn>
                <a:cxn ang="0">
                  <a:pos x="32" y="8"/>
                </a:cxn>
                <a:cxn ang="0">
                  <a:pos x="28" y="6"/>
                </a:cxn>
                <a:cxn ang="0">
                  <a:pos x="28" y="0"/>
                </a:cxn>
                <a:cxn ang="0">
                  <a:pos x="18" y="0"/>
                </a:cxn>
                <a:cxn ang="0">
                  <a:pos x="6" y="0"/>
                </a:cxn>
                <a:cxn ang="0">
                  <a:pos x="6" y="0"/>
                </a:cxn>
              </a:cxnLst>
              <a:rect l="0" t="0" r="r" b="b"/>
              <a:pathLst>
                <a:path w="59" h="55">
                  <a:moveTo>
                    <a:pt x="6" y="0"/>
                  </a:moveTo>
                  <a:lnTo>
                    <a:pt x="6" y="0"/>
                  </a:lnTo>
                  <a:lnTo>
                    <a:pt x="6" y="6"/>
                  </a:lnTo>
                  <a:lnTo>
                    <a:pt x="8" y="10"/>
                  </a:lnTo>
                  <a:lnTo>
                    <a:pt x="6" y="14"/>
                  </a:lnTo>
                  <a:lnTo>
                    <a:pt x="4" y="16"/>
                  </a:lnTo>
                  <a:lnTo>
                    <a:pt x="0" y="20"/>
                  </a:lnTo>
                  <a:lnTo>
                    <a:pt x="0" y="24"/>
                  </a:lnTo>
                  <a:lnTo>
                    <a:pt x="4" y="26"/>
                  </a:lnTo>
                  <a:lnTo>
                    <a:pt x="8" y="28"/>
                  </a:lnTo>
                  <a:lnTo>
                    <a:pt x="18" y="29"/>
                  </a:lnTo>
                  <a:lnTo>
                    <a:pt x="24" y="33"/>
                  </a:lnTo>
                  <a:lnTo>
                    <a:pt x="26" y="37"/>
                  </a:lnTo>
                  <a:lnTo>
                    <a:pt x="26" y="39"/>
                  </a:lnTo>
                  <a:lnTo>
                    <a:pt x="32" y="39"/>
                  </a:lnTo>
                  <a:lnTo>
                    <a:pt x="36" y="39"/>
                  </a:lnTo>
                  <a:lnTo>
                    <a:pt x="38" y="39"/>
                  </a:lnTo>
                  <a:lnTo>
                    <a:pt x="44" y="47"/>
                  </a:lnTo>
                  <a:lnTo>
                    <a:pt x="49" y="53"/>
                  </a:lnTo>
                  <a:lnTo>
                    <a:pt x="49" y="55"/>
                  </a:lnTo>
                  <a:lnTo>
                    <a:pt x="53" y="53"/>
                  </a:lnTo>
                  <a:lnTo>
                    <a:pt x="59" y="47"/>
                  </a:lnTo>
                  <a:lnTo>
                    <a:pt x="59" y="45"/>
                  </a:lnTo>
                  <a:lnTo>
                    <a:pt x="55" y="37"/>
                  </a:lnTo>
                  <a:lnTo>
                    <a:pt x="51" y="37"/>
                  </a:lnTo>
                  <a:lnTo>
                    <a:pt x="45" y="33"/>
                  </a:lnTo>
                  <a:lnTo>
                    <a:pt x="45" y="29"/>
                  </a:lnTo>
                  <a:lnTo>
                    <a:pt x="49" y="28"/>
                  </a:lnTo>
                  <a:lnTo>
                    <a:pt x="45" y="24"/>
                  </a:lnTo>
                  <a:lnTo>
                    <a:pt x="36" y="18"/>
                  </a:lnTo>
                  <a:lnTo>
                    <a:pt x="42" y="16"/>
                  </a:lnTo>
                  <a:lnTo>
                    <a:pt x="42" y="14"/>
                  </a:lnTo>
                  <a:lnTo>
                    <a:pt x="42" y="10"/>
                  </a:lnTo>
                  <a:lnTo>
                    <a:pt x="36" y="8"/>
                  </a:lnTo>
                  <a:lnTo>
                    <a:pt x="36" y="6"/>
                  </a:lnTo>
                  <a:lnTo>
                    <a:pt x="34" y="6"/>
                  </a:lnTo>
                  <a:lnTo>
                    <a:pt x="34" y="8"/>
                  </a:lnTo>
                  <a:lnTo>
                    <a:pt x="32" y="8"/>
                  </a:lnTo>
                  <a:lnTo>
                    <a:pt x="28" y="6"/>
                  </a:lnTo>
                  <a:lnTo>
                    <a:pt x="28" y="0"/>
                  </a:lnTo>
                  <a:lnTo>
                    <a:pt x="18" y="0"/>
                  </a:lnTo>
                  <a:lnTo>
                    <a:pt x="6" y="0"/>
                  </a:lnTo>
                  <a:lnTo>
                    <a:pt x="6" y="0"/>
                  </a:lnTo>
                  <a:close/>
                </a:path>
              </a:pathLst>
            </a:custGeom>
            <a:solidFill>
              <a:srgbClr val="999999">
                <a:lumMod val="7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173" name="Freeform 296">
              <a:extLst>
                <a:ext uri="{FF2B5EF4-FFF2-40B4-BE49-F238E27FC236}">
                  <a16:creationId xmlns:a16="http://schemas.microsoft.com/office/drawing/2014/main" id="{36908B0E-F216-4E92-9E2B-CF7010771112}"/>
                </a:ext>
              </a:extLst>
            </p:cNvPr>
            <p:cNvSpPr>
              <a:spLocks/>
            </p:cNvSpPr>
            <p:nvPr/>
          </p:nvSpPr>
          <p:spPr bwMode="auto">
            <a:xfrm>
              <a:off x="11684001" y="5446232"/>
              <a:ext cx="228615" cy="226048"/>
            </a:xfrm>
            <a:custGeom>
              <a:avLst/>
              <a:gdLst/>
              <a:ahLst/>
              <a:cxnLst>
                <a:cxn ang="0">
                  <a:pos x="6" y="0"/>
                </a:cxn>
                <a:cxn ang="0">
                  <a:pos x="6" y="0"/>
                </a:cxn>
                <a:cxn ang="0">
                  <a:pos x="6" y="6"/>
                </a:cxn>
                <a:cxn ang="0">
                  <a:pos x="8" y="10"/>
                </a:cxn>
                <a:cxn ang="0">
                  <a:pos x="6" y="14"/>
                </a:cxn>
                <a:cxn ang="0">
                  <a:pos x="4" y="16"/>
                </a:cxn>
                <a:cxn ang="0">
                  <a:pos x="0" y="20"/>
                </a:cxn>
                <a:cxn ang="0">
                  <a:pos x="0" y="24"/>
                </a:cxn>
                <a:cxn ang="0">
                  <a:pos x="4" y="26"/>
                </a:cxn>
                <a:cxn ang="0">
                  <a:pos x="8" y="28"/>
                </a:cxn>
                <a:cxn ang="0">
                  <a:pos x="18" y="29"/>
                </a:cxn>
                <a:cxn ang="0">
                  <a:pos x="24" y="33"/>
                </a:cxn>
                <a:cxn ang="0">
                  <a:pos x="26" y="37"/>
                </a:cxn>
                <a:cxn ang="0">
                  <a:pos x="26" y="39"/>
                </a:cxn>
                <a:cxn ang="0">
                  <a:pos x="32" y="39"/>
                </a:cxn>
                <a:cxn ang="0">
                  <a:pos x="36" y="39"/>
                </a:cxn>
                <a:cxn ang="0">
                  <a:pos x="38" y="39"/>
                </a:cxn>
                <a:cxn ang="0">
                  <a:pos x="44" y="47"/>
                </a:cxn>
                <a:cxn ang="0">
                  <a:pos x="49" y="53"/>
                </a:cxn>
                <a:cxn ang="0">
                  <a:pos x="49" y="55"/>
                </a:cxn>
                <a:cxn ang="0">
                  <a:pos x="53" y="53"/>
                </a:cxn>
                <a:cxn ang="0">
                  <a:pos x="59" y="47"/>
                </a:cxn>
                <a:cxn ang="0">
                  <a:pos x="59" y="45"/>
                </a:cxn>
                <a:cxn ang="0">
                  <a:pos x="55" y="37"/>
                </a:cxn>
                <a:cxn ang="0">
                  <a:pos x="51" y="37"/>
                </a:cxn>
                <a:cxn ang="0">
                  <a:pos x="45" y="33"/>
                </a:cxn>
                <a:cxn ang="0">
                  <a:pos x="45" y="29"/>
                </a:cxn>
                <a:cxn ang="0">
                  <a:pos x="49" y="28"/>
                </a:cxn>
                <a:cxn ang="0">
                  <a:pos x="45" y="24"/>
                </a:cxn>
                <a:cxn ang="0">
                  <a:pos x="36" y="18"/>
                </a:cxn>
                <a:cxn ang="0">
                  <a:pos x="42" y="16"/>
                </a:cxn>
                <a:cxn ang="0">
                  <a:pos x="42" y="14"/>
                </a:cxn>
                <a:cxn ang="0">
                  <a:pos x="42" y="10"/>
                </a:cxn>
                <a:cxn ang="0">
                  <a:pos x="36" y="8"/>
                </a:cxn>
                <a:cxn ang="0">
                  <a:pos x="36" y="6"/>
                </a:cxn>
                <a:cxn ang="0">
                  <a:pos x="34" y="6"/>
                </a:cxn>
                <a:cxn ang="0">
                  <a:pos x="34" y="8"/>
                </a:cxn>
                <a:cxn ang="0">
                  <a:pos x="32" y="8"/>
                </a:cxn>
                <a:cxn ang="0">
                  <a:pos x="28" y="6"/>
                </a:cxn>
                <a:cxn ang="0">
                  <a:pos x="28" y="0"/>
                </a:cxn>
                <a:cxn ang="0">
                  <a:pos x="18" y="0"/>
                </a:cxn>
                <a:cxn ang="0">
                  <a:pos x="6" y="0"/>
                </a:cxn>
                <a:cxn ang="0">
                  <a:pos x="6" y="0"/>
                </a:cxn>
              </a:cxnLst>
              <a:rect l="0" t="0" r="r" b="b"/>
              <a:pathLst>
                <a:path w="59" h="55">
                  <a:moveTo>
                    <a:pt x="6" y="0"/>
                  </a:moveTo>
                  <a:lnTo>
                    <a:pt x="6" y="0"/>
                  </a:lnTo>
                  <a:lnTo>
                    <a:pt x="6" y="6"/>
                  </a:lnTo>
                  <a:lnTo>
                    <a:pt x="8" y="10"/>
                  </a:lnTo>
                  <a:lnTo>
                    <a:pt x="6" y="14"/>
                  </a:lnTo>
                  <a:lnTo>
                    <a:pt x="4" y="16"/>
                  </a:lnTo>
                  <a:lnTo>
                    <a:pt x="0" y="20"/>
                  </a:lnTo>
                  <a:lnTo>
                    <a:pt x="0" y="24"/>
                  </a:lnTo>
                  <a:lnTo>
                    <a:pt x="4" y="26"/>
                  </a:lnTo>
                  <a:lnTo>
                    <a:pt x="8" y="28"/>
                  </a:lnTo>
                  <a:lnTo>
                    <a:pt x="18" y="29"/>
                  </a:lnTo>
                  <a:lnTo>
                    <a:pt x="24" y="33"/>
                  </a:lnTo>
                  <a:lnTo>
                    <a:pt x="26" y="37"/>
                  </a:lnTo>
                  <a:lnTo>
                    <a:pt x="26" y="39"/>
                  </a:lnTo>
                  <a:lnTo>
                    <a:pt x="32" y="39"/>
                  </a:lnTo>
                  <a:lnTo>
                    <a:pt x="36" y="39"/>
                  </a:lnTo>
                  <a:lnTo>
                    <a:pt x="38" y="39"/>
                  </a:lnTo>
                  <a:lnTo>
                    <a:pt x="44" y="47"/>
                  </a:lnTo>
                  <a:lnTo>
                    <a:pt x="49" y="53"/>
                  </a:lnTo>
                  <a:lnTo>
                    <a:pt x="49" y="55"/>
                  </a:lnTo>
                  <a:lnTo>
                    <a:pt x="53" y="53"/>
                  </a:lnTo>
                  <a:lnTo>
                    <a:pt x="59" y="47"/>
                  </a:lnTo>
                  <a:lnTo>
                    <a:pt x="59" y="45"/>
                  </a:lnTo>
                  <a:lnTo>
                    <a:pt x="55" y="37"/>
                  </a:lnTo>
                  <a:lnTo>
                    <a:pt x="51" y="37"/>
                  </a:lnTo>
                  <a:lnTo>
                    <a:pt x="45" y="33"/>
                  </a:lnTo>
                  <a:lnTo>
                    <a:pt x="45" y="29"/>
                  </a:lnTo>
                  <a:lnTo>
                    <a:pt x="49" y="28"/>
                  </a:lnTo>
                  <a:lnTo>
                    <a:pt x="45" y="24"/>
                  </a:lnTo>
                  <a:lnTo>
                    <a:pt x="36" y="18"/>
                  </a:lnTo>
                  <a:lnTo>
                    <a:pt x="42" y="16"/>
                  </a:lnTo>
                  <a:lnTo>
                    <a:pt x="42" y="14"/>
                  </a:lnTo>
                  <a:lnTo>
                    <a:pt x="42" y="10"/>
                  </a:lnTo>
                  <a:lnTo>
                    <a:pt x="36" y="8"/>
                  </a:lnTo>
                  <a:lnTo>
                    <a:pt x="36" y="6"/>
                  </a:lnTo>
                  <a:lnTo>
                    <a:pt x="34" y="6"/>
                  </a:lnTo>
                  <a:lnTo>
                    <a:pt x="34" y="8"/>
                  </a:lnTo>
                  <a:lnTo>
                    <a:pt x="32" y="8"/>
                  </a:lnTo>
                  <a:lnTo>
                    <a:pt x="28" y="6"/>
                  </a:lnTo>
                  <a:lnTo>
                    <a:pt x="28" y="0"/>
                  </a:lnTo>
                  <a:lnTo>
                    <a:pt x="18" y="0"/>
                  </a:lnTo>
                  <a:lnTo>
                    <a:pt x="6" y="0"/>
                  </a:lnTo>
                  <a:lnTo>
                    <a:pt x="6" y="0"/>
                  </a:lnTo>
                  <a:close/>
                </a:path>
              </a:pathLst>
            </a:custGeom>
            <a:solidFill>
              <a:srgbClr val="999999">
                <a:lumMod val="7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174" name="Freeform 297">
              <a:extLst>
                <a:ext uri="{FF2B5EF4-FFF2-40B4-BE49-F238E27FC236}">
                  <a16:creationId xmlns:a16="http://schemas.microsoft.com/office/drawing/2014/main" id="{A983A599-57A5-49FA-B3F8-93147EB261C2}"/>
                </a:ext>
              </a:extLst>
            </p:cNvPr>
            <p:cNvSpPr>
              <a:spLocks/>
            </p:cNvSpPr>
            <p:nvPr/>
          </p:nvSpPr>
          <p:spPr bwMode="auto">
            <a:xfrm>
              <a:off x="8952241" y="5339372"/>
              <a:ext cx="23248" cy="16440"/>
            </a:xfrm>
            <a:custGeom>
              <a:avLst/>
              <a:gdLst/>
              <a:ahLst/>
              <a:cxnLst>
                <a:cxn ang="0">
                  <a:pos x="6" y="2"/>
                </a:cxn>
                <a:cxn ang="0">
                  <a:pos x="2" y="4"/>
                </a:cxn>
                <a:cxn ang="0">
                  <a:pos x="0" y="0"/>
                </a:cxn>
                <a:cxn ang="0">
                  <a:pos x="2" y="0"/>
                </a:cxn>
                <a:cxn ang="0">
                  <a:pos x="4" y="0"/>
                </a:cxn>
                <a:cxn ang="0">
                  <a:pos x="6" y="2"/>
                </a:cxn>
                <a:cxn ang="0">
                  <a:pos x="6" y="2"/>
                </a:cxn>
              </a:cxnLst>
              <a:rect l="0" t="0" r="r" b="b"/>
              <a:pathLst>
                <a:path w="6" h="4">
                  <a:moveTo>
                    <a:pt x="6" y="2"/>
                  </a:moveTo>
                  <a:lnTo>
                    <a:pt x="2" y="4"/>
                  </a:lnTo>
                  <a:lnTo>
                    <a:pt x="0" y="0"/>
                  </a:lnTo>
                  <a:lnTo>
                    <a:pt x="2" y="0"/>
                  </a:lnTo>
                  <a:lnTo>
                    <a:pt x="4" y="0"/>
                  </a:lnTo>
                  <a:lnTo>
                    <a:pt x="6" y="2"/>
                  </a:lnTo>
                  <a:lnTo>
                    <a:pt x="6" y="2"/>
                  </a:lnTo>
                  <a:close/>
                </a:path>
              </a:pathLst>
            </a:custGeom>
            <a:solidFill>
              <a:srgbClr val="999999">
                <a:lumMod val="7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175" name="Freeform 298">
              <a:extLst>
                <a:ext uri="{FF2B5EF4-FFF2-40B4-BE49-F238E27FC236}">
                  <a16:creationId xmlns:a16="http://schemas.microsoft.com/office/drawing/2014/main" id="{119C6B3A-B2D4-47A2-9B79-DDFA19C49473}"/>
                </a:ext>
              </a:extLst>
            </p:cNvPr>
            <p:cNvSpPr>
              <a:spLocks/>
            </p:cNvSpPr>
            <p:nvPr/>
          </p:nvSpPr>
          <p:spPr bwMode="auto">
            <a:xfrm>
              <a:off x="8952241" y="5339372"/>
              <a:ext cx="23248" cy="16440"/>
            </a:xfrm>
            <a:custGeom>
              <a:avLst/>
              <a:gdLst/>
              <a:ahLst/>
              <a:cxnLst>
                <a:cxn ang="0">
                  <a:pos x="6" y="2"/>
                </a:cxn>
                <a:cxn ang="0">
                  <a:pos x="2" y="4"/>
                </a:cxn>
                <a:cxn ang="0">
                  <a:pos x="0" y="0"/>
                </a:cxn>
                <a:cxn ang="0">
                  <a:pos x="2" y="0"/>
                </a:cxn>
                <a:cxn ang="0">
                  <a:pos x="4" y="0"/>
                </a:cxn>
                <a:cxn ang="0">
                  <a:pos x="6" y="2"/>
                </a:cxn>
                <a:cxn ang="0">
                  <a:pos x="6" y="2"/>
                </a:cxn>
              </a:cxnLst>
              <a:rect l="0" t="0" r="r" b="b"/>
              <a:pathLst>
                <a:path w="6" h="4">
                  <a:moveTo>
                    <a:pt x="6" y="2"/>
                  </a:moveTo>
                  <a:lnTo>
                    <a:pt x="2" y="4"/>
                  </a:lnTo>
                  <a:lnTo>
                    <a:pt x="0" y="0"/>
                  </a:lnTo>
                  <a:lnTo>
                    <a:pt x="2" y="0"/>
                  </a:lnTo>
                  <a:lnTo>
                    <a:pt x="4" y="0"/>
                  </a:lnTo>
                  <a:lnTo>
                    <a:pt x="6" y="2"/>
                  </a:lnTo>
                  <a:lnTo>
                    <a:pt x="6" y="2"/>
                  </a:lnTo>
                  <a:close/>
                </a:path>
              </a:pathLst>
            </a:custGeom>
            <a:solidFill>
              <a:srgbClr val="999999">
                <a:lumMod val="7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176" name="Freeform 299">
              <a:extLst>
                <a:ext uri="{FF2B5EF4-FFF2-40B4-BE49-F238E27FC236}">
                  <a16:creationId xmlns:a16="http://schemas.microsoft.com/office/drawing/2014/main" id="{7A434C75-5CDE-4384-8140-20A131541725}"/>
                </a:ext>
              </a:extLst>
            </p:cNvPr>
            <p:cNvSpPr>
              <a:spLocks/>
            </p:cNvSpPr>
            <p:nvPr/>
          </p:nvSpPr>
          <p:spPr bwMode="auto">
            <a:xfrm>
              <a:off x="10095319" y="5339372"/>
              <a:ext cx="123995" cy="258927"/>
            </a:xfrm>
            <a:custGeom>
              <a:avLst/>
              <a:gdLst/>
              <a:ahLst/>
              <a:cxnLst>
                <a:cxn ang="0">
                  <a:pos x="0" y="12"/>
                </a:cxn>
                <a:cxn ang="0">
                  <a:pos x="0" y="12"/>
                </a:cxn>
                <a:cxn ang="0">
                  <a:pos x="2" y="14"/>
                </a:cxn>
                <a:cxn ang="0">
                  <a:pos x="8" y="14"/>
                </a:cxn>
                <a:cxn ang="0">
                  <a:pos x="4" y="24"/>
                </a:cxn>
                <a:cxn ang="0">
                  <a:pos x="8" y="26"/>
                </a:cxn>
                <a:cxn ang="0">
                  <a:pos x="8" y="28"/>
                </a:cxn>
                <a:cxn ang="0">
                  <a:pos x="4" y="36"/>
                </a:cxn>
                <a:cxn ang="0">
                  <a:pos x="4" y="46"/>
                </a:cxn>
                <a:cxn ang="0">
                  <a:pos x="4" y="52"/>
                </a:cxn>
                <a:cxn ang="0">
                  <a:pos x="10" y="54"/>
                </a:cxn>
                <a:cxn ang="0">
                  <a:pos x="18" y="57"/>
                </a:cxn>
                <a:cxn ang="0">
                  <a:pos x="18" y="63"/>
                </a:cxn>
                <a:cxn ang="0">
                  <a:pos x="22" y="63"/>
                </a:cxn>
                <a:cxn ang="0">
                  <a:pos x="26" y="63"/>
                </a:cxn>
                <a:cxn ang="0">
                  <a:pos x="26" y="61"/>
                </a:cxn>
                <a:cxn ang="0">
                  <a:pos x="30" y="57"/>
                </a:cxn>
                <a:cxn ang="0">
                  <a:pos x="32" y="52"/>
                </a:cxn>
                <a:cxn ang="0">
                  <a:pos x="32" y="44"/>
                </a:cxn>
                <a:cxn ang="0">
                  <a:pos x="30" y="42"/>
                </a:cxn>
                <a:cxn ang="0">
                  <a:pos x="28" y="36"/>
                </a:cxn>
                <a:cxn ang="0">
                  <a:pos x="26" y="32"/>
                </a:cxn>
                <a:cxn ang="0">
                  <a:pos x="28" y="28"/>
                </a:cxn>
                <a:cxn ang="0">
                  <a:pos x="28" y="22"/>
                </a:cxn>
                <a:cxn ang="0">
                  <a:pos x="28" y="18"/>
                </a:cxn>
                <a:cxn ang="0">
                  <a:pos x="26" y="10"/>
                </a:cxn>
                <a:cxn ang="0">
                  <a:pos x="18" y="2"/>
                </a:cxn>
                <a:cxn ang="0">
                  <a:pos x="14" y="6"/>
                </a:cxn>
                <a:cxn ang="0">
                  <a:pos x="12" y="0"/>
                </a:cxn>
                <a:cxn ang="0">
                  <a:pos x="2" y="4"/>
                </a:cxn>
                <a:cxn ang="0">
                  <a:pos x="0" y="12"/>
                </a:cxn>
                <a:cxn ang="0">
                  <a:pos x="0" y="12"/>
                </a:cxn>
              </a:cxnLst>
              <a:rect l="0" t="0" r="r" b="b"/>
              <a:pathLst>
                <a:path w="32" h="63">
                  <a:moveTo>
                    <a:pt x="0" y="12"/>
                  </a:moveTo>
                  <a:lnTo>
                    <a:pt x="0" y="12"/>
                  </a:lnTo>
                  <a:lnTo>
                    <a:pt x="2" y="14"/>
                  </a:lnTo>
                  <a:lnTo>
                    <a:pt x="8" y="14"/>
                  </a:lnTo>
                  <a:lnTo>
                    <a:pt x="4" y="24"/>
                  </a:lnTo>
                  <a:lnTo>
                    <a:pt x="8" y="26"/>
                  </a:lnTo>
                  <a:lnTo>
                    <a:pt x="8" y="28"/>
                  </a:lnTo>
                  <a:lnTo>
                    <a:pt x="4" y="36"/>
                  </a:lnTo>
                  <a:lnTo>
                    <a:pt x="4" y="46"/>
                  </a:lnTo>
                  <a:lnTo>
                    <a:pt x="4" y="52"/>
                  </a:lnTo>
                  <a:lnTo>
                    <a:pt x="10" y="54"/>
                  </a:lnTo>
                  <a:lnTo>
                    <a:pt x="18" y="57"/>
                  </a:lnTo>
                  <a:lnTo>
                    <a:pt x="18" y="63"/>
                  </a:lnTo>
                  <a:lnTo>
                    <a:pt x="22" y="63"/>
                  </a:lnTo>
                  <a:lnTo>
                    <a:pt x="26" y="63"/>
                  </a:lnTo>
                  <a:lnTo>
                    <a:pt x="26" y="61"/>
                  </a:lnTo>
                  <a:lnTo>
                    <a:pt x="30" y="57"/>
                  </a:lnTo>
                  <a:lnTo>
                    <a:pt x="32" y="52"/>
                  </a:lnTo>
                  <a:lnTo>
                    <a:pt x="32" y="44"/>
                  </a:lnTo>
                  <a:lnTo>
                    <a:pt x="30" y="42"/>
                  </a:lnTo>
                  <a:lnTo>
                    <a:pt x="28" y="36"/>
                  </a:lnTo>
                  <a:lnTo>
                    <a:pt x="26" y="32"/>
                  </a:lnTo>
                  <a:lnTo>
                    <a:pt x="28" y="28"/>
                  </a:lnTo>
                  <a:lnTo>
                    <a:pt x="28" y="22"/>
                  </a:lnTo>
                  <a:lnTo>
                    <a:pt x="28" y="18"/>
                  </a:lnTo>
                  <a:lnTo>
                    <a:pt x="26" y="10"/>
                  </a:lnTo>
                  <a:lnTo>
                    <a:pt x="18" y="2"/>
                  </a:lnTo>
                  <a:lnTo>
                    <a:pt x="14" y="6"/>
                  </a:lnTo>
                  <a:lnTo>
                    <a:pt x="12" y="0"/>
                  </a:lnTo>
                  <a:lnTo>
                    <a:pt x="2" y="4"/>
                  </a:lnTo>
                  <a:lnTo>
                    <a:pt x="0" y="12"/>
                  </a:lnTo>
                  <a:lnTo>
                    <a:pt x="0" y="12"/>
                  </a:lnTo>
                  <a:close/>
                </a:path>
              </a:pathLst>
            </a:custGeom>
            <a:solidFill>
              <a:schemeClr val="accent2"/>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177" name="Freeform 363">
              <a:extLst>
                <a:ext uri="{FF2B5EF4-FFF2-40B4-BE49-F238E27FC236}">
                  <a16:creationId xmlns:a16="http://schemas.microsoft.com/office/drawing/2014/main" id="{5766E859-99BB-4D4B-B484-50170C2CED24}"/>
                </a:ext>
              </a:extLst>
            </p:cNvPr>
            <p:cNvSpPr>
              <a:spLocks/>
            </p:cNvSpPr>
            <p:nvPr/>
          </p:nvSpPr>
          <p:spPr bwMode="auto">
            <a:xfrm>
              <a:off x="9409472" y="3152884"/>
              <a:ext cx="23248" cy="8219"/>
            </a:xfrm>
            <a:custGeom>
              <a:avLst/>
              <a:gdLst/>
              <a:ahLst/>
              <a:cxnLst>
                <a:cxn ang="0">
                  <a:pos x="4" y="0"/>
                </a:cxn>
                <a:cxn ang="0">
                  <a:pos x="4" y="0"/>
                </a:cxn>
                <a:cxn ang="0">
                  <a:pos x="6" y="2"/>
                </a:cxn>
                <a:cxn ang="0">
                  <a:pos x="4" y="2"/>
                </a:cxn>
                <a:cxn ang="0">
                  <a:pos x="4" y="0"/>
                </a:cxn>
                <a:cxn ang="0">
                  <a:pos x="0" y="0"/>
                </a:cxn>
                <a:cxn ang="0">
                  <a:pos x="4" y="0"/>
                </a:cxn>
                <a:cxn ang="0">
                  <a:pos x="4" y="0"/>
                </a:cxn>
              </a:cxnLst>
              <a:rect l="0" t="0" r="r" b="b"/>
              <a:pathLst>
                <a:path w="6" h="2">
                  <a:moveTo>
                    <a:pt x="4" y="0"/>
                  </a:moveTo>
                  <a:lnTo>
                    <a:pt x="4" y="0"/>
                  </a:lnTo>
                  <a:lnTo>
                    <a:pt x="6" y="2"/>
                  </a:lnTo>
                  <a:lnTo>
                    <a:pt x="4" y="2"/>
                  </a:lnTo>
                  <a:lnTo>
                    <a:pt x="4" y="0"/>
                  </a:lnTo>
                  <a:lnTo>
                    <a:pt x="0" y="0"/>
                  </a:lnTo>
                  <a:lnTo>
                    <a:pt x="4" y="0"/>
                  </a:lnTo>
                  <a:lnTo>
                    <a:pt x="4" y="0"/>
                  </a:lnTo>
                  <a:close/>
                </a:path>
              </a:pathLst>
            </a:custGeom>
            <a:solidFill>
              <a:srgbClr val="999999">
                <a:lumMod val="7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178" name="Freeform 364">
              <a:extLst>
                <a:ext uri="{FF2B5EF4-FFF2-40B4-BE49-F238E27FC236}">
                  <a16:creationId xmlns:a16="http://schemas.microsoft.com/office/drawing/2014/main" id="{0761300F-6E46-48BD-8A8A-51269DD8618F}"/>
                </a:ext>
              </a:extLst>
            </p:cNvPr>
            <p:cNvSpPr>
              <a:spLocks/>
            </p:cNvSpPr>
            <p:nvPr/>
          </p:nvSpPr>
          <p:spPr bwMode="auto">
            <a:xfrm>
              <a:off x="9409472" y="3152884"/>
              <a:ext cx="23248" cy="8219"/>
            </a:xfrm>
            <a:custGeom>
              <a:avLst/>
              <a:gdLst/>
              <a:ahLst/>
              <a:cxnLst>
                <a:cxn ang="0">
                  <a:pos x="4" y="0"/>
                </a:cxn>
                <a:cxn ang="0">
                  <a:pos x="4" y="0"/>
                </a:cxn>
                <a:cxn ang="0">
                  <a:pos x="6" y="2"/>
                </a:cxn>
                <a:cxn ang="0">
                  <a:pos x="4" y="2"/>
                </a:cxn>
                <a:cxn ang="0">
                  <a:pos x="4" y="0"/>
                </a:cxn>
                <a:cxn ang="0">
                  <a:pos x="0" y="0"/>
                </a:cxn>
                <a:cxn ang="0">
                  <a:pos x="4" y="0"/>
                </a:cxn>
                <a:cxn ang="0">
                  <a:pos x="4" y="0"/>
                </a:cxn>
              </a:cxnLst>
              <a:rect l="0" t="0" r="r" b="b"/>
              <a:pathLst>
                <a:path w="6" h="2">
                  <a:moveTo>
                    <a:pt x="4" y="0"/>
                  </a:moveTo>
                  <a:lnTo>
                    <a:pt x="4" y="0"/>
                  </a:lnTo>
                  <a:lnTo>
                    <a:pt x="6" y="2"/>
                  </a:lnTo>
                  <a:lnTo>
                    <a:pt x="4" y="2"/>
                  </a:lnTo>
                  <a:lnTo>
                    <a:pt x="4" y="0"/>
                  </a:lnTo>
                  <a:lnTo>
                    <a:pt x="0" y="0"/>
                  </a:lnTo>
                  <a:lnTo>
                    <a:pt x="4" y="0"/>
                  </a:lnTo>
                  <a:lnTo>
                    <a:pt x="4" y="0"/>
                  </a:lnTo>
                  <a:close/>
                </a:path>
              </a:pathLst>
            </a:custGeom>
            <a:solidFill>
              <a:srgbClr val="999999">
                <a:lumMod val="7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179" name="Freeform 365">
              <a:extLst>
                <a:ext uri="{FF2B5EF4-FFF2-40B4-BE49-F238E27FC236}">
                  <a16:creationId xmlns:a16="http://schemas.microsoft.com/office/drawing/2014/main" id="{3CD657AE-99ED-4FAF-8D81-C6421E8231F5}"/>
                </a:ext>
              </a:extLst>
            </p:cNvPr>
            <p:cNvSpPr>
              <a:spLocks/>
            </p:cNvSpPr>
            <p:nvPr/>
          </p:nvSpPr>
          <p:spPr bwMode="auto">
            <a:xfrm>
              <a:off x="9316476" y="3259743"/>
              <a:ext cx="15499" cy="32879"/>
            </a:xfrm>
            <a:custGeom>
              <a:avLst/>
              <a:gdLst/>
              <a:ahLst/>
              <a:cxnLst>
                <a:cxn ang="0">
                  <a:pos x="2" y="0"/>
                </a:cxn>
                <a:cxn ang="0">
                  <a:pos x="2" y="0"/>
                </a:cxn>
                <a:cxn ang="0">
                  <a:pos x="2" y="2"/>
                </a:cxn>
                <a:cxn ang="0">
                  <a:pos x="4" y="2"/>
                </a:cxn>
                <a:cxn ang="0">
                  <a:pos x="2" y="2"/>
                </a:cxn>
                <a:cxn ang="0">
                  <a:pos x="2" y="4"/>
                </a:cxn>
                <a:cxn ang="0">
                  <a:pos x="0" y="8"/>
                </a:cxn>
                <a:cxn ang="0">
                  <a:pos x="0" y="2"/>
                </a:cxn>
                <a:cxn ang="0">
                  <a:pos x="0" y="0"/>
                </a:cxn>
                <a:cxn ang="0">
                  <a:pos x="2" y="0"/>
                </a:cxn>
                <a:cxn ang="0">
                  <a:pos x="2" y="0"/>
                </a:cxn>
              </a:cxnLst>
              <a:rect l="0" t="0" r="r" b="b"/>
              <a:pathLst>
                <a:path w="4" h="8">
                  <a:moveTo>
                    <a:pt x="2" y="0"/>
                  </a:moveTo>
                  <a:lnTo>
                    <a:pt x="2" y="0"/>
                  </a:lnTo>
                  <a:lnTo>
                    <a:pt x="2" y="2"/>
                  </a:lnTo>
                  <a:lnTo>
                    <a:pt x="4" y="2"/>
                  </a:lnTo>
                  <a:lnTo>
                    <a:pt x="2" y="2"/>
                  </a:lnTo>
                  <a:lnTo>
                    <a:pt x="2" y="4"/>
                  </a:lnTo>
                  <a:lnTo>
                    <a:pt x="0" y="8"/>
                  </a:lnTo>
                  <a:lnTo>
                    <a:pt x="0" y="2"/>
                  </a:lnTo>
                  <a:lnTo>
                    <a:pt x="0" y="0"/>
                  </a:lnTo>
                  <a:lnTo>
                    <a:pt x="2" y="0"/>
                  </a:lnTo>
                  <a:lnTo>
                    <a:pt x="2" y="0"/>
                  </a:lnTo>
                  <a:close/>
                </a:path>
              </a:pathLst>
            </a:custGeom>
            <a:solidFill>
              <a:srgbClr val="999999">
                <a:lumMod val="7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180" name="Freeform 366">
              <a:extLst>
                <a:ext uri="{FF2B5EF4-FFF2-40B4-BE49-F238E27FC236}">
                  <a16:creationId xmlns:a16="http://schemas.microsoft.com/office/drawing/2014/main" id="{AF463C34-5EAE-4A61-BCF4-D833D58DF2FC}"/>
                </a:ext>
              </a:extLst>
            </p:cNvPr>
            <p:cNvSpPr>
              <a:spLocks/>
            </p:cNvSpPr>
            <p:nvPr/>
          </p:nvSpPr>
          <p:spPr bwMode="auto">
            <a:xfrm>
              <a:off x="9316476" y="3259743"/>
              <a:ext cx="15499" cy="32879"/>
            </a:xfrm>
            <a:custGeom>
              <a:avLst/>
              <a:gdLst/>
              <a:ahLst/>
              <a:cxnLst>
                <a:cxn ang="0">
                  <a:pos x="2" y="0"/>
                </a:cxn>
                <a:cxn ang="0">
                  <a:pos x="2" y="0"/>
                </a:cxn>
                <a:cxn ang="0">
                  <a:pos x="2" y="2"/>
                </a:cxn>
                <a:cxn ang="0">
                  <a:pos x="4" y="2"/>
                </a:cxn>
                <a:cxn ang="0">
                  <a:pos x="2" y="2"/>
                </a:cxn>
                <a:cxn ang="0">
                  <a:pos x="2" y="4"/>
                </a:cxn>
                <a:cxn ang="0">
                  <a:pos x="0" y="8"/>
                </a:cxn>
                <a:cxn ang="0">
                  <a:pos x="0" y="2"/>
                </a:cxn>
                <a:cxn ang="0">
                  <a:pos x="0" y="0"/>
                </a:cxn>
                <a:cxn ang="0">
                  <a:pos x="2" y="0"/>
                </a:cxn>
                <a:cxn ang="0">
                  <a:pos x="2" y="0"/>
                </a:cxn>
              </a:cxnLst>
              <a:rect l="0" t="0" r="r" b="b"/>
              <a:pathLst>
                <a:path w="4" h="8">
                  <a:moveTo>
                    <a:pt x="2" y="0"/>
                  </a:moveTo>
                  <a:lnTo>
                    <a:pt x="2" y="0"/>
                  </a:lnTo>
                  <a:lnTo>
                    <a:pt x="2" y="2"/>
                  </a:lnTo>
                  <a:lnTo>
                    <a:pt x="4" y="2"/>
                  </a:lnTo>
                  <a:lnTo>
                    <a:pt x="2" y="2"/>
                  </a:lnTo>
                  <a:lnTo>
                    <a:pt x="2" y="4"/>
                  </a:lnTo>
                  <a:lnTo>
                    <a:pt x="0" y="8"/>
                  </a:lnTo>
                  <a:lnTo>
                    <a:pt x="0" y="2"/>
                  </a:lnTo>
                  <a:lnTo>
                    <a:pt x="0" y="0"/>
                  </a:lnTo>
                  <a:lnTo>
                    <a:pt x="2" y="0"/>
                  </a:lnTo>
                  <a:lnTo>
                    <a:pt x="2" y="0"/>
                  </a:lnTo>
                  <a:close/>
                </a:path>
              </a:pathLst>
            </a:custGeom>
            <a:solidFill>
              <a:srgbClr val="999999">
                <a:lumMod val="7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181" name="Freeform 429">
              <a:extLst>
                <a:ext uri="{FF2B5EF4-FFF2-40B4-BE49-F238E27FC236}">
                  <a16:creationId xmlns:a16="http://schemas.microsoft.com/office/drawing/2014/main" id="{F241A711-54CC-4F8C-87A3-7ABEBC92E2DD}"/>
                </a:ext>
              </a:extLst>
            </p:cNvPr>
            <p:cNvSpPr>
              <a:spLocks/>
            </p:cNvSpPr>
            <p:nvPr/>
          </p:nvSpPr>
          <p:spPr bwMode="auto">
            <a:xfrm>
              <a:off x="11889366" y="5528431"/>
              <a:ext cx="54247" cy="69871"/>
            </a:xfrm>
            <a:custGeom>
              <a:avLst/>
              <a:gdLst/>
              <a:ahLst/>
              <a:cxnLst>
                <a:cxn ang="0">
                  <a:pos x="12" y="17"/>
                </a:cxn>
                <a:cxn ang="0">
                  <a:pos x="12" y="17"/>
                </a:cxn>
                <a:cxn ang="0">
                  <a:pos x="6" y="9"/>
                </a:cxn>
                <a:cxn ang="0">
                  <a:pos x="2" y="8"/>
                </a:cxn>
                <a:cxn ang="0">
                  <a:pos x="0" y="2"/>
                </a:cxn>
                <a:cxn ang="0">
                  <a:pos x="8" y="0"/>
                </a:cxn>
                <a:cxn ang="0">
                  <a:pos x="10" y="6"/>
                </a:cxn>
                <a:cxn ang="0">
                  <a:pos x="8" y="6"/>
                </a:cxn>
                <a:cxn ang="0">
                  <a:pos x="10" y="9"/>
                </a:cxn>
                <a:cxn ang="0">
                  <a:pos x="14" y="13"/>
                </a:cxn>
                <a:cxn ang="0">
                  <a:pos x="14" y="15"/>
                </a:cxn>
                <a:cxn ang="0">
                  <a:pos x="14" y="17"/>
                </a:cxn>
                <a:cxn ang="0">
                  <a:pos x="12" y="17"/>
                </a:cxn>
                <a:cxn ang="0">
                  <a:pos x="12" y="17"/>
                </a:cxn>
              </a:cxnLst>
              <a:rect l="0" t="0" r="r" b="b"/>
              <a:pathLst>
                <a:path w="14" h="17">
                  <a:moveTo>
                    <a:pt x="12" y="17"/>
                  </a:moveTo>
                  <a:lnTo>
                    <a:pt x="12" y="17"/>
                  </a:lnTo>
                  <a:lnTo>
                    <a:pt x="6" y="9"/>
                  </a:lnTo>
                  <a:lnTo>
                    <a:pt x="2" y="8"/>
                  </a:lnTo>
                  <a:lnTo>
                    <a:pt x="0" y="2"/>
                  </a:lnTo>
                  <a:lnTo>
                    <a:pt x="8" y="0"/>
                  </a:lnTo>
                  <a:lnTo>
                    <a:pt x="10" y="6"/>
                  </a:lnTo>
                  <a:lnTo>
                    <a:pt x="8" y="6"/>
                  </a:lnTo>
                  <a:lnTo>
                    <a:pt x="10" y="9"/>
                  </a:lnTo>
                  <a:lnTo>
                    <a:pt x="14" y="13"/>
                  </a:lnTo>
                  <a:lnTo>
                    <a:pt x="14" y="15"/>
                  </a:lnTo>
                  <a:lnTo>
                    <a:pt x="14" y="17"/>
                  </a:lnTo>
                  <a:lnTo>
                    <a:pt x="12" y="17"/>
                  </a:lnTo>
                  <a:lnTo>
                    <a:pt x="12" y="17"/>
                  </a:lnTo>
                  <a:close/>
                </a:path>
              </a:pathLst>
            </a:custGeom>
            <a:solidFill>
              <a:srgbClr val="999999">
                <a:lumMod val="7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182" name="Freeform 430">
              <a:extLst>
                <a:ext uri="{FF2B5EF4-FFF2-40B4-BE49-F238E27FC236}">
                  <a16:creationId xmlns:a16="http://schemas.microsoft.com/office/drawing/2014/main" id="{7FD4DE55-A161-4126-B303-AC3416B7FBB3}"/>
                </a:ext>
              </a:extLst>
            </p:cNvPr>
            <p:cNvSpPr>
              <a:spLocks/>
            </p:cNvSpPr>
            <p:nvPr/>
          </p:nvSpPr>
          <p:spPr bwMode="auto">
            <a:xfrm>
              <a:off x="11889366" y="5528431"/>
              <a:ext cx="54247" cy="69871"/>
            </a:xfrm>
            <a:custGeom>
              <a:avLst/>
              <a:gdLst/>
              <a:ahLst/>
              <a:cxnLst>
                <a:cxn ang="0">
                  <a:pos x="12" y="17"/>
                </a:cxn>
                <a:cxn ang="0">
                  <a:pos x="12" y="17"/>
                </a:cxn>
                <a:cxn ang="0">
                  <a:pos x="6" y="9"/>
                </a:cxn>
                <a:cxn ang="0">
                  <a:pos x="2" y="8"/>
                </a:cxn>
                <a:cxn ang="0">
                  <a:pos x="0" y="2"/>
                </a:cxn>
                <a:cxn ang="0">
                  <a:pos x="8" y="0"/>
                </a:cxn>
                <a:cxn ang="0">
                  <a:pos x="10" y="6"/>
                </a:cxn>
                <a:cxn ang="0">
                  <a:pos x="8" y="6"/>
                </a:cxn>
                <a:cxn ang="0">
                  <a:pos x="10" y="9"/>
                </a:cxn>
                <a:cxn ang="0">
                  <a:pos x="14" y="13"/>
                </a:cxn>
                <a:cxn ang="0">
                  <a:pos x="14" y="15"/>
                </a:cxn>
                <a:cxn ang="0">
                  <a:pos x="14" y="17"/>
                </a:cxn>
                <a:cxn ang="0">
                  <a:pos x="12" y="17"/>
                </a:cxn>
                <a:cxn ang="0">
                  <a:pos x="12" y="17"/>
                </a:cxn>
              </a:cxnLst>
              <a:rect l="0" t="0" r="r" b="b"/>
              <a:pathLst>
                <a:path w="14" h="17">
                  <a:moveTo>
                    <a:pt x="12" y="17"/>
                  </a:moveTo>
                  <a:lnTo>
                    <a:pt x="12" y="17"/>
                  </a:lnTo>
                  <a:lnTo>
                    <a:pt x="6" y="9"/>
                  </a:lnTo>
                  <a:lnTo>
                    <a:pt x="2" y="8"/>
                  </a:lnTo>
                  <a:lnTo>
                    <a:pt x="0" y="2"/>
                  </a:lnTo>
                  <a:lnTo>
                    <a:pt x="8" y="0"/>
                  </a:lnTo>
                  <a:lnTo>
                    <a:pt x="10" y="6"/>
                  </a:lnTo>
                  <a:lnTo>
                    <a:pt x="8" y="6"/>
                  </a:lnTo>
                  <a:lnTo>
                    <a:pt x="10" y="9"/>
                  </a:lnTo>
                  <a:lnTo>
                    <a:pt x="14" y="13"/>
                  </a:lnTo>
                  <a:lnTo>
                    <a:pt x="14" y="15"/>
                  </a:lnTo>
                  <a:lnTo>
                    <a:pt x="14" y="17"/>
                  </a:lnTo>
                  <a:lnTo>
                    <a:pt x="12" y="17"/>
                  </a:lnTo>
                  <a:lnTo>
                    <a:pt x="12" y="17"/>
                  </a:lnTo>
                  <a:close/>
                </a:path>
              </a:pathLst>
            </a:custGeom>
            <a:solidFill>
              <a:srgbClr val="999999">
                <a:lumMod val="7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183" name="Freeform 431">
              <a:extLst>
                <a:ext uri="{FF2B5EF4-FFF2-40B4-BE49-F238E27FC236}">
                  <a16:creationId xmlns:a16="http://schemas.microsoft.com/office/drawing/2014/main" id="{D7000DC5-317B-42F7-85AA-B00EF4452431}"/>
                </a:ext>
              </a:extLst>
            </p:cNvPr>
            <p:cNvSpPr>
              <a:spLocks/>
            </p:cNvSpPr>
            <p:nvPr/>
          </p:nvSpPr>
          <p:spPr bwMode="auto">
            <a:xfrm>
              <a:off x="9281604" y="5220183"/>
              <a:ext cx="27124" cy="16440"/>
            </a:xfrm>
            <a:custGeom>
              <a:avLst/>
              <a:gdLst/>
              <a:ahLst/>
              <a:cxnLst>
                <a:cxn ang="0">
                  <a:pos x="6" y="4"/>
                </a:cxn>
                <a:cxn ang="0">
                  <a:pos x="0" y="2"/>
                </a:cxn>
                <a:cxn ang="0">
                  <a:pos x="6" y="0"/>
                </a:cxn>
                <a:cxn ang="0">
                  <a:pos x="7" y="2"/>
                </a:cxn>
                <a:cxn ang="0">
                  <a:pos x="6" y="4"/>
                </a:cxn>
                <a:cxn ang="0">
                  <a:pos x="6" y="4"/>
                </a:cxn>
              </a:cxnLst>
              <a:rect l="0" t="0" r="r" b="b"/>
              <a:pathLst>
                <a:path w="7" h="4">
                  <a:moveTo>
                    <a:pt x="6" y="4"/>
                  </a:moveTo>
                  <a:lnTo>
                    <a:pt x="0" y="2"/>
                  </a:lnTo>
                  <a:lnTo>
                    <a:pt x="6" y="0"/>
                  </a:lnTo>
                  <a:lnTo>
                    <a:pt x="7" y="2"/>
                  </a:lnTo>
                  <a:lnTo>
                    <a:pt x="6" y="4"/>
                  </a:lnTo>
                  <a:lnTo>
                    <a:pt x="6" y="4"/>
                  </a:lnTo>
                  <a:close/>
                </a:path>
              </a:pathLst>
            </a:custGeom>
            <a:solidFill>
              <a:srgbClr val="999999">
                <a:lumMod val="7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184" name="Freeform 432">
              <a:extLst>
                <a:ext uri="{FF2B5EF4-FFF2-40B4-BE49-F238E27FC236}">
                  <a16:creationId xmlns:a16="http://schemas.microsoft.com/office/drawing/2014/main" id="{3CCDE14B-3530-44F5-B257-90928D0F3726}"/>
                </a:ext>
              </a:extLst>
            </p:cNvPr>
            <p:cNvSpPr>
              <a:spLocks/>
            </p:cNvSpPr>
            <p:nvPr/>
          </p:nvSpPr>
          <p:spPr bwMode="auto">
            <a:xfrm>
              <a:off x="9281604" y="5220183"/>
              <a:ext cx="27124" cy="16440"/>
            </a:xfrm>
            <a:custGeom>
              <a:avLst/>
              <a:gdLst/>
              <a:ahLst/>
              <a:cxnLst>
                <a:cxn ang="0">
                  <a:pos x="6" y="4"/>
                </a:cxn>
                <a:cxn ang="0">
                  <a:pos x="0" y="2"/>
                </a:cxn>
                <a:cxn ang="0">
                  <a:pos x="6" y="0"/>
                </a:cxn>
                <a:cxn ang="0">
                  <a:pos x="7" y="2"/>
                </a:cxn>
                <a:cxn ang="0">
                  <a:pos x="6" y="4"/>
                </a:cxn>
                <a:cxn ang="0">
                  <a:pos x="6" y="4"/>
                </a:cxn>
              </a:cxnLst>
              <a:rect l="0" t="0" r="r" b="b"/>
              <a:pathLst>
                <a:path w="7" h="4">
                  <a:moveTo>
                    <a:pt x="6" y="4"/>
                  </a:moveTo>
                  <a:lnTo>
                    <a:pt x="0" y="2"/>
                  </a:lnTo>
                  <a:lnTo>
                    <a:pt x="6" y="0"/>
                  </a:lnTo>
                  <a:lnTo>
                    <a:pt x="7" y="2"/>
                  </a:lnTo>
                  <a:lnTo>
                    <a:pt x="6" y="4"/>
                  </a:lnTo>
                  <a:lnTo>
                    <a:pt x="6" y="4"/>
                  </a:lnTo>
                  <a:close/>
                </a:path>
              </a:pathLst>
            </a:custGeom>
            <a:solidFill>
              <a:srgbClr val="999999">
                <a:lumMod val="7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185" name="Rectangle 433">
              <a:extLst>
                <a:ext uri="{FF2B5EF4-FFF2-40B4-BE49-F238E27FC236}">
                  <a16:creationId xmlns:a16="http://schemas.microsoft.com/office/drawing/2014/main" id="{1463F407-77AF-49BC-9825-D35B28CB8450}"/>
                </a:ext>
              </a:extLst>
            </p:cNvPr>
            <p:cNvSpPr>
              <a:spLocks noChangeArrowheads="1"/>
            </p:cNvSpPr>
            <p:nvPr/>
          </p:nvSpPr>
          <p:spPr bwMode="auto">
            <a:xfrm>
              <a:off x="10196064" y="4011861"/>
              <a:ext cx="7749" cy="8219"/>
            </a:xfrm>
            <a:prstGeom prst="rect">
              <a:avLst/>
            </a:prstGeom>
            <a:solidFill>
              <a:srgbClr val="999999">
                <a:lumMod val="75000"/>
              </a:srgbClr>
            </a:solidFill>
            <a:ln w="9525">
              <a:noFill/>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186" name="Rectangle 434">
              <a:extLst>
                <a:ext uri="{FF2B5EF4-FFF2-40B4-BE49-F238E27FC236}">
                  <a16:creationId xmlns:a16="http://schemas.microsoft.com/office/drawing/2014/main" id="{AE6A8335-05C5-4DB9-98A6-EA7D12D389D3}"/>
                </a:ext>
              </a:extLst>
            </p:cNvPr>
            <p:cNvSpPr>
              <a:spLocks noChangeArrowheads="1"/>
            </p:cNvSpPr>
            <p:nvPr/>
          </p:nvSpPr>
          <p:spPr bwMode="auto">
            <a:xfrm>
              <a:off x="10196064" y="4011861"/>
              <a:ext cx="7749" cy="8219"/>
            </a:xfrm>
            <a:prstGeom prst="rect">
              <a:avLst/>
            </a:prstGeom>
            <a:solidFill>
              <a:srgbClr val="999999">
                <a:lumMod val="7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187" name="Freeform 435">
              <a:extLst>
                <a:ext uri="{FF2B5EF4-FFF2-40B4-BE49-F238E27FC236}">
                  <a16:creationId xmlns:a16="http://schemas.microsoft.com/office/drawing/2014/main" id="{47F00A77-4CFF-49AA-AE21-0C17664C63B1}"/>
                </a:ext>
              </a:extLst>
            </p:cNvPr>
            <p:cNvSpPr>
              <a:spLocks/>
            </p:cNvSpPr>
            <p:nvPr/>
          </p:nvSpPr>
          <p:spPr bwMode="auto">
            <a:xfrm>
              <a:off x="9502468" y="4862620"/>
              <a:ext cx="23248" cy="41099"/>
            </a:xfrm>
            <a:custGeom>
              <a:avLst/>
              <a:gdLst/>
              <a:ahLst/>
              <a:cxnLst>
                <a:cxn ang="0">
                  <a:pos x="6" y="10"/>
                </a:cxn>
                <a:cxn ang="0">
                  <a:pos x="6" y="10"/>
                </a:cxn>
                <a:cxn ang="0">
                  <a:pos x="2" y="6"/>
                </a:cxn>
                <a:cxn ang="0">
                  <a:pos x="0" y="4"/>
                </a:cxn>
                <a:cxn ang="0">
                  <a:pos x="0" y="0"/>
                </a:cxn>
                <a:cxn ang="0">
                  <a:pos x="6" y="0"/>
                </a:cxn>
                <a:cxn ang="0">
                  <a:pos x="6" y="2"/>
                </a:cxn>
                <a:cxn ang="0">
                  <a:pos x="6" y="10"/>
                </a:cxn>
                <a:cxn ang="0">
                  <a:pos x="6" y="10"/>
                </a:cxn>
              </a:cxnLst>
              <a:rect l="0" t="0" r="r" b="b"/>
              <a:pathLst>
                <a:path w="6" h="10">
                  <a:moveTo>
                    <a:pt x="6" y="10"/>
                  </a:moveTo>
                  <a:lnTo>
                    <a:pt x="6" y="10"/>
                  </a:lnTo>
                  <a:lnTo>
                    <a:pt x="2" y="6"/>
                  </a:lnTo>
                  <a:lnTo>
                    <a:pt x="0" y="4"/>
                  </a:lnTo>
                  <a:lnTo>
                    <a:pt x="0" y="0"/>
                  </a:lnTo>
                  <a:lnTo>
                    <a:pt x="6" y="0"/>
                  </a:lnTo>
                  <a:lnTo>
                    <a:pt x="6" y="2"/>
                  </a:lnTo>
                  <a:lnTo>
                    <a:pt x="6" y="10"/>
                  </a:lnTo>
                  <a:lnTo>
                    <a:pt x="6" y="10"/>
                  </a:lnTo>
                  <a:close/>
                </a:path>
              </a:pathLst>
            </a:custGeom>
            <a:solidFill>
              <a:srgbClr val="999999">
                <a:lumMod val="7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188" name="Freeform 436">
              <a:extLst>
                <a:ext uri="{FF2B5EF4-FFF2-40B4-BE49-F238E27FC236}">
                  <a16:creationId xmlns:a16="http://schemas.microsoft.com/office/drawing/2014/main" id="{291075E3-E36A-4DE6-A6F3-008F0A7FAE4E}"/>
                </a:ext>
              </a:extLst>
            </p:cNvPr>
            <p:cNvSpPr>
              <a:spLocks/>
            </p:cNvSpPr>
            <p:nvPr/>
          </p:nvSpPr>
          <p:spPr bwMode="auto">
            <a:xfrm>
              <a:off x="9502468" y="4862620"/>
              <a:ext cx="23248" cy="41099"/>
            </a:xfrm>
            <a:custGeom>
              <a:avLst/>
              <a:gdLst/>
              <a:ahLst/>
              <a:cxnLst>
                <a:cxn ang="0">
                  <a:pos x="6" y="10"/>
                </a:cxn>
                <a:cxn ang="0">
                  <a:pos x="6" y="10"/>
                </a:cxn>
                <a:cxn ang="0">
                  <a:pos x="2" y="6"/>
                </a:cxn>
                <a:cxn ang="0">
                  <a:pos x="0" y="4"/>
                </a:cxn>
                <a:cxn ang="0">
                  <a:pos x="0" y="0"/>
                </a:cxn>
                <a:cxn ang="0">
                  <a:pos x="6" y="0"/>
                </a:cxn>
                <a:cxn ang="0">
                  <a:pos x="6" y="2"/>
                </a:cxn>
                <a:cxn ang="0">
                  <a:pos x="6" y="10"/>
                </a:cxn>
                <a:cxn ang="0">
                  <a:pos x="6" y="10"/>
                </a:cxn>
              </a:cxnLst>
              <a:rect l="0" t="0" r="r" b="b"/>
              <a:pathLst>
                <a:path w="6" h="10">
                  <a:moveTo>
                    <a:pt x="6" y="10"/>
                  </a:moveTo>
                  <a:lnTo>
                    <a:pt x="6" y="10"/>
                  </a:lnTo>
                  <a:lnTo>
                    <a:pt x="2" y="6"/>
                  </a:lnTo>
                  <a:lnTo>
                    <a:pt x="0" y="4"/>
                  </a:lnTo>
                  <a:lnTo>
                    <a:pt x="0" y="0"/>
                  </a:lnTo>
                  <a:lnTo>
                    <a:pt x="6" y="0"/>
                  </a:lnTo>
                  <a:lnTo>
                    <a:pt x="6" y="2"/>
                  </a:lnTo>
                  <a:lnTo>
                    <a:pt x="6" y="10"/>
                  </a:lnTo>
                  <a:lnTo>
                    <a:pt x="6" y="10"/>
                  </a:lnTo>
                  <a:close/>
                </a:path>
              </a:pathLst>
            </a:custGeom>
            <a:solidFill>
              <a:srgbClr val="999999">
                <a:lumMod val="7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grpSp>
          <p:nvGrpSpPr>
            <p:cNvPr id="189" name="Group 710">
              <a:extLst>
                <a:ext uri="{FF2B5EF4-FFF2-40B4-BE49-F238E27FC236}">
                  <a16:creationId xmlns:a16="http://schemas.microsoft.com/office/drawing/2014/main" id="{8AB61910-56B9-44ED-A1C6-0E7558BB63FE}"/>
                </a:ext>
              </a:extLst>
            </p:cNvPr>
            <p:cNvGrpSpPr/>
            <p:nvPr/>
          </p:nvGrpSpPr>
          <p:grpSpPr>
            <a:xfrm>
              <a:off x="9274290" y="4903096"/>
              <a:ext cx="755168" cy="978787"/>
              <a:chOff x="5234163" y="3068398"/>
              <a:chExt cx="309388" cy="378065"/>
            </a:xfrm>
            <a:solidFill>
              <a:srgbClr val="999999">
                <a:lumMod val="75000"/>
              </a:srgbClr>
            </a:solidFill>
          </p:grpSpPr>
          <p:sp>
            <p:nvSpPr>
              <p:cNvPr id="263" name="Freeform 186">
                <a:extLst>
                  <a:ext uri="{FF2B5EF4-FFF2-40B4-BE49-F238E27FC236}">
                    <a16:creationId xmlns:a16="http://schemas.microsoft.com/office/drawing/2014/main" id="{EA43F9D8-DB23-40CF-AF9D-5D1B78C4389F}"/>
                  </a:ext>
                </a:extLst>
              </p:cNvPr>
              <p:cNvSpPr>
                <a:spLocks noEditPoints="1"/>
              </p:cNvSpPr>
              <p:nvPr/>
            </p:nvSpPr>
            <p:spPr bwMode="auto">
              <a:xfrm>
                <a:off x="5237163" y="3068638"/>
                <a:ext cx="306388" cy="377825"/>
              </a:xfrm>
              <a:custGeom>
                <a:avLst/>
                <a:gdLst/>
                <a:ahLst/>
                <a:cxnLst>
                  <a:cxn ang="0">
                    <a:pos x="98" y="209"/>
                  </a:cxn>
                  <a:cxn ang="0">
                    <a:pos x="116" y="228"/>
                  </a:cxn>
                  <a:cxn ang="0">
                    <a:pos x="134" y="236"/>
                  </a:cxn>
                  <a:cxn ang="0">
                    <a:pos x="143" y="228"/>
                  </a:cxn>
                  <a:cxn ang="0">
                    <a:pos x="143" y="215"/>
                  </a:cxn>
                  <a:cxn ang="0">
                    <a:pos x="124" y="215"/>
                  </a:cxn>
                  <a:cxn ang="0">
                    <a:pos x="104" y="209"/>
                  </a:cxn>
                  <a:cxn ang="0">
                    <a:pos x="9" y="79"/>
                  </a:cxn>
                  <a:cxn ang="0">
                    <a:pos x="27" y="69"/>
                  </a:cxn>
                  <a:cxn ang="0">
                    <a:pos x="45" y="65"/>
                  </a:cxn>
                  <a:cxn ang="0">
                    <a:pos x="61" y="73"/>
                  </a:cxn>
                  <a:cxn ang="0">
                    <a:pos x="65" y="93"/>
                  </a:cxn>
                  <a:cxn ang="0">
                    <a:pos x="76" y="110"/>
                  </a:cxn>
                  <a:cxn ang="0">
                    <a:pos x="96" y="132"/>
                  </a:cxn>
                  <a:cxn ang="0">
                    <a:pos x="116" y="138"/>
                  </a:cxn>
                  <a:cxn ang="0">
                    <a:pos x="128" y="150"/>
                  </a:cxn>
                  <a:cxn ang="0">
                    <a:pos x="136" y="158"/>
                  </a:cxn>
                  <a:cxn ang="0">
                    <a:pos x="153" y="179"/>
                  </a:cxn>
                  <a:cxn ang="0">
                    <a:pos x="149" y="209"/>
                  </a:cxn>
                  <a:cxn ang="0">
                    <a:pos x="155" y="217"/>
                  </a:cxn>
                  <a:cxn ang="0">
                    <a:pos x="165" y="195"/>
                  </a:cxn>
                  <a:cxn ang="0">
                    <a:pos x="171" y="181"/>
                  </a:cxn>
                  <a:cxn ang="0">
                    <a:pos x="165" y="160"/>
                  </a:cxn>
                  <a:cxn ang="0">
                    <a:pos x="185" y="160"/>
                  </a:cxn>
                  <a:cxn ang="0">
                    <a:pos x="193" y="161"/>
                  </a:cxn>
                  <a:cxn ang="0">
                    <a:pos x="185" y="152"/>
                  </a:cxn>
                  <a:cxn ang="0">
                    <a:pos x="155" y="122"/>
                  </a:cxn>
                  <a:cxn ang="0">
                    <a:pos x="118" y="98"/>
                  </a:cxn>
                  <a:cxn ang="0">
                    <a:pos x="108" y="79"/>
                  </a:cxn>
                  <a:cxn ang="0">
                    <a:pos x="90" y="69"/>
                  </a:cxn>
                  <a:cxn ang="0">
                    <a:pos x="96" y="45"/>
                  </a:cxn>
                  <a:cxn ang="0">
                    <a:pos x="94" y="35"/>
                  </a:cxn>
                  <a:cxn ang="0">
                    <a:pos x="114" y="29"/>
                  </a:cxn>
                  <a:cxn ang="0">
                    <a:pos x="110" y="16"/>
                  </a:cxn>
                  <a:cxn ang="0">
                    <a:pos x="100" y="4"/>
                  </a:cxn>
                  <a:cxn ang="0">
                    <a:pos x="88" y="2"/>
                  </a:cxn>
                  <a:cxn ang="0">
                    <a:pos x="72" y="0"/>
                  </a:cxn>
                  <a:cxn ang="0">
                    <a:pos x="65" y="2"/>
                  </a:cxn>
                  <a:cxn ang="0">
                    <a:pos x="65" y="10"/>
                  </a:cxn>
                  <a:cxn ang="0">
                    <a:pos x="55" y="10"/>
                  </a:cxn>
                  <a:cxn ang="0">
                    <a:pos x="47" y="16"/>
                  </a:cxn>
                  <a:cxn ang="0">
                    <a:pos x="43" y="26"/>
                  </a:cxn>
                  <a:cxn ang="0">
                    <a:pos x="27" y="20"/>
                  </a:cxn>
                  <a:cxn ang="0">
                    <a:pos x="21" y="26"/>
                  </a:cxn>
                  <a:cxn ang="0">
                    <a:pos x="9" y="39"/>
                  </a:cxn>
                  <a:cxn ang="0">
                    <a:pos x="0" y="45"/>
                  </a:cxn>
                  <a:cxn ang="0">
                    <a:pos x="6" y="55"/>
                  </a:cxn>
                  <a:cxn ang="0">
                    <a:pos x="7" y="69"/>
                  </a:cxn>
                  <a:cxn ang="0">
                    <a:pos x="7" y="75"/>
                  </a:cxn>
                  <a:cxn ang="0">
                    <a:pos x="43" y="136"/>
                  </a:cxn>
                  <a:cxn ang="0">
                    <a:pos x="29" y="169"/>
                  </a:cxn>
                  <a:cxn ang="0">
                    <a:pos x="45" y="187"/>
                  </a:cxn>
                  <a:cxn ang="0">
                    <a:pos x="49" y="140"/>
                  </a:cxn>
                </a:cxnLst>
                <a:rect l="0" t="0" r="r" b="b"/>
                <a:pathLst>
                  <a:path w="193" h="238">
                    <a:moveTo>
                      <a:pt x="100" y="207"/>
                    </a:moveTo>
                    <a:lnTo>
                      <a:pt x="100" y="207"/>
                    </a:lnTo>
                    <a:lnTo>
                      <a:pt x="100" y="209"/>
                    </a:lnTo>
                    <a:lnTo>
                      <a:pt x="98" y="209"/>
                    </a:lnTo>
                    <a:lnTo>
                      <a:pt x="98" y="217"/>
                    </a:lnTo>
                    <a:lnTo>
                      <a:pt x="106" y="221"/>
                    </a:lnTo>
                    <a:lnTo>
                      <a:pt x="114" y="225"/>
                    </a:lnTo>
                    <a:lnTo>
                      <a:pt x="116" y="228"/>
                    </a:lnTo>
                    <a:lnTo>
                      <a:pt x="118" y="228"/>
                    </a:lnTo>
                    <a:lnTo>
                      <a:pt x="124" y="228"/>
                    </a:lnTo>
                    <a:lnTo>
                      <a:pt x="126" y="230"/>
                    </a:lnTo>
                    <a:lnTo>
                      <a:pt x="134" y="236"/>
                    </a:lnTo>
                    <a:lnTo>
                      <a:pt x="134" y="238"/>
                    </a:lnTo>
                    <a:lnTo>
                      <a:pt x="141" y="238"/>
                    </a:lnTo>
                    <a:lnTo>
                      <a:pt x="137" y="230"/>
                    </a:lnTo>
                    <a:lnTo>
                      <a:pt x="143" y="228"/>
                    </a:lnTo>
                    <a:lnTo>
                      <a:pt x="143" y="225"/>
                    </a:lnTo>
                    <a:lnTo>
                      <a:pt x="143" y="219"/>
                    </a:lnTo>
                    <a:lnTo>
                      <a:pt x="143" y="217"/>
                    </a:lnTo>
                    <a:lnTo>
                      <a:pt x="143" y="215"/>
                    </a:lnTo>
                    <a:lnTo>
                      <a:pt x="145" y="211"/>
                    </a:lnTo>
                    <a:lnTo>
                      <a:pt x="145" y="207"/>
                    </a:lnTo>
                    <a:lnTo>
                      <a:pt x="132" y="211"/>
                    </a:lnTo>
                    <a:lnTo>
                      <a:pt x="124" y="215"/>
                    </a:lnTo>
                    <a:lnTo>
                      <a:pt x="116" y="211"/>
                    </a:lnTo>
                    <a:lnTo>
                      <a:pt x="110" y="209"/>
                    </a:lnTo>
                    <a:lnTo>
                      <a:pt x="108" y="209"/>
                    </a:lnTo>
                    <a:lnTo>
                      <a:pt x="104" y="209"/>
                    </a:lnTo>
                    <a:lnTo>
                      <a:pt x="100" y="207"/>
                    </a:lnTo>
                    <a:lnTo>
                      <a:pt x="100" y="207"/>
                    </a:lnTo>
                    <a:close/>
                    <a:moveTo>
                      <a:pt x="9" y="79"/>
                    </a:moveTo>
                    <a:lnTo>
                      <a:pt x="9" y="79"/>
                    </a:lnTo>
                    <a:lnTo>
                      <a:pt x="15" y="75"/>
                    </a:lnTo>
                    <a:lnTo>
                      <a:pt x="21" y="75"/>
                    </a:lnTo>
                    <a:lnTo>
                      <a:pt x="21" y="71"/>
                    </a:lnTo>
                    <a:lnTo>
                      <a:pt x="27" y="69"/>
                    </a:lnTo>
                    <a:lnTo>
                      <a:pt x="27" y="63"/>
                    </a:lnTo>
                    <a:lnTo>
                      <a:pt x="33" y="61"/>
                    </a:lnTo>
                    <a:lnTo>
                      <a:pt x="39" y="61"/>
                    </a:lnTo>
                    <a:lnTo>
                      <a:pt x="45" y="65"/>
                    </a:lnTo>
                    <a:lnTo>
                      <a:pt x="49" y="65"/>
                    </a:lnTo>
                    <a:lnTo>
                      <a:pt x="57" y="71"/>
                    </a:lnTo>
                    <a:lnTo>
                      <a:pt x="57" y="73"/>
                    </a:lnTo>
                    <a:lnTo>
                      <a:pt x="61" y="73"/>
                    </a:lnTo>
                    <a:lnTo>
                      <a:pt x="61" y="79"/>
                    </a:lnTo>
                    <a:lnTo>
                      <a:pt x="61" y="81"/>
                    </a:lnTo>
                    <a:lnTo>
                      <a:pt x="65" y="85"/>
                    </a:lnTo>
                    <a:lnTo>
                      <a:pt x="65" y="93"/>
                    </a:lnTo>
                    <a:lnTo>
                      <a:pt x="71" y="96"/>
                    </a:lnTo>
                    <a:lnTo>
                      <a:pt x="71" y="100"/>
                    </a:lnTo>
                    <a:lnTo>
                      <a:pt x="72" y="108"/>
                    </a:lnTo>
                    <a:lnTo>
                      <a:pt x="76" y="110"/>
                    </a:lnTo>
                    <a:lnTo>
                      <a:pt x="80" y="116"/>
                    </a:lnTo>
                    <a:lnTo>
                      <a:pt x="90" y="122"/>
                    </a:lnTo>
                    <a:lnTo>
                      <a:pt x="94" y="128"/>
                    </a:lnTo>
                    <a:lnTo>
                      <a:pt x="96" y="132"/>
                    </a:lnTo>
                    <a:lnTo>
                      <a:pt x="108" y="138"/>
                    </a:lnTo>
                    <a:lnTo>
                      <a:pt x="108" y="140"/>
                    </a:lnTo>
                    <a:lnTo>
                      <a:pt x="114" y="138"/>
                    </a:lnTo>
                    <a:lnTo>
                      <a:pt x="116" y="138"/>
                    </a:lnTo>
                    <a:lnTo>
                      <a:pt x="122" y="142"/>
                    </a:lnTo>
                    <a:lnTo>
                      <a:pt x="126" y="148"/>
                    </a:lnTo>
                    <a:lnTo>
                      <a:pt x="128" y="148"/>
                    </a:lnTo>
                    <a:lnTo>
                      <a:pt x="128" y="150"/>
                    </a:lnTo>
                    <a:lnTo>
                      <a:pt x="128" y="152"/>
                    </a:lnTo>
                    <a:lnTo>
                      <a:pt x="132" y="152"/>
                    </a:lnTo>
                    <a:lnTo>
                      <a:pt x="136" y="152"/>
                    </a:lnTo>
                    <a:lnTo>
                      <a:pt x="136" y="158"/>
                    </a:lnTo>
                    <a:lnTo>
                      <a:pt x="137" y="161"/>
                    </a:lnTo>
                    <a:lnTo>
                      <a:pt x="143" y="165"/>
                    </a:lnTo>
                    <a:lnTo>
                      <a:pt x="149" y="167"/>
                    </a:lnTo>
                    <a:lnTo>
                      <a:pt x="153" y="179"/>
                    </a:lnTo>
                    <a:lnTo>
                      <a:pt x="155" y="195"/>
                    </a:lnTo>
                    <a:lnTo>
                      <a:pt x="151" y="195"/>
                    </a:lnTo>
                    <a:lnTo>
                      <a:pt x="151" y="205"/>
                    </a:lnTo>
                    <a:lnTo>
                      <a:pt x="149" y="209"/>
                    </a:lnTo>
                    <a:lnTo>
                      <a:pt x="149" y="215"/>
                    </a:lnTo>
                    <a:lnTo>
                      <a:pt x="151" y="217"/>
                    </a:lnTo>
                    <a:lnTo>
                      <a:pt x="153" y="217"/>
                    </a:lnTo>
                    <a:lnTo>
                      <a:pt x="155" y="217"/>
                    </a:lnTo>
                    <a:lnTo>
                      <a:pt x="159" y="209"/>
                    </a:lnTo>
                    <a:lnTo>
                      <a:pt x="165" y="205"/>
                    </a:lnTo>
                    <a:lnTo>
                      <a:pt x="165" y="199"/>
                    </a:lnTo>
                    <a:lnTo>
                      <a:pt x="165" y="195"/>
                    </a:lnTo>
                    <a:lnTo>
                      <a:pt x="169" y="195"/>
                    </a:lnTo>
                    <a:lnTo>
                      <a:pt x="173" y="191"/>
                    </a:lnTo>
                    <a:lnTo>
                      <a:pt x="173" y="185"/>
                    </a:lnTo>
                    <a:lnTo>
                      <a:pt x="171" y="181"/>
                    </a:lnTo>
                    <a:lnTo>
                      <a:pt x="169" y="179"/>
                    </a:lnTo>
                    <a:lnTo>
                      <a:pt x="165" y="171"/>
                    </a:lnTo>
                    <a:lnTo>
                      <a:pt x="161" y="169"/>
                    </a:lnTo>
                    <a:lnTo>
                      <a:pt x="165" y="160"/>
                    </a:lnTo>
                    <a:lnTo>
                      <a:pt x="169" y="156"/>
                    </a:lnTo>
                    <a:lnTo>
                      <a:pt x="173" y="156"/>
                    </a:lnTo>
                    <a:lnTo>
                      <a:pt x="173" y="158"/>
                    </a:lnTo>
                    <a:lnTo>
                      <a:pt x="185" y="160"/>
                    </a:lnTo>
                    <a:lnTo>
                      <a:pt x="185" y="167"/>
                    </a:lnTo>
                    <a:lnTo>
                      <a:pt x="191" y="167"/>
                    </a:lnTo>
                    <a:lnTo>
                      <a:pt x="191" y="165"/>
                    </a:lnTo>
                    <a:lnTo>
                      <a:pt x="193" y="161"/>
                    </a:lnTo>
                    <a:lnTo>
                      <a:pt x="191" y="160"/>
                    </a:lnTo>
                    <a:lnTo>
                      <a:pt x="191" y="156"/>
                    </a:lnTo>
                    <a:lnTo>
                      <a:pt x="189" y="156"/>
                    </a:lnTo>
                    <a:lnTo>
                      <a:pt x="185" y="152"/>
                    </a:lnTo>
                    <a:lnTo>
                      <a:pt x="179" y="146"/>
                    </a:lnTo>
                    <a:lnTo>
                      <a:pt x="169" y="138"/>
                    </a:lnTo>
                    <a:lnTo>
                      <a:pt x="155" y="132"/>
                    </a:lnTo>
                    <a:lnTo>
                      <a:pt x="155" y="122"/>
                    </a:lnTo>
                    <a:lnTo>
                      <a:pt x="145" y="122"/>
                    </a:lnTo>
                    <a:lnTo>
                      <a:pt x="136" y="118"/>
                    </a:lnTo>
                    <a:lnTo>
                      <a:pt x="126" y="110"/>
                    </a:lnTo>
                    <a:lnTo>
                      <a:pt x="118" y="98"/>
                    </a:lnTo>
                    <a:lnTo>
                      <a:pt x="118" y="93"/>
                    </a:lnTo>
                    <a:lnTo>
                      <a:pt x="116" y="89"/>
                    </a:lnTo>
                    <a:lnTo>
                      <a:pt x="114" y="85"/>
                    </a:lnTo>
                    <a:lnTo>
                      <a:pt x="108" y="79"/>
                    </a:lnTo>
                    <a:lnTo>
                      <a:pt x="100" y="73"/>
                    </a:lnTo>
                    <a:lnTo>
                      <a:pt x="96" y="73"/>
                    </a:lnTo>
                    <a:lnTo>
                      <a:pt x="94" y="69"/>
                    </a:lnTo>
                    <a:lnTo>
                      <a:pt x="90" y="69"/>
                    </a:lnTo>
                    <a:lnTo>
                      <a:pt x="90" y="63"/>
                    </a:lnTo>
                    <a:lnTo>
                      <a:pt x="94" y="55"/>
                    </a:lnTo>
                    <a:lnTo>
                      <a:pt x="96" y="51"/>
                    </a:lnTo>
                    <a:lnTo>
                      <a:pt x="96" y="45"/>
                    </a:lnTo>
                    <a:lnTo>
                      <a:pt x="96" y="43"/>
                    </a:lnTo>
                    <a:lnTo>
                      <a:pt x="94" y="41"/>
                    </a:lnTo>
                    <a:lnTo>
                      <a:pt x="94" y="39"/>
                    </a:lnTo>
                    <a:lnTo>
                      <a:pt x="94" y="35"/>
                    </a:lnTo>
                    <a:lnTo>
                      <a:pt x="96" y="35"/>
                    </a:lnTo>
                    <a:lnTo>
                      <a:pt x="96" y="39"/>
                    </a:lnTo>
                    <a:lnTo>
                      <a:pt x="116" y="31"/>
                    </a:lnTo>
                    <a:lnTo>
                      <a:pt x="114" y="29"/>
                    </a:lnTo>
                    <a:lnTo>
                      <a:pt x="114" y="26"/>
                    </a:lnTo>
                    <a:lnTo>
                      <a:pt x="116" y="22"/>
                    </a:lnTo>
                    <a:lnTo>
                      <a:pt x="114" y="16"/>
                    </a:lnTo>
                    <a:lnTo>
                      <a:pt x="110" y="16"/>
                    </a:lnTo>
                    <a:lnTo>
                      <a:pt x="108" y="14"/>
                    </a:lnTo>
                    <a:lnTo>
                      <a:pt x="108" y="10"/>
                    </a:lnTo>
                    <a:lnTo>
                      <a:pt x="110" y="4"/>
                    </a:lnTo>
                    <a:lnTo>
                      <a:pt x="100" y="4"/>
                    </a:lnTo>
                    <a:lnTo>
                      <a:pt x="96" y="6"/>
                    </a:lnTo>
                    <a:lnTo>
                      <a:pt x="94" y="6"/>
                    </a:lnTo>
                    <a:lnTo>
                      <a:pt x="90" y="4"/>
                    </a:lnTo>
                    <a:lnTo>
                      <a:pt x="88" y="2"/>
                    </a:lnTo>
                    <a:lnTo>
                      <a:pt x="86" y="2"/>
                    </a:lnTo>
                    <a:lnTo>
                      <a:pt x="80" y="2"/>
                    </a:lnTo>
                    <a:lnTo>
                      <a:pt x="78" y="0"/>
                    </a:lnTo>
                    <a:lnTo>
                      <a:pt x="72" y="0"/>
                    </a:lnTo>
                    <a:lnTo>
                      <a:pt x="72" y="2"/>
                    </a:lnTo>
                    <a:lnTo>
                      <a:pt x="71" y="2"/>
                    </a:lnTo>
                    <a:lnTo>
                      <a:pt x="65" y="0"/>
                    </a:lnTo>
                    <a:lnTo>
                      <a:pt x="65" y="2"/>
                    </a:lnTo>
                    <a:lnTo>
                      <a:pt x="63" y="4"/>
                    </a:lnTo>
                    <a:lnTo>
                      <a:pt x="61" y="6"/>
                    </a:lnTo>
                    <a:lnTo>
                      <a:pt x="63" y="6"/>
                    </a:lnTo>
                    <a:lnTo>
                      <a:pt x="65" y="10"/>
                    </a:lnTo>
                    <a:lnTo>
                      <a:pt x="63" y="10"/>
                    </a:lnTo>
                    <a:lnTo>
                      <a:pt x="61" y="12"/>
                    </a:lnTo>
                    <a:lnTo>
                      <a:pt x="57" y="12"/>
                    </a:lnTo>
                    <a:lnTo>
                      <a:pt x="55" y="10"/>
                    </a:lnTo>
                    <a:lnTo>
                      <a:pt x="53" y="12"/>
                    </a:lnTo>
                    <a:lnTo>
                      <a:pt x="49" y="14"/>
                    </a:lnTo>
                    <a:lnTo>
                      <a:pt x="49" y="16"/>
                    </a:lnTo>
                    <a:lnTo>
                      <a:pt x="47" y="16"/>
                    </a:lnTo>
                    <a:lnTo>
                      <a:pt x="45" y="20"/>
                    </a:lnTo>
                    <a:lnTo>
                      <a:pt x="43" y="22"/>
                    </a:lnTo>
                    <a:lnTo>
                      <a:pt x="45" y="26"/>
                    </a:lnTo>
                    <a:lnTo>
                      <a:pt x="43" y="26"/>
                    </a:lnTo>
                    <a:lnTo>
                      <a:pt x="39" y="26"/>
                    </a:lnTo>
                    <a:lnTo>
                      <a:pt x="35" y="24"/>
                    </a:lnTo>
                    <a:lnTo>
                      <a:pt x="29" y="24"/>
                    </a:lnTo>
                    <a:lnTo>
                      <a:pt x="27" y="20"/>
                    </a:lnTo>
                    <a:lnTo>
                      <a:pt x="25" y="16"/>
                    </a:lnTo>
                    <a:lnTo>
                      <a:pt x="25" y="20"/>
                    </a:lnTo>
                    <a:lnTo>
                      <a:pt x="25" y="24"/>
                    </a:lnTo>
                    <a:lnTo>
                      <a:pt x="21" y="26"/>
                    </a:lnTo>
                    <a:lnTo>
                      <a:pt x="19" y="29"/>
                    </a:lnTo>
                    <a:lnTo>
                      <a:pt x="15" y="29"/>
                    </a:lnTo>
                    <a:lnTo>
                      <a:pt x="11" y="31"/>
                    </a:lnTo>
                    <a:lnTo>
                      <a:pt x="9" y="39"/>
                    </a:lnTo>
                    <a:lnTo>
                      <a:pt x="7" y="41"/>
                    </a:lnTo>
                    <a:lnTo>
                      <a:pt x="6" y="43"/>
                    </a:lnTo>
                    <a:lnTo>
                      <a:pt x="2" y="43"/>
                    </a:lnTo>
                    <a:lnTo>
                      <a:pt x="0" y="45"/>
                    </a:lnTo>
                    <a:lnTo>
                      <a:pt x="0" y="49"/>
                    </a:lnTo>
                    <a:lnTo>
                      <a:pt x="0" y="51"/>
                    </a:lnTo>
                    <a:lnTo>
                      <a:pt x="2" y="53"/>
                    </a:lnTo>
                    <a:lnTo>
                      <a:pt x="6" y="55"/>
                    </a:lnTo>
                    <a:lnTo>
                      <a:pt x="6" y="59"/>
                    </a:lnTo>
                    <a:lnTo>
                      <a:pt x="2" y="63"/>
                    </a:lnTo>
                    <a:lnTo>
                      <a:pt x="6" y="69"/>
                    </a:lnTo>
                    <a:lnTo>
                      <a:pt x="7" y="69"/>
                    </a:lnTo>
                    <a:lnTo>
                      <a:pt x="9" y="69"/>
                    </a:lnTo>
                    <a:lnTo>
                      <a:pt x="11" y="69"/>
                    </a:lnTo>
                    <a:lnTo>
                      <a:pt x="7" y="73"/>
                    </a:lnTo>
                    <a:lnTo>
                      <a:pt x="7" y="75"/>
                    </a:lnTo>
                    <a:lnTo>
                      <a:pt x="9" y="79"/>
                    </a:lnTo>
                    <a:lnTo>
                      <a:pt x="9" y="79"/>
                    </a:lnTo>
                    <a:close/>
                    <a:moveTo>
                      <a:pt x="43" y="136"/>
                    </a:moveTo>
                    <a:lnTo>
                      <a:pt x="43" y="136"/>
                    </a:lnTo>
                    <a:lnTo>
                      <a:pt x="29" y="146"/>
                    </a:lnTo>
                    <a:lnTo>
                      <a:pt x="27" y="146"/>
                    </a:lnTo>
                    <a:lnTo>
                      <a:pt x="29" y="156"/>
                    </a:lnTo>
                    <a:lnTo>
                      <a:pt x="29" y="169"/>
                    </a:lnTo>
                    <a:lnTo>
                      <a:pt x="35" y="181"/>
                    </a:lnTo>
                    <a:lnTo>
                      <a:pt x="37" y="185"/>
                    </a:lnTo>
                    <a:lnTo>
                      <a:pt x="39" y="187"/>
                    </a:lnTo>
                    <a:lnTo>
                      <a:pt x="45" y="187"/>
                    </a:lnTo>
                    <a:lnTo>
                      <a:pt x="49" y="181"/>
                    </a:lnTo>
                    <a:lnTo>
                      <a:pt x="55" y="150"/>
                    </a:lnTo>
                    <a:lnTo>
                      <a:pt x="49" y="146"/>
                    </a:lnTo>
                    <a:lnTo>
                      <a:pt x="49" y="140"/>
                    </a:lnTo>
                    <a:lnTo>
                      <a:pt x="47" y="138"/>
                    </a:lnTo>
                    <a:lnTo>
                      <a:pt x="43" y="136"/>
                    </a:lnTo>
                    <a:lnTo>
                      <a:pt x="43" y="136"/>
                    </a:lnTo>
                    <a:close/>
                  </a:path>
                </a:pathLst>
              </a:custGeom>
              <a:grp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264" name="Freeform 445">
                <a:extLst>
                  <a:ext uri="{FF2B5EF4-FFF2-40B4-BE49-F238E27FC236}">
                    <a16:creationId xmlns:a16="http://schemas.microsoft.com/office/drawing/2014/main" id="{51F0BE93-B44C-42AD-9D88-77CBAD36D188}"/>
                  </a:ext>
                </a:extLst>
              </p:cNvPr>
              <p:cNvSpPr>
                <a:spLocks/>
              </p:cNvSpPr>
              <p:nvPr/>
            </p:nvSpPr>
            <p:spPr bwMode="auto">
              <a:xfrm>
                <a:off x="5392738" y="3397250"/>
                <a:ext cx="74613" cy="49213"/>
              </a:xfrm>
              <a:custGeom>
                <a:avLst/>
                <a:gdLst/>
                <a:ahLst/>
                <a:cxnLst>
                  <a:cxn ang="0">
                    <a:pos x="2" y="0"/>
                  </a:cxn>
                  <a:cxn ang="0">
                    <a:pos x="2" y="0"/>
                  </a:cxn>
                  <a:cxn ang="0">
                    <a:pos x="2" y="2"/>
                  </a:cxn>
                  <a:cxn ang="0">
                    <a:pos x="0" y="2"/>
                  </a:cxn>
                  <a:cxn ang="0">
                    <a:pos x="0" y="10"/>
                  </a:cxn>
                  <a:cxn ang="0">
                    <a:pos x="8" y="14"/>
                  </a:cxn>
                  <a:cxn ang="0">
                    <a:pos x="16" y="18"/>
                  </a:cxn>
                  <a:cxn ang="0">
                    <a:pos x="18" y="21"/>
                  </a:cxn>
                  <a:cxn ang="0">
                    <a:pos x="20" y="21"/>
                  </a:cxn>
                  <a:cxn ang="0">
                    <a:pos x="26" y="21"/>
                  </a:cxn>
                  <a:cxn ang="0">
                    <a:pos x="28" y="23"/>
                  </a:cxn>
                  <a:cxn ang="0">
                    <a:pos x="36" y="29"/>
                  </a:cxn>
                  <a:cxn ang="0">
                    <a:pos x="36" y="31"/>
                  </a:cxn>
                  <a:cxn ang="0">
                    <a:pos x="43" y="31"/>
                  </a:cxn>
                  <a:cxn ang="0">
                    <a:pos x="39" y="23"/>
                  </a:cxn>
                  <a:cxn ang="0">
                    <a:pos x="45" y="21"/>
                  </a:cxn>
                  <a:cxn ang="0">
                    <a:pos x="45" y="18"/>
                  </a:cxn>
                  <a:cxn ang="0">
                    <a:pos x="45" y="12"/>
                  </a:cxn>
                  <a:cxn ang="0">
                    <a:pos x="45" y="10"/>
                  </a:cxn>
                  <a:cxn ang="0">
                    <a:pos x="45" y="8"/>
                  </a:cxn>
                  <a:cxn ang="0">
                    <a:pos x="47" y="4"/>
                  </a:cxn>
                  <a:cxn ang="0">
                    <a:pos x="47" y="0"/>
                  </a:cxn>
                  <a:cxn ang="0">
                    <a:pos x="34" y="4"/>
                  </a:cxn>
                  <a:cxn ang="0">
                    <a:pos x="26" y="8"/>
                  </a:cxn>
                  <a:cxn ang="0">
                    <a:pos x="18" y="4"/>
                  </a:cxn>
                  <a:cxn ang="0">
                    <a:pos x="12" y="2"/>
                  </a:cxn>
                  <a:cxn ang="0">
                    <a:pos x="10" y="2"/>
                  </a:cxn>
                  <a:cxn ang="0">
                    <a:pos x="6" y="2"/>
                  </a:cxn>
                  <a:cxn ang="0">
                    <a:pos x="2" y="0"/>
                  </a:cxn>
                  <a:cxn ang="0">
                    <a:pos x="2" y="0"/>
                  </a:cxn>
                </a:cxnLst>
                <a:rect l="0" t="0" r="r" b="b"/>
                <a:pathLst>
                  <a:path w="47" h="31">
                    <a:moveTo>
                      <a:pt x="2" y="0"/>
                    </a:moveTo>
                    <a:lnTo>
                      <a:pt x="2" y="0"/>
                    </a:lnTo>
                    <a:lnTo>
                      <a:pt x="2" y="2"/>
                    </a:lnTo>
                    <a:lnTo>
                      <a:pt x="0" y="2"/>
                    </a:lnTo>
                    <a:lnTo>
                      <a:pt x="0" y="10"/>
                    </a:lnTo>
                    <a:lnTo>
                      <a:pt x="8" y="14"/>
                    </a:lnTo>
                    <a:lnTo>
                      <a:pt x="16" y="18"/>
                    </a:lnTo>
                    <a:lnTo>
                      <a:pt x="18" y="21"/>
                    </a:lnTo>
                    <a:lnTo>
                      <a:pt x="20" y="21"/>
                    </a:lnTo>
                    <a:lnTo>
                      <a:pt x="26" y="21"/>
                    </a:lnTo>
                    <a:lnTo>
                      <a:pt x="28" y="23"/>
                    </a:lnTo>
                    <a:lnTo>
                      <a:pt x="36" y="29"/>
                    </a:lnTo>
                    <a:lnTo>
                      <a:pt x="36" y="31"/>
                    </a:lnTo>
                    <a:lnTo>
                      <a:pt x="43" y="31"/>
                    </a:lnTo>
                    <a:lnTo>
                      <a:pt x="39" y="23"/>
                    </a:lnTo>
                    <a:lnTo>
                      <a:pt x="45" y="21"/>
                    </a:lnTo>
                    <a:lnTo>
                      <a:pt x="45" y="18"/>
                    </a:lnTo>
                    <a:lnTo>
                      <a:pt x="45" y="12"/>
                    </a:lnTo>
                    <a:lnTo>
                      <a:pt x="45" y="10"/>
                    </a:lnTo>
                    <a:lnTo>
                      <a:pt x="45" y="8"/>
                    </a:lnTo>
                    <a:lnTo>
                      <a:pt x="47" y="4"/>
                    </a:lnTo>
                    <a:lnTo>
                      <a:pt x="47" y="0"/>
                    </a:lnTo>
                    <a:lnTo>
                      <a:pt x="34" y="4"/>
                    </a:lnTo>
                    <a:lnTo>
                      <a:pt x="26" y="8"/>
                    </a:lnTo>
                    <a:lnTo>
                      <a:pt x="18" y="4"/>
                    </a:lnTo>
                    <a:lnTo>
                      <a:pt x="12" y="2"/>
                    </a:lnTo>
                    <a:lnTo>
                      <a:pt x="10" y="2"/>
                    </a:lnTo>
                    <a:lnTo>
                      <a:pt x="6" y="2"/>
                    </a:lnTo>
                    <a:lnTo>
                      <a:pt x="2" y="0"/>
                    </a:lnTo>
                    <a:lnTo>
                      <a:pt x="2" y="0"/>
                    </a:lnTo>
                    <a:close/>
                  </a:path>
                </a:pathLst>
              </a:custGeom>
              <a:grp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302" name="Freeform 186">
                <a:extLst>
                  <a:ext uri="{FF2B5EF4-FFF2-40B4-BE49-F238E27FC236}">
                    <a16:creationId xmlns:a16="http://schemas.microsoft.com/office/drawing/2014/main" id="{7AC2D220-CD7C-446B-AA2A-FCF9EBC9CC98}"/>
                  </a:ext>
                </a:extLst>
              </p:cNvPr>
              <p:cNvSpPr>
                <a:spLocks noEditPoints="1"/>
              </p:cNvSpPr>
              <p:nvPr/>
            </p:nvSpPr>
            <p:spPr bwMode="auto">
              <a:xfrm>
                <a:off x="5234163" y="3068398"/>
                <a:ext cx="306388" cy="377825"/>
              </a:xfrm>
              <a:custGeom>
                <a:avLst/>
                <a:gdLst/>
                <a:ahLst/>
                <a:cxnLst>
                  <a:cxn ang="0">
                    <a:pos x="98" y="209"/>
                  </a:cxn>
                  <a:cxn ang="0">
                    <a:pos x="116" y="228"/>
                  </a:cxn>
                  <a:cxn ang="0">
                    <a:pos x="134" y="236"/>
                  </a:cxn>
                  <a:cxn ang="0">
                    <a:pos x="143" y="228"/>
                  </a:cxn>
                  <a:cxn ang="0">
                    <a:pos x="143" y="215"/>
                  </a:cxn>
                  <a:cxn ang="0">
                    <a:pos x="124" y="215"/>
                  </a:cxn>
                  <a:cxn ang="0">
                    <a:pos x="104" y="209"/>
                  </a:cxn>
                  <a:cxn ang="0">
                    <a:pos x="9" y="79"/>
                  </a:cxn>
                  <a:cxn ang="0">
                    <a:pos x="27" y="69"/>
                  </a:cxn>
                  <a:cxn ang="0">
                    <a:pos x="45" y="65"/>
                  </a:cxn>
                  <a:cxn ang="0">
                    <a:pos x="61" y="73"/>
                  </a:cxn>
                  <a:cxn ang="0">
                    <a:pos x="65" y="93"/>
                  </a:cxn>
                  <a:cxn ang="0">
                    <a:pos x="76" y="110"/>
                  </a:cxn>
                  <a:cxn ang="0">
                    <a:pos x="96" y="132"/>
                  </a:cxn>
                  <a:cxn ang="0">
                    <a:pos x="116" y="138"/>
                  </a:cxn>
                  <a:cxn ang="0">
                    <a:pos x="128" y="150"/>
                  </a:cxn>
                  <a:cxn ang="0">
                    <a:pos x="136" y="158"/>
                  </a:cxn>
                  <a:cxn ang="0">
                    <a:pos x="153" y="179"/>
                  </a:cxn>
                  <a:cxn ang="0">
                    <a:pos x="149" y="209"/>
                  </a:cxn>
                  <a:cxn ang="0">
                    <a:pos x="155" y="217"/>
                  </a:cxn>
                  <a:cxn ang="0">
                    <a:pos x="165" y="195"/>
                  </a:cxn>
                  <a:cxn ang="0">
                    <a:pos x="171" y="181"/>
                  </a:cxn>
                  <a:cxn ang="0">
                    <a:pos x="165" y="160"/>
                  </a:cxn>
                  <a:cxn ang="0">
                    <a:pos x="185" y="160"/>
                  </a:cxn>
                  <a:cxn ang="0">
                    <a:pos x="193" y="161"/>
                  </a:cxn>
                  <a:cxn ang="0">
                    <a:pos x="185" y="152"/>
                  </a:cxn>
                  <a:cxn ang="0">
                    <a:pos x="155" y="122"/>
                  </a:cxn>
                  <a:cxn ang="0">
                    <a:pos x="118" y="98"/>
                  </a:cxn>
                  <a:cxn ang="0">
                    <a:pos x="108" y="79"/>
                  </a:cxn>
                  <a:cxn ang="0">
                    <a:pos x="90" y="69"/>
                  </a:cxn>
                  <a:cxn ang="0">
                    <a:pos x="96" y="45"/>
                  </a:cxn>
                  <a:cxn ang="0">
                    <a:pos x="94" y="35"/>
                  </a:cxn>
                  <a:cxn ang="0">
                    <a:pos x="114" y="29"/>
                  </a:cxn>
                  <a:cxn ang="0">
                    <a:pos x="110" y="16"/>
                  </a:cxn>
                  <a:cxn ang="0">
                    <a:pos x="100" y="4"/>
                  </a:cxn>
                  <a:cxn ang="0">
                    <a:pos x="88" y="2"/>
                  </a:cxn>
                  <a:cxn ang="0">
                    <a:pos x="72" y="0"/>
                  </a:cxn>
                  <a:cxn ang="0">
                    <a:pos x="65" y="2"/>
                  </a:cxn>
                  <a:cxn ang="0">
                    <a:pos x="65" y="10"/>
                  </a:cxn>
                  <a:cxn ang="0">
                    <a:pos x="55" y="10"/>
                  </a:cxn>
                  <a:cxn ang="0">
                    <a:pos x="47" y="16"/>
                  </a:cxn>
                  <a:cxn ang="0">
                    <a:pos x="43" y="26"/>
                  </a:cxn>
                  <a:cxn ang="0">
                    <a:pos x="27" y="20"/>
                  </a:cxn>
                  <a:cxn ang="0">
                    <a:pos x="21" y="26"/>
                  </a:cxn>
                  <a:cxn ang="0">
                    <a:pos x="9" y="39"/>
                  </a:cxn>
                  <a:cxn ang="0">
                    <a:pos x="0" y="45"/>
                  </a:cxn>
                  <a:cxn ang="0">
                    <a:pos x="6" y="55"/>
                  </a:cxn>
                  <a:cxn ang="0">
                    <a:pos x="7" y="69"/>
                  </a:cxn>
                  <a:cxn ang="0">
                    <a:pos x="7" y="75"/>
                  </a:cxn>
                  <a:cxn ang="0">
                    <a:pos x="43" y="136"/>
                  </a:cxn>
                  <a:cxn ang="0">
                    <a:pos x="29" y="169"/>
                  </a:cxn>
                  <a:cxn ang="0">
                    <a:pos x="45" y="187"/>
                  </a:cxn>
                  <a:cxn ang="0">
                    <a:pos x="49" y="140"/>
                  </a:cxn>
                </a:cxnLst>
                <a:rect l="0" t="0" r="r" b="b"/>
                <a:pathLst>
                  <a:path w="193" h="238">
                    <a:moveTo>
                      <a:pt x="100" y="207"/>
                    </a:moveTo>
                    <a:lnTo>
                      <a:pt x="100" y="207"/>
                    </a:lnTo>
                    <a:lnTo>
                      <a:pt x="100" y="209"/>
                    </a:lnTo>
                    <a:lnTo>
                      <a:pt x="98" y="209"/>
                    </a:lnTo>
                    <a:lnTo>
                      <a:pt x="98" y="217"/>
                    </a:lnTo>
                    <a:lnTo>
                      <a:pt x="106" y="221"/>
                    </a:lnTo>
                    <a:lnTo>
                      <a:pt x="114" y="225"/>
                    </a:lnTo>
                    <a:lnTo>
                      <a:pt x="116" y="228"/>
                    </a:lnTo>
                    <a:lnTo>
                      <a:pt x="118" y="228"/>
                    </a:lnTo>
                    <a:lnTo>
                      <a:pt x="124" y="228"/>
                    </a:lnTo>
                    <a:lnTo>
                      <a:pt x="126" y="230"/>
                    </a:lnTo>
                    <a:lnTo>
                      <a:pt x="134" y="236"/>
                    </a:lnTo>
                    <a:lnTo>
                      <a:pt x="134" y="238"/>
                    </a:lnTo>
                    <a:lnTo>
                      <a:pt x="141" y="238"/>
                    </a:lnTo>
                    <a:lnTo>
                      <a:pt x="137" y="230"/>
                    </a:lnTo>
                    <a:lnTo>
                      <a:pt x="143" y="228"/>
                    </a:lnTo>
                    <a:lnTo>
                      <a:pt x="143" y="225"/>
                    </a:lnTo>
                    <a:lnTo>
                      <a:pt x="143" y="219"/>
                    </a:lnTo>
                    <a:lnTo>
                      <a:pt x="143" y="217"/>
                    </a:lnTo>
                    <a:lnTo>
                      <a:pt x="143" y="215"/>
                    </a:lnTo>
                    <a:lnTo>
                      <a:pt x="145" y="211"/>
                    </a:lnTo>
                    <a:lnTo>
                      <a:pt x="145" y="207"/>
                    </a:lnTo>
                    <a:lnTo>
                      <a:pt x="132" y="211"/>
                    </a:lnTo>
                    <a:lnTo>
                      <a:pt x="124" y="215"/>
                    </a:lnTo>
                    <a:lnTo>
                      <a:pt x="116" y="211"/>
                    </a:lnTo>
                    <a:lnTo>
                      <a:pt x="110" y="209"/>
                    </a:lnTo>
                    <a:lnTo>
                      <a:pt x="108" y="209"/>
                    </a:lnTo>
                    <a:lnTo>
                      <a:pt x="104" y="209"/>
                    </a:lnTo>
                    <a:lnTo>
                      <a:pt x="100" y="207"/>
                    </a:lnTo>
                    <a:lnTo>
                      <a:pt x="100" y="207"/>
                    </a:lnTo>
                    <a:close/>
                    <a:moveTo>
                      <a:pt x="9" y="79"/>
                    </a:moveTo>
                    <a:lnTo>
                      <a:pt x="9" y="79"/>
                    </a:lnTo>
                    <a:lnTo>
                      <a:pt x="15" y="75"/>
                    </a:lnTo>
                    <a:lnTo>
                      <a:pt x="21" y="75"/>
                    </a:lnTo>
                    <a:lnTo>
                      <a:pt x="21" y="71"/>
                    </a:lnTo>
                    <a:lnTo>
                      <a:pt x="27" y="69"/>
                    </a:lnTo>
                    <a:lnTo>
                      <a:pt x="27" y="63"/>
                    </a:lnTo>
                    <a:lnTo>
                      <a:pt x="33" y="61"/>
                    </a:lnTo>
                    <a:lnTo>
                      <a:pt x="39" y="61"/>
                    </a:lnTo>
                    <a:lnTo>
                      <a:pt x="45" y="65"/>
                    </a:lnTo>
                    <a:lnTo>
                      <a:pt x="49" y="65"/>
                    </a:lnTo>
                    <a:lnTo>
                      <a:pt x="57" y="71"/>
                    </a:lnTo>
                    <a:lnTo>
                      <a:pt x="57" y="73"/>
                    </a:lnTo>
                    <a:lnTo>
                      <a:pt x="61" y="73"/>
                    </a:lnTo>
                    <a:lnTo>
                      <a:pt x="61" y="79"/>
                    </a:lnTo>
                    <a:lnTo>
                      <a:pt x="61" y="81"/>
                    </a:lnTo>
                    <a:lnTo>
                      <a:pt x="65" y="85"/>
                    </a:lnTo>
                    <a:lnTo>
                      <a:pt x="65" y="93"/>
                    </a:lnTo>
                    <a:lnTo>
                      <a:pt x="71" y="96"/>
                    </a:lnTo>
                    <a:lnTo>
                      <a:pt x="71" y="100"/>
                    </a:lnTo>
                    <a:lnTo>
                      <a:pt x="72" y="108"/>
                    </a:lnTo>
                    <a:lnTo>
                      <a:pt x="76" y="110"/>
                    </a:lnTo>
                    <a:lnTo>
                      <a:pt x="80" y="116"/>
                    </a:lnTo>
                    <a:lnTo>
                      <a:pt x="90" y="122"/>
                    </a:lnTo>
                    <a:lnTo>
                      <a:pt x="94" y="128"/>
                    </a:lnTo>
                    <a:lnTo>
                      <a:pt x="96" y="132"/>
                    </a:lnTo>
                    <a:lnTo>
                      <a:pt x="108" y="138"/>
                    </a:lnTo>
                    <a:lnTo>
                      <a:pt x="108" y="140"/>
                    </a:lnTo>
                    <a:lnTo>
                      <a:pt x="114" y="138"/>
                    </a:lnTo>
                    <a:lnTo>
                      <a:pt x="116" y="138"/>
                    </a:lnTo>
                    <a:lnTo>
                      <a:pt x="122" y="142"/>
                    </a:lnTo>
                    <a:lnTo>
                      <a:pt x="126" y="148"/>
                    </a:lnTo>
                    <a:lnTo>
                      <a:pt x="128" y="148"/>
                    </a:lnTo>
                    <a:lnTo>
                      <a:pt x="128" y="150"/>
                    </a:lnTo>
                    <a:lnTo>
                      <a:pt x="128" y="152"/>
                    </a:lnTo>
                    <a:lnTo>
                      <a:pt x="132" y="152"/>
                    </a:lnTo>
                    <a:lnTo>
                      <a:pt x="136" y="152"/>
                    </a:lnTo>
                    <a:lnTo>
                      <a:pt x="136" y="158"/>
                    </a:lnTo>
                    <a:lnTo>
                      <a:pt x="137" y="161"/>
                    </a:lnTo>
                    <a:lnTo>
                      <a:pt x="143" y="165"/>
                    </a:lnTo>
                    <a:lnTo>
                      <a:pt x="149" y="167"/>
                    </a:lnTo>
                    <a:lnTo>
                      <a:pt x="153" y="179"/>
                    </a:lnTo>
                    <a:lnTo>
                      <a:pt x="155" y="195"/>
                    </a:lnTo>
                    <a:lnTo>
                      <a:pt x="151" y="195"/>
                    </a:lnTo>
                    <a:lnTo>
                      <a:pt x="151" y="205"/>
                    </a:lnTo>
                    <a:lnTo>
                      <a:pt x="149" y="209"/>
                    </a:lnTo>
                    <a:lnTo>
                      <a:pt x="149" y="215"/>
                    </a:lnTo>
                    <a:lnTo>
                      <a:pt x="151" y="217"/>
                    </a:lnTo>
                    <a:lnTo>
                      <a:pt x="153" y="217"/>
                    </a:lnTo>
                    <a:lnTo>
                      <a:pt x="155" y="217"/>
                    </a:lnTo>
                    <a:lnTo>
                      <a:pt x="159" y="209"/>
                    </a:lnTo>
                    <a:lnTo>
                      <a:pt x="165" y="205"/>
                    </a:lnTo>
                    <a:lnTo>
                      <a:pt x="165" y="199"/>
                    </a:lnTo>
                    <a:lnTo>
                      <a:pt x="165" y="195"/>
                    </a:lnTo>
                    <a:lnTo>
                      <a:pt x="169" y="195"/>
                    </a:lnTo>
                    <a:lnTo>
                      <a:pt x="173" y="191"/>
                    </a:lnTo>
                    <a:lnTo>
                      <a:pt x="173" y="185"/>
                    </a:lnTo>
                    <a:lnTo>
                      <a:pt x="171" y="181"/>
                    </a:lnTo>
                    <a:lnTo>
                      <a:pt x="169" y="179"/>
                    </a:lnTo>
                    <a:lnTo>
                      <a:pt x="165" y="171"/>
                    </a:lnTo>
                    <a:lnTo>
                      <a:pt x="161" y="169"/>
                    </a:lnTo>
                    <a:lnTo>
                      <a:pt x="165" y="160"/>
                    </a:lnTo>
                    <a:lnTo>
                      <a:pt x="169" y="156"/>
                    </a:lnTo>
                    <a:lnTo>
                      <a:pt x="173" y="156"/>
                    </a:lnTo>
                    <a:lnTo>
                      <a:pt x="173" y="158"/>
                    </a:lnTo>
                    <a:lnTo>
                      <a:pt x="185" y="160"/>
                    </a:lnTo>
                    <a:lnTo>
                      <a:pt x="185" y="167"/>
                    </a:lnTo>
                    <a:lnTo>
                      <a:pt x="191" y="167"/>
                    </a:lnTo>
                    <a:lnTo>
                      <a:pt x="191" y="165"/>
                    </a:lnTo>
                    <a:lnTo>
                      <a:pt x="193" y="161"/>
                    </a:lnTo>
                    <a:lnTo>
                      <a:pt x="191" y="160"/>
                    </a:lnTo>
                    <a:lnTo>
                      <a:pt x="191" y="156"/>
                    </a:lnTo>
                    <a:lnTo>
                      <a:pt x="189" y="156"/>
                    </a:lnTo>
                    <a:lnTo>
                      <a:pt x="185" y="152"/>
                    </a:lnTo>
                    <a:lnTo>
                      <a:pt x="179" y="146"/>
                    </a:lnTo>
                    <a:lnTo>
                      <a:pt x="169" y="138"/>
                    </a:lnTo>
                    <a:lnTo>
                      <a:pt x="155" y="132"/>
                    </a:lnTo>
                    <a:lnTo>
                      <a:pt x="155" y="122"/>
                    </a:lnTo>
                    <a:lnTo>
                      <a:pt x="145" y="122"/>
                    </a:lnTo>
                    <a:lnTo>
                      <a:pt x="136" y="118"/>
                    </a:lnTo>
                    <a:lnTo>
                      <a:pt x="126" y="110"/>
                    </a:lnTo>
                    <a:lnTo>
                      <a:pt x="118" y="98"/>
                    </a:lnTo>
                    <a:lnTo>
                      <a:pt x="118" y="93"/>
                    </a:lnTo>
                    <a:lnTo>
                      <a:pt x="116" y="89"/>
                    </a:lnTo>
                    <a:lnTo>
                      <a:pt x="114" y="85"/>
                    </a:lnTo>
                    <a:lnTo>
                      <a:pt x="108" y="79"/>
                    </a:lnTo>
                    <a:lnTo>
                      <a:pt x="100" y="73"/>
                    </a:lnTo>
                    <a:lnTo>
                      <a:pt x="96" y="73"/>
                    </a:lnTo>
                    <a:lnTo>
                      <a:pt x="94" y="69"/>
                    </a:lnTo>
                    <a:lnTo>
                      <a:pt x="90" y="69"/>
                    </a:lnTo>
                    <a:lnTo>
                      <a:pt x="90" y="63"/>
                    </a:lnTo>
                    <a:lnTo>
                      <a:pt x="94" y="55"/>
                    </a:lnTo>
                    <a:lnTo>
                      <a:pt x="96" y="51"/>
                    </a:lnTo>
                    <a:lnTo>
                      <a:pt x="96" y="45"/>
                    </a:lnTo>
                    <a:lnTo>
                      <a:pt x="96" y="43"/>
                    </a:lnTo>
                    <a:lnTo>
                      <a:pt x="94" y="41"/>
                    </a:lnTo>
                    <a:lnTo>
                      <a:pt x="94" y="39"/>
                    </a:lnTo>
                    <a:lnTo>
                      <a:pt x="94" y="35"/>
                    </a:lnTo>
                    <a:lnTo>
                      <a:pt x="96" y="35"/>
                    </a:lnTo>
                    <a:lnTo>
                      <a:pt x="96" y="39"/>
                    </a:lnTo>
                    <a:lnTo>
                      <a:pt x="116" y="31"/>
                    </a:lnTo>
                    <a:lnTo>
                      <a:pt x="114" y="29"/>
                    </a:lnTo>
                    <a:lnTo>
                      <a:pt x="114" y="26"/>
                    </a:lnTo>
                    <a:lnTo>
                      <a:pt x="116" y="22"/>
                    </a:lnTo>
                    <a:lnTo>
                      <a:pt x="114" y="16"/>
                    </a:lnTo>
                    <a:lnTo>
                      <a:pt x="110" y="16"/>
                    </a:lnTo>
                    <a:lnTo>
                      <a:pt x="108" y="14"/>
                    </a:lnTo>
                    <a:lnTo>
                      <a:pt x="108" y="10"/>
                    </a:lnTo>
                    <a:lnTo>
                      <a:pt x="110" y="4"/>
                    </a:lnTo>
                    <a:lnTo>
                      <a:pt x="100" y="4"/>
                    </a:lnTo>
                    <a:lnTo>
                      <a:pt x="96" y="6"/>
                    </a:lnTo>
                    <a:lnTo>
                      <a:pt x="94" y="6"/>
                    </a:lnTo>
                    <a:lnTo>
                      <a:pt x="90" y="4"/>
                    </a:lnTo>
                    <a:lnTo>
                      <a:pt x="88" y="2"/>
                    </a:lnTo>
                    <a:lnTo>
                      <a:pt x="86" y="2"/>
                    </a:lnTo>
                    <a:lnTo>
                      <a:pt x="80" y="2"/>
                    </a:lnTo>
                    <a:lnTo>
                      <a:pt x="78" y="0"/>
                    </a:lnTo>
                    <a:lnTo>
                      <a:pt x="72" y="0"/>
                    </a:lnTo>
                    <a:lnTo>
                      <a:pt x="72" y="2"/>
                    </a:lnTo>
                    <a:lnTo>
                      <a:pt x="71" y="2"/>
                    </a:lnTo>
                    <a:lnTo>
                      <a:pt x="65" y="0"/>
                    </a:lnTo>
                    <a:lnTo>
                      <a:pt x="65" y="2"/>
                    </a:lnTo>
                    <a:lnTo>
                      <a:pt x="63" y="4"/>
                    </a:lnTo>
                    <a:lnTo>
                      <a:pt x="61" y="6"/>
                    </a:lnTo>
                    <a:lnTo>
                      <a:pt x="63" y="6"/>
                    </a:lnTo>
                    <a:lnTo>
                      <a:pt x="65" y="10"/>
                    </a:lnTo>
                    <a:lnTo>
                      <a:pt x="63" y="10"/>
                    </a:lnTo>
                    <a:lnTo>
                      <a:pt x="61" y="12"/>
                    </a:lnTo>
                    <a:lnTo>
                      <a:pt x="57" y="12"/>
                    </a:lnTo>
                    <a:lnTo>
                      <a:pt x="55" y="10"/>
                    </a:lnTo>
                    <a:lnTo>
                      <a:pt x="53" y="12"/>
                    </a:lnTo>
                    <a:lnTo>
                      <a:pt x="49" y="14"/>
                    </a:lnTo>
                    <a:lnTo>
                      <a:pt x="49" y="16"/>
                    </a:lnTo>
                    <a:lnTo>
                      <a:pt x="47" y="16"/>
                    </a:lnTo>
                    <a:lnTo>
                      <a:pt x="45" y="20"/>
                    </a:lnTo>
                    <a:lnTo>
                      <a:pt x="43" y="22"/>
                    </a:lnTo>
                    <a:lnTo>
                      <a:pt x="45" y="26"/>
                    </a:lnTo>
                    <a:lnTo>
                      <a:pt x="43" y="26"/>
                    </a:lnTo>
                    <a:lnTo>
                      <a:pt x="39" y="26"/>
                    </a:lnTo>
                    <a:lnTo>
                      <a:pt x="35" y="24"/>
                    </a:lnTo>
                    <a:lnTo>
                      <a:pt x="29" y="24"/>
                    </a:lnTo>
                    <a:lnTo>
                      <a:pt x="27" y="20"/>
                    </a:lnTo>
                    <a:lnTo>
                      <a:pt x="25" y="16"/>
                    </a:lnTo>
                    <a:lnTo>
                      <a:pt x="25" y="20"/>
                    </a:lnTo>
                    <a:lnTo>
                      <a:pt x="25" y="24"/>
                    </a:lnTo>
                    <a:lnTo>
                      <a:pt x="21" y="26"/>
                    </a:lnTo>
                    <a:lnTo>
                      <a:pt x="19" y="29"/>
                    </a:lnTo>
                    <a:lnTo>
                      <a:pt x="15" y="29"/>
                    </a:lnTo>
                    <a:lnTo>
                      <a:pt x="11" y="31"/>
                    </a:lnTo>
                    <a:lnTo>
                      <a:pt x="9" y="39"/>
                    </a:lnTo>
                    <a:lnTo>
                      <a:pt x="7" y="41"/>
                    </a:lnTo>
                    <a:lnTo>
                      <a:pt x="6" y="43"/>
                    </a:lnTo>
                    <a:lnTo>
                      <a:pt x="2" y="43"/>
                    </a:lnTo>
                    <a:lnTo>
                      <a:pt x="0" y="45"/>
                    </a:lnTo>
                    <a:lnTo>
                      <a:pt x="0" y="49"/>
                    </a:lnTo>
                    <a:lnTo>
                      <a:pt x="0" y="51"/>
                    </a:lnTo>
                    <a:lnTo>
                      <a:pt x="2" y="53"/>
                    </a:lnTo>
                    <a:lnTo>
                      <a:pt x="6" y="55"/>
                    </a:lnTo>
                    <a:lnTo>
                      <a:pt x="6" y="59"/>
                    </a:lnTo>
                    <a:lnTo>
                      <a:pt x="2" y="63"/>
                    </a:lnTo>
                    <a:lnTo>
                      <a:pt x="6" y="69"/>
                    </a:lnTo>
                    <a:lnTo>
                      <a:pt x="7" y="69"/>
                    </a:lnTo>
                    <a:lnTo>
                      <a:pt x="9" y="69"/>
                    </a:lnTo>
                    <a:lnTo>
                      <a:pt x="11" y="69"/>
                    </a:lnTo>
                    <a:lnTo>
                      <a:pt x="7" y="73"/>
                    </a:lnTo>
                    <a:lnTo>
                      <a:pt x="7" y="75"/>
                    </a:lnTo>
                    <a:lnTo>
                      <a:pt x="9" y="79"/>
                    </a:lnTo>
                    <a:lnTo>
                      <a:pt x="9" y="79"/>
                    </a:lnTo>
                    <a:close/>
                    <a:moveTo>
                      <a:pt x="43" y="136"/>
                    </a:moveTo>
                    <a:lnTo>
                      <a:pt x="43" y="136"/>
                    </a:lnTo>
                    <a:lnTo>
                      <a:pt x="29" y="146"/>
                    </a:lnTo>
                    <a:lnTo>
                      <a:pt x="27" y="146"/>
                    </a:lnTo>
                    <a:lnTo>
                      <a:pt x="29" y="156"/>
                    </a:lnTo>
                    <a:lnTo>
                      <a:pt x="29" y="169"/>
                    </a:lnTo>
                    <a:lnTo>
                      <a:pt x="35" y="181"/>
                    </a:lnTo>
                    <a:lnTo>
                      <a:pt x="37" y="185"/>
                    </a:lnTo>
                    <a:lnTo>
                      <a:pt x="39" y="187"/>
                    </a:lnTo>
                    <a:lnTo>
                      <a:pt x="45" y="187"/>
                    </a:lnTo>
                    <a:lnTo>
                      <a:pt x="49" y="181"/>
                    </a:lnTo>
                    <a:lnTo>
                      <a:pt x="55" y="150"/>
                    </a:lnTo>
                    <a:lnTo>
                      <a:pt x="49" y="146"/>
                    </a:lnTo>
                    <a:lnTo>
                      <a:pt x="49" y="140"/>
                    </a:lnTo>
                    <a:lnTo>
                      <a:pt x="47" y="138"/>
                    </a:lnTo>
                    <a:lnTo>
                      <a:pt x="43" y="136"/>
                    </a:lnTo>
                    <a:lnTo>
                      <a:pt x="43" y="136"/>
                    </a:lnTo>
                    <a:close/>
                  </a:path>
                </a:pathLst>
              </a:custGeom>
              <a:solidFill>
                <a:schemeClr val="tx2"/>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grpSp>
        <p:sp>
          <p:nvSpPr>
            <p:cNvPr id="190" name="Freeform 452">
              <a:extLst>
                <a:ext uri="{FF2B5EF4-FFF2-40B4-BE49-F238E27FC236}">
                  <a16:creationId xmlns:a16="http://schemas.microsoft.com/office/drawing/2014/main" id="{71339D2E-7F1F-4AC1-A5EA-E2E79B9810E8}"/>
                </a:ext>
              </a:extLst>
            </p:cNvPr>
            <p:cNvSpPr>
              <a:spLocks/>
            </p:cNvSpPr>
            <p:nvPr/>
          </p:nvSpPr>
          <p:spPr bwMode="auto">
            <a:xfrm>
              <a:off x="8258648" y="4303667"/>
              <a:ext cx="15499" cy="16440"/>
            </a:xfrm>
            <a:custGeom>
              <a:avLst/>
              <a:gdLst/>
              <a:ahLst/>
              <a:cxnLst>
                <a:cxn ang="0">
                  <a:pos x="4" y="0"/>
                </a:cxn>
                <a:cxn ang="0">
                  <a:pos x="4" y="0"/>
                </a:cxn>
                <a:cxn ang="0">
                  <a:pos x="4" y="2"/>
                </a:cxn>
                <a:cxn ang="0">
                  <a:pos x="2" y="4"/>
                </a:cxn>
                <a:cxn ang="0">
                  <a:pos x="0" y="4"/>
                </a:cxn>
                <a:cxn ang="0">
                  <a:pos x="4" y="0"/>
                </a:cxn>
              </a:cxnLst>
              <a:rect l="0" t="0" r="r" b="b"/>
              <a:pathLst>
                <a:path w="4" h="4">
                  <a:moveTo>
                    <a:pt x="4" y="0"/>
                  </a:moveTo>
                  <a:lnTo>
                    <a:pt x="4" y="0"/>
                  </a:lnTo>
                  <a:lnTo>
                    <a:pt x="4" y="2"/>
                  </a:lnTo>
                  <a:lnTo>
                    <a:pt x="2" y="4"/>
                  </a:lnTo>
                  <a:lnTo>
                    <a:pt x="0" y="4"/>
                  </a:lnTo>
                  <a:lnTo>
                    <a:pt x="4" y="0"/>
                  </a:lnTo>
                  <a:close/>
                </a:path>
              </a:pathLst>
            </a:custGeom>
            <a:solidFill>
              <a:srgbClr val="999999">
                <a:lumMod val="75000"/>
              </a:srgbClr>
            </a:solidFill>
            <a:ln w="9525">
              <a:noFill/>
              <a:round/>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191" name="Freeform 453">
              <a:extLst>
                <a:ext uri="{FF2B5EF4-FFF2-40B4-BE49-F238E27FC236}">
                  <a16:creationId xmlns:a16="http://schemas.microsoft.com/office/drawing/2014/main" id="{5392562B-16FB-4D81-BAB1-23C8E582EEE7}"/>
                </a:ext>
              </a:extLst>
            </p:cNvPr>
            <p:cNvSpPr>
              <a:spLocks/>
            </p:cNvSpPr>
            <p:nvPr/>
          </p:nvSpPr>
          <p:spPr bwMode="auto">
            <a:xfrm>
              <a:off x="8258648" y="4303667"/>
              <a:ext cx="15499" cy="16440"/>
            </a:xfrm>
            <a:custGeom>
              <a:avLst/>
              <a:gdLst/>
              <a:ahLst/>
              <a:cxnLst>
                <a:cxn ang="0">
                  <a:pos x="4" y="0"/>
                </a:cxn>
                <a:cxn ang="0">
                  <a:pos x="4" y="0"/>
                </a:cxn>
                <a:cxn ang="0">
                  <a:pos x="4" y="2"/>
                </a:cxn>
                <a:cxn ang="0">
                  <a:pos x="2" y="4"/>
                </a:cxn>
                <a:cxn ang="0">
                  <a:pos x="0" y="4"/>
                </a:cxn>
                <a:cxn ang="0">
                  <a:pos x="4" y="0"/>
                </a:cxn>
              </a:cxnLst>
              <a:rect l="0" t="0" r="r" b="b"/>
              <a:pathLst>
                <a:path w="4" h="4">
                  <a:moveTo>
                    <a:pt x="4" y="0"/>
                  </a:moveTo>
                  <a:lnTo>
                    <a:pt x="4" y="0"/>
                  </a:lnTo>
                  <a:lnTo>
                    <a:pt x="4" y="2"/>
                  </a:lnTo>
                  <a:lnTo>
                    <a:pt x="2" y="4"/>
                  </a:lnTo>
                  <a:lnTo>
                    <a:pt x="0" y="4"/>
                  </a:lnTo>
                  <a:lnTo>
                    <a:pt x="4" y="0"/>
                  </a:lnTo>
                </a:path>
              </a:pathLst>
            </a:custGeom>
            <a:solidFill>
              <a:srgbClr val="999999">
                <a:lumMod val="7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192" name="Freeform 468">
              <a:extLst>
                <a:ext uri="{FF2B5EF4-FFF2-40B4-BE49-F238E27FC236}">
                  <a16:creationId xmlns:a16="http://schemas.microsoft.com/office/drawing/2014/main" id="{61E79B40-2D8D-422E-BF1E-F967A0D8D141}"/>
                </a:ext>
              </a:extLst>
            </p:cNvPr>
            <p:cNvSpPr>
              <a:spLocks/>
            </p:cNvSpPr>
            <p:nvPr/>
          </p:nvSpPr>
          <p:spPr bwMode="auto">
            <a:xfrm>
              <a:off x="11447634" y="5203745"/>
              <a:ext cx="464980" cy="242489"/>
            </a:xfrm>
            <a:custGeom>
              <a:avLst/>
              <a:gdLst/>
              <a:ahLst/>
              <a:cxnLst>
                <a:cxn ang="0">
                  <a:pos x="0" y="12"/>
                </a:cxn>
                <a:cxn ang="0">
                  <a:pos x="10" y="18"/>
                </a:cxn>
                <a:cxn ang="0">
                  <a:pos x="22" y="27"/>
                </a:cxn>
                <a:cxn ang="0">
                  <a:pos x="28" y="45"/>
                </a:cxn>
                <a:cxn ang="0">
                  <a:pos x="28" y="51"/>
                </a:cxn>
                <a:cxn ang="0">
                  <a:pos x="30" y="55"/>
                </a:cxn>
                <a:cxn ang="0">
                  <a:pos x="38" y="51"/>
                </a:cxn>
                <a:cxn ang="0">
                  <a:pos x="47" y="55"/>
                </a:cxn>
                <a:cxn ang="0">
                  <a:pos x="59" y="55"/>
                </a:cxn>
                <a:cxn ang="0">
                  <a:pos x="63" y="57"/>
                </a:cxn>
                <a:cxn ang="0">
                  <a:pos x="65" y="59"/>
                </a:cxn>
                <a:cxn ang="0">
                  <a:pos x="79" y="59"/>
                </a:cxn>
                <a:cxn ang="0">
                  <a:pos x="93" y="57"/>
                </a:cxn>
                <a:cxn ang="0">
                  <a:pos x="97" y="49"/>
                </a:cxn>
                <a:cxn ang="0">
                  <a:pos x="106" y="51"/>
                </a:cxn>
                <a:cxn ang="0">
                  <a:pos x="112" y="59"/>
                </a:cxn>
                <a:cxn ang="0">
                  <a:pos x="116" y="59"/>
                </a:cxn>
                <a:cxn ang="0">
                  <a:pos x="114" y="51"/>
                </a:cxn>
                <a:cxn ang="0">
                  <a:pos x="116" y="47"/>
                </a:cxn>
                <a:cxn ang="0">
                  <a:pos x="114" y="39"/>
                </a:cxn>
                <a:cxn ang="0">
                  <a:pos x="110" y="37"/>
                </a:cxn>
                <a:cxn ang="0">
                  <a:pos x="105" y="35"/>
                </a:cxn>
                <a:cxn ang="0">
                  <a:pos x="105" y="29"/>
                </a:cxn>
                <a:cxn ang="0">
                  <a:pos x="97" y="25"/>
                </a:cxn>
                <a:cxn ang="0">
                  <a:pos x="93" y="18"/>
                </a:cxn>
                <a:cxn ang="0">
                  <a:pos x="83" y="18"/>
                </a:cxn>
                <a:cxn ang="0">
                  <a:pos x="75" y="20"/>
                </a:cxn>
                <a:cxn ang="0">
                  <a:pos x="69" y="18"/>
                </a:cxn>
                <a:cxn ang="0">
                  <a:pos x="57" y="20"/>
                </a:cxn>
                <a:cxn ang="0">
                  <a:pos x="49" y="10"/>
                </a:cxn>
                <a:cxn ang="0">
                  <a:pos x="39" y="6"/>
                </a:cxn>
                <a:cxn ang="0">
                  <a:pos x="28" y="6"/>
                </a:cxn>
                <a:cxn ang="0">
                  <a:pos x="18" y="0"/>
                </a:cxn>
                <a:cxn ang="0">
                  <a:pos x="10" y="0"/>
                </a:cxn>
                <a:cxn ang="0">
                  <a:pos x="0" y="8"/>
                </a:cxn>
                <a:cxn ang="0">
                  <a:pos x="0" y="12"/>
                </a:cxn>
              </a:cxnLst>
              <a:rect l="0" t="0" r="r" b="b"/>
              <a:pathLst>
                <a:path w="120" h="59">
                  <a:moveTo>
                    <a:pt x="0" y="12"/>
                  </a:moveTo>
                  <a:lnTo>
                    <a:pt x="0" y="12"/>
                  </a:lnTo>
                  <a:lnTo>
                    <a:pt x="4" y="18"/>
                  </a:lnTo>
                  <a:lnTo>
                    <a:pt x="10" y="18"/>
                  </a:lnTo>
                  <a:lnTo>
                    <a:pt x="14" y="21"/>
                  </a:lnTo>
                  <a:lnTo>
                    <a:pt x="22" y="27"/>
                  </a:lnTo>
                  <a:lnTo>
                    <a:pt x="28" y="37"/>
                  </a:lnTo>
                  <a:lnTo>
                    <a:pt x="28" y="45"/>
                  </a:lnTo>
                  <a:lnTo>
                    <a:pt x="28" y="49"/>
                  </a:lnTo>
                  <a:lnTo>
                    <a:pt x="28" y="51"/>
                  </a:lnTo>
                  <a:lnTo>
                    <a:pt x="30" y="51"/>
                  </a:lnTo>
                  <a:lnTo>
                    <a:pt x="30" y="55"/>
                  </a:lnTo>
                  <a:lnTo>
                    <a:pt x="32" y="51"/>
                  </a:lnTo>
                  <a:lnTo>
                    <a:pt x="38" y="51"/>
                  </a:lnTo>
                  <a:lnTo>
                    <a:pt x="41" y="51"/>
                  </a:lnTo>
                  <a:lnTo>
                    <a:pt x="47" y="55"/>
                  </a:lnTo>
                  <a:lnTo>
                    <a:pt x="49" y="57"/>
                  </a:lnTo>
                  <a:lnTo>
                    <a:pt x="59" y="55"/>
                  </a:lnTo>
                  <a:lnTo>
                    <a:pt x="63" y="55"/>
                  </a:lnTo>
                  <a:lnTo>
                    <a:pt x="63" y="57"/>
                  </a:lnTo>
                  <a:lnTo>
                    <a:pt x="63" y="59"/>
                  </a:lnTo>
                  <a:lnTo>
                    <a:pt x="65" y="59"/>
                  </a:lnTo>
                  <a:lnTo>
                    <a:pt x="67" y="59"/>
                  </a:lnTo>
                  <a:lnTo>
                    <a:pt x="79" y="59"/>
                  </a:lnTo>
                  <a:lnTo>
                    <a:pt x="89" y="59"/>
                  </a:lnTo>
                  <a:lnTo>
                    <a:pt x="93" y="57"/>
                  </a:lnTo>
                  <a:lnTo>
                    <a:pt x="95" y="51"/>
                  </a:lnTo>
                  <a:lnTo>
                    <a:pt x="97" y="49"/>
                  </a:lnTo>
                  <a:lnTo>
                    <a:pt x="103" y="49"/>
                  </a:lnTo>
                  <a:lnTo>
                    <a:pt x="106" y="51"/>
                  </a:lnTo>
                  <a:lnTo>
                    <a:pt x="110" y="55"/>
                  </a:lnTo>
                  <a:lnTo>
                    <a:pt x="112" y="59"/>
                  </a:lnTo>
                  <a:lnTo>
                    <a:pt x="114" y="59"/>
                  </a:lnTo>
                  <a:lnTo>
                    <a:pt x="116" y="59"/>
                  </a:lnTo>
                  <a:lnTo>
                    <a:pt x="120" y="55"/>
                  </a:lnTo>
                  <a:lnTo>
                    <a:pt x="114" y="51"/>
                  </a:lnTo>
                  <a:lnTo>
                    <a:pt x="114" y="49"/>
                  </a:lnTo>
                  <a:lnTo>
                    <a:pt x="116" y="47"/>
                  </a:lnTo>
                  <a:lnTo>
                    <a:pt x="120" y="45"/>
                  </a:lnTo>
                  <a:lnTo>
                    <a:pt x="114" y="39"/>
                  </a:lnTo>
                  <a:lnTo>
                    <a:pt x="112" y="37"/>
                  </a:lnTo>
                  <a:lnTo>
                    <a:pt x="110" y="37"/>
                  </a:lnTo>
                  <a:lnTo>
                    <a:pt x="105" y="37"/>
                  </a:lnTo>
                  <a:lnTo>
                    <a:pt x="105" y="35"/>
                  </a:lnTo>
                  <a:lnTo>
                    <a:pt x="105" y="31"/>
                  </a:lnTo>
                  <a:lnTo>
                    <a:pt x="105" y="29"/>
                  </a:lnTo>
                  <a:lnTo>
                    <a:pt x="101" y="27"/>
                  </a:lnTo>
                  <a:lnTo>
                    <a:pt x="97" y="25"/>
                  </a:lnTo>
                  <a:lnTo>
                    <a:pt x="95" y="21"/>
                  </a:lnTo>
                  <a:lnTo>
                    <a:pt x="93" y="18"/>
                  </a:lnTo>
                  <a:lnTo>
                    <a:pt x="87" y="16"/>
                  </a:lnTo>
                  <a:lnTo>
                    <a:pt x="83" y="18"/>
                  </a:lnTo>
                  <a:lnTo>
                    <a:pt x="77" y="20"/>
                  </a:lnTo>
                  <a:lnTo>
                    <a:pt x="75" y="20"/>
                  </a:lnTo>
                  <a:lnTo>
                    <a:pt x="73" y="18"/>
                  </a:lnTo>
                  <a:lnTo>
                    <a:pt x="69" y="18"/>
                  </a:lnTo>
                  <a:lnTo>
                    <a:pt x="63" y="20"/>
                  </a:lnTo>
                  <a:lnTo>
                    <a:pt x="57" y="20"/>
                  </a:lnTo>
                  <a:lnTo>
                    <a:pt x="55" y="18"/>
                  </a:lnTo>
                  <a:lnTo>
                    <a:pt x="49" y="10"/>
                  </a:lnTo>
                  <a:lnTo>
                    <a:pt x="45" y="8"/>
                  </a:lnTo>
                  <a:lnTo>
                    <a:pt x="39" y="6"/>
                  </a:lnTo>
                  <a:lnTo>
                    <a:pt x="36" y="6"/>
                  </a:lnTo>
                  <a:lnTo>
                    <a:pt x="28" y="6"/>
                  </a:lnTo>
                  <a:lnTo>
                    <a:pt x="20" y="6"/>
                  </a:lnTo>
                  <a:lnTo>
                    <a:pt x="18" y="0"/>
                  </a:lnTo>
                  <a:lnTo>
                    <a:pt x="14" y="0"/>
                  </a:lnTo>
                  <a:lnTo>
                    <a:pt x="10" y="0"/>
                  </a:lnTo>
                  <a:lnTo>
                    <a:pt x="4" y="2"/>
                  </a:lnTo>
                  <a:lnTo>
                    <a:pt x="0" y="8"/>
                  </a:lnTo>
                  <a:lnTo>
                    <a:pt x="0" y="12"/>
                  </a:lnTo>
                  <a:lnTo>
                    <a:pt x="0" y="12"/>
                  </a:lnTo>
                  <a:close/>
                </a:path>
              </a:pathLst>
            </a:custGeom>
            <a:solidFill>
              <a:srgbClr val="999999">
                <a:lumMod val="7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193" name="Freeform 469">
              <a:extLst>
                <a:ext uri="{FF2B5EF4-FFF2-40B4-BE49-F238E27FC236}">
                  <a16:creationId xmlns:a16="http://schemas.microsoft.com/office/drawing/2014/main" id="{A0EC2313-B594-404C-A9F5-6A0F0906538B}"/>
                </a:ext>
              </a:extLst>
            </p:cNvPr>
            <p:cNvSpPr>
              <a:spLocks/>
            </p:cNvSpPr>
            <p:nvPr/>
          </p:nvSpPr>
          <p:spPr bwMode="auto">
            <a:xfrm>
              <a:off x="11447634" y="5203745"/>
              <a:ext cx="464980" cy="242489"/>
            </a:xfrm>
            <a:custGeom>
              <a:avLst/>
              <a:gdLst/>
              <a:ahLst/>
              <a:cxnLst>
                <a:cxn ang="0">
                  <a:pos x="0" y="12"/>
                </a:cxn>
                <a:cxn ang="0">
                  <a:pos x="10" y="18"/>
                </a:cxn>
                <a:cxn ang="0">
                  <a:pos x="22" y="27"/>
                </a:cxn>
                <a:cxn ang="0">
                  <a:pos x="28" y="45"/>
                </a:cxn>
                <a:cxn ang="0">
                  <a:pos x="28" y="51"/>
                </a:cxn>
                <a:cxn ang="0">
                  <a:pos x="30" y="55"/>
                </a:cxn>
                <a:cxn ang="0">
                  <a:pos x="38" y="51"/>
                </a:cxn>
                <a:cxn ang="0">
                  <a:pos x="47" y="55"/>
                </a:cxn>
                <a:cxn ang="0">
                  <a:pos x="59" y="55"/>
                </a:cxn>
                <a:cxn ang="0">
                  <a:pos x="63" y="57"/>
                </a:cxn>
                <a:cxn ang="0">
                  <a:pos x="65" y="59"/>
                </a:cxn>
                <a:cxn ang="0">
                  <a:pos x="79" y="59"/>
                </a:cxn>
                <a:cxn ang="0">
                  <a:pos x="93" y="57"/>
                </a:cxn>
                <a:cxn ang="0">
                  <a:pos x="97" y="49"/>
                </a:cxn>
                <a:cxn ang="0">
                  <a:pos x="106" y="51"/>
                </a:cxn>
                <a:cxn ang="0">
                  <a:pos x="112" y="59"/>
                </a:cxn>
                <a:cxn ang="0">
                  <a:pos x="116" y="59"/>
                </a:cxn>
                <a:cxn ang="0">
                  <a:pos x="114" y="51"/>
                </a:cxn>
                <a:cxn ang="0">
                  <a:pos x="116" y="47"/>
                </a:cxn>
                <a:cxn ang="0">
                  <a:pos x="114" y="39"/>
                </a:cxn>
                <a:cxn ang="0">
                  <a:pos x="110" y="37"/>
                </a:cxn>
                <a:cxn ang="0">
                  <a:pos x="105" y="35"/>
                </a:cxn>
                <a:cxn ang="0">
                  <a:pos x="105" y="29"/>
                </a:cxn>
                <a:cxn ang="0">
                  <a:pos x="97" y="25"/>
                </a:cxn>
                <a:cxn ang="0">
                  <a:pos x="93" y="18"/>
                </a:cxn>
                <a:cxn ang="0">
                  <a:pos x="83" y="18"/>
                </a:cxn>
                <a:cxn ang="0">
                  <a:pos x="75" y="20"/>
                </a:cxn>
                <a:cxn ang="0">
                  <a:pos x="69" y="18"/>
                </a:cxn>
                <a:cxn ang="0">
                  <a:pos x="57" y="20"/>
                </a:cxn>
                <a:cxn ang="0">
                  <a:pos x="49" y="10"/>
                </a:cxn>
                <a:cxn ang="0">
                  <a:pos x="39" y="6"/>
                </a:cxn>
                <a:cxn ang="0">
                  <a:pos x="28" y="6"/>
                </a:cxn>
                <a:cxn ang="0">
                  <a:pos x="18" y="0"/>
                </a:cxn>
                <a:cxn ang="0">
                  <a:pos x="10" y="0"/>
                </a:cxn>
                <a:cxn ang="0">
                  <a:pos x="0" y="8"/>
                </a:cxn>
                <a:cxn ang="0">
                  <a:pos x="0" y="12"/>
                </a:cxn>
              </a:cxnLst>
              <a:rect l="0" t="0" r="r" b="b"/>
              <a:pathLst>
                <a:path w="120" h="59">
                  <a:moveTo>
                    <a:pt x="0" y="12"/>
                  </a:moveTo>
                  <a:lnTo>
                    <a:pt x="0" y="12"/>
                  </a:lnTo>
                  <a:lnTo>
                    <a:pt x="4" y="18"/>
                  </a:lnTo>
                  <a:lnTo>
                    <a:pt x="10" y="18"/>
                  </a:lnTo>
                  <a:lnTo>
                    <a:pt x="14" y="21"/>
                  </a:lnTo>
                  <a:lnTo>
                    <a:pt x="22" y="27"/>
                  </a:lnTo>
                  <a:lnTo>
                    <a:pt x="28" y="37"/>
                  </a:lnTo>
                  <a:lnTo>
                    <a:pt x="28" y="45"/>
                  </a:lnTo>
                  <a:lnTo>
                    <a:pt x="28" y="49"/>
                  </a:lnTo>
                  <a:lnTo>
                    <a:pt x="28" y="51"/>
                  </a:lnTo>
                  <a:lnTo>
                    <a:pt x="30" y="51"/>
                  </a:lnTo>
                  <a:lnTo>
                    <a:pt x="30" y="55"/>
                  </a:lnTo>
                  <a:lnTo>
                    <a:pt x="32" y="51"/>
                  </a:lnTo>
                  <a:lnTo>
                    <a:pt x="38" y="51"/>
                  </a:lnTo>
                  <a:lnTo>
                    <a:pt x="41" y="51"/>
                  </a:lnTo>
                  <a:lnTo>
                    <a:pt x="47" y="55"/>
                  </a:lnTo>
                  <a:lnTo>
                    <a:pt x="49" y="57"/>
                  </a:lnTo>
                  <a:lnTo>
                    <a:pt x="59" y="55"/>
                  </a:lnTo>
                  <a:lnTo>
                    <a:pt x="63" y="55"/>
                  </a:lnTo>
                  <a:lnTo>
                    <a:pt x="63" y="57"/>
                  </a:lnTo>
                  <a:lnTo>
                    <a:pt x="63" y="59"/>
                  </a:lnTo>
                  <a:lnTo>
                    <a:pt x="65" y="59"/>
                  </a:lnTo>
                  <a:lnTo>
                    <a:pt x="67" y="59"/>
                  </a:lnTo>
                  <a:lnTo>
                    <a:pt x="79" y="59"/>
                  </a:lnTo>
                  <a:lnTo>
                    <a:pt x="89" y="59"/>
                  </a:lnTo>
                  <a:lnTo>
                    <a:pt x="93" y="57"/>
                  </a:lnTo>
                  <a:lnTo>
                    <a:pt x="95" y="51"/>
                  </a:lnTo>
                  <a:lnTo>
                    <a:pt x="97" y="49"/>
                  </a:lnTo>
                  <a:lnTo>
                    <a:pt x="103" y="49"/>
                  </a:lnTo>
                  <a:lnTo>
                    <a:pt x="106" y="51"/>
                  </a:lnTo>
                  <a:lnTo>
                    <a:pt x="110" y="55"/>
                  </a:lnTo>
                  <a:lnTo>
                    <a:pt x="112" y="59"/>
                  </a:lnTo>
                  <a:lnTo>
                    <a:pt x="114" y="59"/>
                  </a:lnTo>
                  <a:lnTo>
                    <a:pt x="116" y="59"/>
                  </a:lnTo>
                  <a:lnTo>
                    <a:pt x="120" y="55"/>
                  </a:lnTo>
                  <a:lnTo>
                    <a:pt x="114" y="51"/>
                  </a:lnTo>
                  <a:lnTo>
                    <a:pt x="114" y="49"/>
                  </a:lnTo>
                  <a:lnTo>
                    <a:pt x="116" y="47"/>
                  </a:lnTo>
                  <a:lnTo>
                    <a:pt x="120" y="45"/>
                  </a:lnTo>
                  <a:lnTo>
                    <a:pt x="114" y="39"/>
                  </a:lnTo>
                  <a:lnTo>
                    <a:pt x="112" y="37"/>
                  </a:lnTo>
                  <a:lnTo>
                    <a:pt x="110" y="37"/>
                  </a:lnTo>
                  <a:lnTo>
                    <a:pt x="105" y="37"/>
                  </a:lnTo>
                  <a:lnTo>
                    <a:pt x="105" y="35"/>
                  </a:lnTo>
                  <a:lnTo>
                    <a:pt x="105" y="31"/>
                  </a:lnTo>
                  <a:lnTo>
                    <a:pt x="105" y="29"/>
                  </a:lnTo>
                  <a:lnTo>
                    <a:pt x="101" y="27"/>
                  </a:lnTo>
                  <a:lnTo>
                    <a:pt x="97" y="25"/>
                  </a:lnTo>
                  <a:lnTo>
                    <a:pt x="95" y="21"/>
                  </a:lnTo>
                  <a:lnTo>
                    <a:pt x="93" y="18"/>
                  </a:lnTo>
                  <a:lnTo>
                    <a:pt x="87" y="16"/>
                  </a:lnTo>
                  <a:lnTo>
                    <a:pt x="83" y="18"/>
                  </a:lnTo>
                  <a:lnTo>
                    <a:pt x="77" y="20"/>
                  </a:lnTo>
                  <a:lnTo>
                    <a:pt x="75" y="20"/>
                  </a:lnTo>
                  <a:lnTo>
                    <a:pt x="73" y="18"/>
                  </a:lnTo>
                  <a:lnTo>
                    <a:pt x="69" y="18"/>
                  </a:lnTo>
                  <a:lnTo>
                    <a:pt x="63" y="20"/>
                  </a:lnTo>
                  <a:lnTo>
                    <a:pt x="57" y="20"/>
                  </a:lnTo>
                  <a:lnTo>
                    <a:pt x="55" y="18"/>
                  </a:lnTo>
                  <a:lnTo>
                    <a:pt x="49" y="10"/>
                  </a:lnTo>
                  <a:lnTo>
                    <a:pt x="45" y="8"/>
                  </a:lnTo>
                  <a:lnTo>
                    <a:pt x="39" y="6"/>
                  </a:lnTo>
                  <a:lnTo>
                    <a:pt x="36" y="6"/>
                  </a:lnTo>
                  <a:lnTo>
                    <a:pt x="28" y="6"/>
                  </a:lnTo>
                  <a:lnTo>
                    <a:pt x="20" y="6"/>
                  </a:lnTo>
                  <a:lnTo>
                    <a:pt x="18" y="0"/>
                  </a:lnTo>
                  <a:lnTo>
                    <a:pt x="14" y="0"/>
                  </a:lnTo>
                  <a:lnTo>
                    <a:pt x="10" y="0"/>
                  </a:lnTo>
                  <a:lnTo>
                    <a:pt x="4" y="2"/>
                  </a:lnTo>
                  <a:lnTo>
                    <a:pt x="0" y="8"/>
                  </a:lnTo>
                  <a:lnTo>
                    <a:pt x="0" y="12"/>
                  </a:lnTo>
                  <a:lnTo>
                    <a:pt x="0" y="12"/>
                  </a:lnTo>
                  <a:close/>
                </a:path>
              </a:pathLst>
            </a:custGeom>
            <a:solidFill>
              <a:srgbClr val="999999">
                <a:lumMod val="7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194" name="Freeform 474">
              <a:extLst>
                <a:ext uri="{FF2B5EF4-FFF2-40B4-BE49-F238E27FC236}">
                  <a16:creationId xmlns:a16="http://schemas.microsoft.com/office/drawing/2014/main" id="{23C4F511-FE9A-4CBE-ACE4-D1B015A7DBC5}"/>
                </a:ext>
              </a:extLst>
            </p:cNvPr>
            <p:cNvSpPr>
              <a:spLocks/>
            </p:cNvSpPr>
            <p:nvPr/>
          </p:nvSpPr>
          <p:spPr bwMode="auto">
            <a:xfrm>
              <a:off x="10401429" y="3543327"/>
              <a:ext cx="298364" cy="250708"/>
            </a:xfrm>
            <a:custGeom>
              <a:avLst/>
              <a:gdLst/>
              <a:ahLst/>
              <a:cxnLst>
                <a:cxn ang="0">
                  <a:pos x="69" y="20"/>
                </a:cxn>
                <a:cxn ang="0">
                  <a:pos x="75" y="18"/>
                </a:cxn>
                <a:cxn ang="0">
                  <a:pos x="75" y="16"/>
                </a:cxn>
                <a:cxn ang="0">
                  <a:pos x="77" y="12"/>
                </a:cxn>
                <a:cxn ang="0">
                  <a:pos x="75" y="8"/>
                </a:cxn>
                <a:cxn ang="0">
                  <a:pos x="71" y="6"/>
                </a:cxn>
                <a:cxn ang="0">
                  <a:pos x="65" y="2"/>
                </a:cxn>
                <a:cxn ang="0">
                  <a:pos x="59" y="0"/>
                </a:cxn>
                <a:cxn ang="0">
                  <a:pos x="55" y="0"/>
                </a:cxn>
                <a:cxn ang="0">
                  <a:pos x="55" y="6"/>
                </a:cxn>
                <a:cxn ang="0">
                  <a:pos x="38" y="6"/>
                </a:cxn>
                <a:cxn ang="0">
                  <a:pos x="38" y="2"/>
                </a:cxn>
                <a:cxn ang="0">
                  <a:pos x="34" y="2"/>
                </a:cxn>
                <a:cxn ang="0">
                  <a:pos x="32" y="2"/>
                </a:cxn>
                <a:cxn ang="0">
                  <a:pos x="30" y="8"/>
                </a:cxn>
                <a:cxn ang="0">
                  <a:pos x="22" y="8"/>
                </a:cxn>
                <a:cxn ang="0">
                  <a:pos x="14" y="8"/>
                </a:cxn>
                <a:cxn ang="0">
                  <a:pos x="0" y="12"/>
                </a:cxn>
                <a:cxn ang="0">
                  <a:pos x="0" y="26"/>
                </a:cxn>
                <a:cxn ang="0">
                  <a:pos x="0" y="35"/>
                </a:cxn>
                <a:cxn ang="0">
                  <a:pos x="6" y="35"/>
                </a:cxn>
                <a:cxn ang="0">
                  <a:pos x="4" y="47"/>
                </a:cxn>
                <a:cxn ang="0">
                  <a:pos x="14" y="47"/>
                </a:cxn>
                <a:cxn ang="0">
                  <a:pos x="20" y="47"/>
                </a:cxn>
                <a:cxn ang="0">
                  <a:pos x="20" y="45"/>
                </a:cxn>
                <a:cxn ang="0">
                  <a:pos x="24" y="45"/>
                </a:cxn>
                <a:cxn ang="0">
                  <a:pos x="32" y="47"/>
                </a:cxn>
                <a:cxn ang="0">
                  <a:pos x="38" y="49"/>
                </a:cxn>
                <a:cxn ang="0">
                  <a:pos x="38" y="51"/>
                </a:cxn>
                <a:cxn ang="0">
                  <a:pos x="42" y="51"/>
                </a:cxn>
                <a:cxn ang="0">
                  <a:pos x="47" y="61"/>
                </a:cxn>
                <a:cxn ang="0">
                  <a:pos x="55" y="59"/>
                </a:cxn>
                <a:cxn ang="0">
                  <a:pos x="57" y="55"/>
                </a:cxn>
                <a:cxn ang="0">
                  <a:pos x="57" y="49"/>
                </a:cxn>
                <a:cxn ang="0">
                  <a:pos x="59" y="49"/>
                </a:cxn>
                <a:cxn ang="0">
                  <a:pos x="65" y="45"/>
                </a:cxn>
                <a:cxn ang="0">
                  <a:pos x="67" y="41"/>
                </a:cxn>
                <a:cxn ang="0">
                  <a:pos x="67" y="37"/>
                </a:cxn>
                <a:cxn ang="0">
                  <a:pos x="61" y="35"/>
                </a:cxn>
                <a:cxn ang="0">
                  <a:pos x="61" y="28"/>
                </a:cxn>
                <a:cxn ang="0">
                  <a:pos x="59" y="20"/>
                </a:cxn>
                <a:cxn ang="0">
                  <a:pos x="65" y="18"/>
                </a:cxn>
                <a:cxn ang="0">
                  <a:pos x="69" y="18"/>
                </a:cxn>
                <a:cxn ang="0">
                  <a:pos x="69" y="20"/>
                </a:cxn>
                <a:cxn ang="0">
                  <a:pos x="69" y="20"/>
                </a:cxn>
              </a:cxnLst>
              <a:rect l="0" t="0" r="r" b="b"/>
              <a:pathLst>
                <a:path w="77" h="61">
                  <a:moveTo>
                    <a:pt x="69" y="20"/>
                  </a:moveTo>
                  <a:lnTo>
                    <a:pt x="75" y="18"/>
                  </a:lnTo>
                  <a:lnTo>
                    <a:pt x="75" y="16"/>
                  </a:lnTo>
                  <a:lnTo>
                    <a:pt x="77" y="12"/>
                  </a:lnTo>
                  <a:lnTo>
                    <a:pt x="75" y="8"/>
                  </a:lnTo>
                  <a:lnTo>
                    <a:pt x="71" y="6"/>
                  </a:lnTo>
                  <a:lnTo>
                    <a:pt x="65" y="2"/>
                  </a:lnTo>
                  <a:lnTo>
                    <a:pt x="59" y="0"/>
                  </a:lnTo>
                  <a:lnTo>
                    <a:pt x="55" y="0"/>
                  </a:lnTo>
                  <a:lnTo>
                    <a:pt x="55" y="6"/>
                  </a:lnTo>
                  <a:lnTo>
                    <a:pt x="38" y="6"/>
                  </a:lnTo>
                  <a:lnTo>
                    <a:pt x="38" y="2"/>
                  </a:lnTo>
                  <a:lnTo>
                    <a:pt x="34" y="2"/>
                  </a:lnTo>
                  <a:lnTo>
                    <a:pt x="32" y="2"/>
                  </a:lnTo>
                  <a:lnTo>
                    <a:pt x="30" y="8"/>
                  </a:lnTo>
                  <a:lnTo>
                    <a:pt x="22" y="8"/>
                  </a:lnTo>
                  <a:lnTo>
                    <a:pt x="14" y="8"/>
                  </a:lnTo>
                  <a:lnTo>
                    <a:pt x="0" y="12"/>
                  </a:lnTo>
                  <a:lnTo>
                    <a:pt x="0" y="26"/>
                  </a:lnTo>
                  <a:lnTo>
                    <a:pt x="0" y="35"/>
                  </a:lnTo>
                  <a:lnTo>
                    <a:pt x="6" y="35"/>
                  </a:lnTo>
                  <a:lnTo>
                    <a:pt x="4" y="47"/>
                  </a:lnTo>
                  <a:lnTo>
                    <a:pt x="14" y="47"/>
                  </a:lnTo>
                  <a:lnTo>
                    <a:pt x="20" y="47"/>
                  </a:lnTo>
                  <a:lnTo>
                    <a:pt x="20" y="45"/>
                  </a:lnTo>
                  <a:lnTo>
                    <a:pt x="24" y="45"/>
                  </a:lnTo>
                  <a:lnTo>
                    <a:pt x="32" y="47"/>
                  </a:lnTo>
                  <a:lnTo>
                    <a:pt x="38" y="49"/>
                  </a:lnTo>
                  <a:lnTo>
                    <a:pt x="38" y="51"/>
                  </a:lnTo>
                  <a:lnTo>
                    <a:pt x="42" y="51"/>
                  </a:lnTo>
                  <a:lnTo>
                    <a:pt x="47" y="61"/>
                  </a:lnTo>
                  <a:lnTo>
                    <a:pt x="55" y="59"/>
                  </a:lnTo>
                  <a:lnTo>
                    <a:pt x="57" y="55"/>
                  </a:lnTo>
                  <a:lnTo>
                    <a:pt x="57" y="49"/>
                  </a:lnTo>
                  <a:lnTo>
                    <a:pt x="59" y="49"/>
                  </a:lnTo>
                  <a:lnTo>
                    <a:pt x="65" y="45"/>
                  </a:lnTo>
                  <a:lnTo>
                    <a:pt x="67" y="41"/>
                  </a:lnTo>
                  <a:lnTo>
                    <a:pt x="67" y="37"/>
                  </a:lnTo>
                  <a:lnTo>
                    <a:pt x="61" y="35"/>
                  </a:lnTo>
                  <a:lnTo>
                    <a:pt x="61" y="28"/>
                  </a:lnTo>
                  <a:lnTo>
                    <a:pt x="59" y="20"/>
                  </a:lnTo>
                  <a:lnTo>
                    <a:pt x="65" y="18"/>
                  </a:lnTo>
                  <a:lnTo>
                    <a:pt x="69" y="18"/>
                  </a:lnTo>
                  <a:lnTo>
                    <a:pt x="69" y="20"/>
                  </a:lnTo>
                  <a:lnTo>
                    <a:pt x="69" y="20"/>
                  </a:lnTo>
                  <a:close/>
                </a:path>
              </a:pathLst>
            </a:custGeom>
            <a:solidFill>
              <a:srgbClr val="999999">
                <a:lumMod val="7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195" name="Freeform 475">
              <a:extLst>
                <a:ext uri="{FF2B5EF4-FFF2-40B4-BE49-F238E27FC236}">
                  <a16:creationId xmlns:a16="http://schemas.microsoft.com/office/drawing/2014/main" id="{59A0F094-5661-4D64-90B4-82C615FB35B4}"/>
                </a:ext>
              </a:extLst>
            </p:cNvPr>
            <p:cNvSpPr>
              <a:spLocks/>
            </p:cNvSpPr>
            <p:nvPr/>
          </p:nvSpPr>
          <p:spPr bwMode="auto">
            <a:xfrm>
              <a:off x="10401429" y="3543327"/>
              <a:ext cx="298364" cy="250708"/>
            </a:xfrm>
            <a:custGeom>
              <a:avLst/>
              <a:gdLst/>
              <a:ahLst/>
              <a:cxnLst>
                <a:cxn ang="0">
                  <a:pos x="69" y="20"/>
                </a:cxn>
                <a:cxn ang="0">
                  <a:pos x="75" y="18"/>
                </a:cxn>
                <a:cxn ang="0">
                  <a:pos x="75" y="16"/>
                </a:cxn>
                <a:cxn ang="0">
                  <a:pos x="77" y="12"/>
                </a:cxn>
                <a:cxn ang="0">
                  <a:pos x="75" y="8"/>
                </a:cxn>
                <a:cxn ang="0">
                  <a:pos x="71" y="6"/>
                </a:cxn>
                <a:cxn ang="0">
                  <a:pos x="65" y="2"/>
                </a:cxn>
                <a:cxn ang="0">
                  <a:pos x="59" y="0"/>
                </a:cxn>
                <a:cxn ang="0">
                  <a:pos x="55" y="0"/>
                </a:cxn>
                <a:cxn ang="0">
                  <a:pos x="55" y="6"/>
                </a:cxn>
                <a:cxn ang="0">
                  <a:pos x="38" y="6"/>
                </a:cxn>
                <a:cxn ang="0">
                  <a:pos x="38" y="2"/>
                </a:cxn>
                <a:cxn ang="0">
                  <a:pos x="34" y="2"/>
                </a:cxn>
                <a:cxn ang="0">
                  <a:pos x="32" y="2"/>
                </a:cxn>
                <a:cxn ang="0">
                  <a:pos x="30" y="8"/>
                </a:cxn>
                <a:cxn ang="0">
                  <a:pos x="22" y="8"/>
                </a:cxn>
                <a:cxn ang="0">
                  <a:pos x="14" y="8"/>
                </a:cxn>
                <a:cxn ang="0">
                  <a:pos x="0" y="12"/>
                </a:cxn>
                <a:cxn ang="0">
                  <a:pos x="0" y="26"/>
                </a:cxn>
                <a:cxn ang="0">
                  <a:pos x="0" y="35"/>
                </a:cxn>
                <a:cxn ang="0">
                  <a:pos x="6" y="35"/>
                </a:cxn>
                <a:cxn ang="0">
                  <a:pos x="4" y="47"/>
                </a:cxn>
                <a:cxn ang="0">
                  <a:pos x="14" y="47"/>
                </a:cxn>
                <a:cxn ang="0">
                  <a:pos x="20" y="47"/>
                </a:cxn>
                <a:cxn ang="0">
                  <a:pos x="20" y="45"/>
                </a:cxn>
                <a:cxn ang="0">
                  <a:pos x="24" y="45"/>
                </a:cxn>
                <a:cxn ang="0">
                  <a:pos x="32" y="47"/>
                </a:cxn>
                <a:cxn ang="0">
                  <a:pos x="38" y="49"/>
                </a:cxn>
                <a:cxn ang="0">
                  <a:pos x="38" y="51"/>
                </a:cxn>
                <a:cxn ang="0">
                  <a:pos x="42" y="51"/>
                </a:cxn>
                <a:cxn ang="0">
                  <a:pos x="47" y="61"/>
                </a:cxn>
                <a:cxn ang="0">
                  <a:pos x="55" y="59"/>
                </a:cxn>
                <a:cxn ang="0">
                  <a:pos x="57" y="55"/>
                </a:cxn>
                <a:cxn ang="0">
                  <a:pos x="57" y="49"/>
                </a:cxn>
                <a:cxn ang="0">
                  <a:pos x="59" y="49"/>
                </a:cxn>
                <a:cxn ang="0">
                  <a:pos x="65" y="45"/>
                </a:cxn>
                <a:cxn ang="0">
                  <a:pos x="67" y="41"/>
                </a:cxn>
                <a:cxn ang="0">
                  <a:pos x="67" y="37"/>
                </a:cxn>
                <a:cxn ang="0">
                  <a:pos x="61" y="35"/>
                </a:cxn>
                <a:cxn ang="0">
                  <a:pos x="61" y="28"/>
                </a:cxn>
                <a:cxn ang="0">
                  <a:pos x="59" y="20"/>
                </a:cxn>
                <a:cxn ang="0">
                  <a:pos x="65" y="18"/>
                </a:cxn>
                <a:cxn ang="0">
                  <a:pos x="69" y="18"/>
                </a:cxn>
                <a:cxn ang="0">
                  <a:pos x="69" y="20"/>
                </a:cxn>
                <a:cxn ang="0">
                  <a:pos x="69" y="20"/>
                </a:cxn>
              </a:cxnLst>
              <a:rect l="0" t="0" r="r" b="b"/>
              <a:pathLst>
                <a:path w="77" h="61">
                  <a:moveTo>
                    <a:pt x="69" y="20"/>
                  </a:moveTo>
                  <a:lnTo>
                    <a:pt x="75" y="18"/>
                  </a:lnTo>
                  <a:lnTo>
                    <a:pt x="75" y="16"/>
                  </a:lnTo>
                  <a:lnTo>
                    <a:pt x="77" y="12"/>
                  </a:lnTo>
                  <a:lnTo>
                    <a:pt x="75" y="8"/>
                  </a:lnTo>
                  <a:lnTo>
                    <a:pt x="71" y="6"/>
                  </a:lnTo>
                  <a:lnTo>
                    <a:pt x="65" y="2"/>
                  </a:lnTo>
                  <a:lnTo>
                    <a:pt x="59" y="0"/>
                  </a:lnTo>
                  <a:lnTo>
                    <a:pt x="55" y="0"/>
                  </a:lnTo>
                  <a:lnTo>
                    <a:pt x="55" y="6"/>
                  </a:lnTo>
                  <a:lnTo>
                    <a:pt x="38" y="6"/>
                  </a:lnTo>
                  <a:lnTo>
                    <a:pt x="38" y="2"/>
                  </a:lnTo>
                  <a:lnTo>
                    <a:pt x="34" y="2"/>
                  </a:lnTo>
                  <a:lnTo>
                    <a:pt x="32" y="2"/>
                  </a:lnTo>
                  <a:lnTo>
                    <a:pt x="30" y="8"/>
                  </a:lnTo>
                  <a:lnTo>
                    <a:pt x="22" y="8"/>
                  </a:lnTo>
                  <a:lnTo>
                    <a:pt x="14" y="8"/>
                  </a:lnTo>
                  <a:lnTo>
                    <a:pt x="0" y="12"/>
                  </a:lnTo>
                  <a:lnTo>
                    <a:pt x="0" y="26"/>
                  </a:lnTo>
                  <a:lnTo>
                    <a:pt x="0" y="35"/>
                  </a:lnTo>
                  <a:lnTo>
                    <a:pt x="6" y="35"/>
                  </a:lnTo>
                  <a:lnTo>
                    <a:pt x="4" y="47"/>
                  </a:lnTo>
                  <a:lnTo>
                    <a:pt x="14" y="47"/>
                  </a:lnTo>
                  <a:lnTo>
                    <a:pt x="20" y="47"/>
                  </a:lnTo>
                  <a:lnTo>
                    <a:pt x="20" y="45"/>
                  </a:lnTo>
                  <a:lnTo>
                    <a:pt x="24" y="45"/>
                  </a:lnTo>
                  <a:lnTo>
                    <a:pt x="32" y="47"/>
                  </a:lnTo>
                  <a:lnTo>
                    <a:pt x="38" y="49"/>
                  </a:lnTo>
                  <a:lnTo>
                    <a:pt x="38" y="51"/>
                  </a:lnTo>
                  <a:lnTo>
                    <a:pt x="42" y="51"/>
                  </a:lnTo>
                  <a:lnTo>
                    <a:pt x="47" y="61"/>
                  </a:lnTo>
                  <a:lnTo>
                    <a:pt x="55" y="59"/>
                  </a:lnTo>
                  <a:lnTo>
                    <a:pt x="57" y="55"/>
                  </a:lnTo>
                  <a:lnTo>
                    <a:pt x="57" y="49"/>
                  </a:lnTo>
                  <a:lnTo>
                    <a:pt x="59" y="49"/>
                  </a:lnTo>
                  <a:lnTo>
                    <a:pt x="65" y="45"/>
                  </a:lnTo>
                  <a:lnTo>
                    <a:pt x="67" y="41"/>
                  </a:lnTo>
                  <a:lnTo>
                    <a:pt x="67" y="37"/>
                  </a:lnTo>
                  <a:lnTo>
                    <a:pt x="61" y="35"/>
                  </a:lnTo>
                  <a:lnTo>
                    <a:pt x="61" y="28"/>
                  </a:lnTo>
                  <a:lnTo>
                    <a:pt x="59" y="20"/>
                  </a:lnTo>
                  <a:lnTo>
                    <a:pt x="65" y="18"/>
                  </a:lnTo>
                  <a:lnTo>
                    <a:pt x="69" y="18"/>
                  </a:lnTo>
                  <a:lnTo>
                    <a:pt x="69" y="20"/>
                  </a:lnTo>
                  <a:lnTo>
                    <a:pt x="69" y="20"/>
                  </a:lnTo>
                  <a:close/>
                </a:path>
              </a:pathLst>
            </a:custGeom>
            <a:solidFill>
              <a:srgbClr val="999999">
                <a:lumMod val="7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196" name="Freeform 484">
              <a:extLst>
                <a:ext uri="{FF2B5EF4-FFF2-40B4-BE49-F238E27FC236}">
                  <a16:creationId xmlns:a16="http://schemas.microsoft.com/office/drawing/2014/main" id="{3F5CAFED-C942-4F76-A6D5-0657D7CD6FCD}"/>
                </a:ext>
              </a:extLst>
            </p:cNvPr>
            <p:cNvSpPr>
              <a:spLocks/>
            </p:cNvSpPr>
            <p:nvPr/>
          </p:nvSpPr>
          <p:spPr bwMode="auto">
            <a:xfrm>
              <a:off x="9638088" y="4468066"/>
              <a:ext cx="391359" cy="258927"/>
            </a:xfrm>
            <a:custGeom>
              <a:avLst/>
              <a:gdLst/>
              <a:ahLst/>
              <a:cxnLst>
                <a:cxn ang="0">
                  <a:pos x="81" y="55"/>
                </a:cxn>
                <a:cxn ang="0">
                  <a:pos x="81" y="55"/>
                </a:cxn>
                <a:cxn ang="0">
                  <a:pos x="81" y="53"/>
                </a:cxn>
                <a:cxn ang="0">
                  <a:pos x="83" y="51"/>
                </a:cxn>
                <a:cxn ang="0">
                  <a:pos x="89" y="49"/>
                </a:cxn>
                <a:cxn ang="0">
                  <a:pos x="91" y="45"/>
                </a:cxn>
                <a:cxn ang="0">
                  <a:pos x="91" y="43"/>
                </a:cxn>
                <a:cxn ang="0">
                  <a:pos x="91" y="41"/>
                </a:cxn>
                <a:cxn ang="0">
                  <a:pos x="101" y="39"/>
                </a:cxn>
                <a:cxn ang="0">
                  <a:pos x="99" y="31"/>
                </a:cxn>
                <a:cxn ang="0">
                  <a:pos x="97" y="29"/>
                </a:cxn>
                <a:cxn ang="0">
                  <a:pos x="93" y="29"/>
                </a:cxn>
                <a:cxn ang="0">
                  <a:pos x="93" y="27"/>
                </a:cxn>
                <a:cxn ang="0">
                  <a:pos x="91" y="23"/>
                </a:cxn>
                <a:cxn ang="0">
                  <a:pos x="89" y="21"/>
                </a:cxn>
                <a:cxn ang="0">
                  <a:pos x="87" y="21"/>
                </a:cxn>
                <a:cxn ang="0">
                  <a:pos x="81" y="21"/>
                </a:cxn>
                <a:cxn ang="0">
                  <a:pos x="73" y="19"/>
                </a:cxn>
                <a:cxn ang="0">
                  <a:pos x="69" y="13"/>
                </a:cxn>
                <a:cxn ang="0">
                  <a:pos x="67" y="11"/>
                </a:cxn>
                <a:cxn ang="0">
                  <a:pos x="63" y="11"/>
                </a:cxn>
                <a:cxn ang="0">
                  <a:pos x="61" y="11"/>
                </a:cxn>
                <a:cxn ang="0">
                  <a:pos x="59" y="11"/>
                </a:cxn>
                <a:cxn ang="0">
                  <a:pos x="59" y="9"/>
                </a:cxn>
                <a:cxn ang="0">
                  <a:pos x="55" y="7"/>
                </a:cxn>
                <a:cxn ang="0">
                  <a:pos x="45" y="7"/>
                </a:cxn>
                <a:cxn ang="0">
                  <a:pos x="42" y="3"/>
                </a:cxn>
                <a:cxn ang="0">
                  <a:pos x="34" y="0"/>
                </a:cxn>
                <a:cxn ang="0">
                  <a:pos x="24" y="7"/>
                </a:cxn>
                <a:cxn ang="0">
                  <a:pos x="16" y="9"/>
                </a:cxn>
                <a:cxn ang="0">
                  <a:pos x="14" y="13"/>
                </a:cxn>
                <a:cxn ang="0">
                  <a:pos x="8" y="17"/>
                </a:cxn>
                <a:cxn ang="0">
                  <a:pos x="4" y="17"/>
                </a:cxn>
                <a:cxn ang="0">
                  <a:pos x="0" y="19"/>
                </a:cxn>
                <a:cxn ang="0">
                  <a:pos x="0" y="23"/>
                </a:cxn>
                <a:cxn ang="0">
                  <a:pos x="6" y="29"/>
                </a:cxn>
                <a:cxn ang="0">
                  <a:pos x="8" y="33"/>
                </a:cxn>
                <a:cxn ang="0">
                  <a:pos x="10" y="39"/>
                </a:cxn>
                <a:cxn ang="0">
                  <a:pos x="10" y="43"/>
                </a:cxn>
                <a:cxn ang="0">
                  <a:pos x="14" y="49"/>
                </a:cxn>
                <a:cxn ang="0">
                  <a:pos x="16" y="49"/>
                </a:cxn>
                <a:cxn ang="0">
                  <a:pos x="18" y="49"/>
                </a:cxn>
                <a:cxn ang="0">
                  <a:pos x="22" y="51"/>
                </a:cxn>
                <a:cxn ang="0">
                  <a:pos x="26" y="55"/>
                </a:cxn>
                <a:cxn ang="0">
                  <a:pos x="32" y="61"/>
                </a:cxn>
                <a:cxn ang="0">
                  <a:pos x="36" y="63"/>
                </a:cxn>
                <a:cxn ang="0">
                  <a:pos x="38" y="61"/>
                </a:cxn>
                <a:cxn ang="0">
                  <a:pos x="44" y="53"/>
                </a:cxn>
                <a:cxn ang="0">
                  <a:pos x="45" y="51"/>
                </a:cxn>
                <a:cxn ang="0">
                  <a:pos x="49" y="51"/>
                </a:cxn>
                <a:cxn ang="0">
                  <a:pos x="53" y="51"/>
                </a:cxn>
                <a:cxn ang="0">
                  <a:pos x="55" y="53"/>
                </a:cxn>
                <a:cxn ang="0">
                  <a:pos x="61" y="55"/>
                </a:cxn>
                <a:cxn ang="0">
                  <a:pos x="69" y="59"/>
                </a:cxn>
                <a:cxn ang="0">
                  <a:pos x="81" y="55"/>
                </a:cxn>
                <a:cxn ang="0">
                  <a:pos x="81" y="55"/>
                </a:cxn>
              </a:cxnLst>
              <a:rect l="0" t="0" r="r" b="b"/>
              <a:pathLst>
                <a:path w="101" h="63">
                  <a:moveTo>
                    <a:pt x="81" y="55"/>
                  </a:moveTo>
                  <a:lnTo>
                    <a:pt x="81" y="55"/>
                  </a:lnTo>
                  <a:lnTo>
                    <a:pt x="81" y="53"/>
                  </a:lnTo>
                  <a:lnTo>
                    <a:pt x="83" y="51"/>
                  </a:lnTo>
                  <a:lnTo>
                    <a:pt x="89" y="49"/>
                  </a:lnTo>
                  <a:lnTo>
                    <a:pt x="91" y="45"/>
                  </a:lnTo>
                  <a:lnTo>
                    <a:pt x="91" y="43"/>
                  </a:lnTo>
                  <a:lnTo>
                    <a:pt x="91" y="41"/>
                  </a:lnTo>
                  <a:lnTo>
                    <a:pt x="101" y="39"/>
                  </a:lnTo>
                  <a:lnTo>
                    <a:pt x="99" y="31"/>
                  </a:lnTo>
                  <a:lnTo>
                    <a:pt x="97" y="29"/>
                  </a:lnTo>
                  <a:lnTo>
                    <a:pt x="93" y="29"/>
                  </a:lnTo>
                  <a:lnTo>
                    <a:pt x="93" y="27"/>
                  </a:lnTo>
                  <a:lnTo>
                    <a:pt x="91" y="23"/>
                  </a:lnTo>
                  <a:lnTo>
                    <a:pt x="89" y="21"/>
                  </a:lnTo>
                  <a:lnTo>
                    <a:pt x="87" y="21"/>
                  </a:lnTo>
                  <a:lnTo>
                    <a:pt x="81" y="21"/>
                  </a:lnTo>
                  <a:lnTo>
                    <a:pt x="73" y="19"/>
                  </a:lnTo>
                  <a:lnTo>
                    <a:pt x="69" y="13"/>
                  </a:lnTo>
                  <a:lnTo>
                    <a:pt x="67" y="11"/>
                  </a:lnTo>
                  <a:lnTo>
                    <a:pt x="63" y="11"/>
                  </a:lnTo>
                  <a:lnTo>
                    <a:pt x="61" y="11"/>
                  </a:lnTo>
                  <a:lnTo>
                    <a:pt x="59" y="11"/>
                  </a:lnTo>
                  <a:lnTo>
                    <a:pt x="59" y="9"/>
                  </a:lnTo>
                  <a:lnTo>
                    <a:pt x="55" y="7"/>
                  </a:lnTo>
                  <a:lnTo>
                    <a:pt x="45" y="7"/>
                  </a:lnTo>
                  <a:lnTo>
                    <a:pt x="42" y="3"/>
                  </a:lnTo>
                  <a:lnTo>
                    <a:pt x="34" y="0"/>
                  </a:lnTo>
                  <a:lnTo>
                    <a:pt x="24" y="7"/>
                  </a:lnTo>
                  <a:lnTo>
                    <a:pt x="16" y="9"/>
                  </a:lnTo>
                  <a:lnTo>
                    <a:pt x="14" y="13"/>
                  </a:lnTo>
                  <a:lnTo>
                    <a:pt x="8" y="17"/>
                  </a:lnTo>
                  <a:lnTo>
                    <a:pt x="4" y="17"/>
                  </a:lnTo>
                  <a:lnTo>
                    <a:pt x="0" y="19"/>
                  </a:lnTo>
                  <a:lnTo>
                    <a:pt x="0" y="23"/>
                  </a:lnTo>
                  <a:lnTo>
                    <a:pt x="6" y="29"/>
                  </a:lnTo>
                  <a:lnTo>
                    <a:pt x="8" y="33"/>
                  </a:lnTo>
                  <a:lnTo>
                    <a:pt x="10" y="39"/>
                  </a:lnTo>
                  <a:lnTo>
                    <a:pt x="10" y="43"/>
                  </a:lnTo>
                  <a:lnTo>
                    <a:pt x="14" y="49"/>
                  </a:lnTo>
                  <a:lnTo>
                    <a:pt x="16" y="49"/>
                  </a:lnTo>
                  <a:lnTo>
                    <a:pt x="18" y="49"/>
                  </a:lnTo>
                  <a:lnTo>
                    <a:pt x="22" y="51"/>
                  </a:lnTo>
                  <a:lnTo>
                    <a:pt x="26" y="55"/>
                  </a:lnTo>
                  <a:lnTo>
                    <a:pt x="32" y="61"/>
                  </a:lnTo>
                  <a:lnTo>
                    <a:pt x="36" y="63"/>
                  </a:lnTo>
                  <a:lnTo>
                    <a:pt x="38" y="61"/>
                  </a:lnTo>
                  <a:lnTo>
                    <a:pt x="44" y="53"/>
                  </a:lnTo>
                  <a:lnTo>
                    <a:pt x="45" y="51"/>
                  </a:lnTo>
                  <a:lnTo>
                    <a:pt x="49" y="51"/>
                  </a:lnTo>
                  <a:lnTo>
                    <a:pt x="53" y="51"/>
                  </a:lnTo>
                  <a:lnTo>
                    <a:pt x="55" y="53"/>
                  </a:lnTo>
                  <a:lnTo>
                    <a:pt x="61" y="55"/>
                  </a:lnTo>
                  <a:lnTo>
                    <a:pt x="69" y="59"/>
                  </a:lnTo>
                  <a:lnTo>
                    <a:pt x="81" y="55"/>
                  </a:lnTo>
                  <a:lnTo>
                    <a:pt x="81" y="55"/>
                  </a:lnTo>
                  <a:close/>
                </a:path>
              </a:pathLst>
            </a:custGeom>
            <a:solidFill>
              <a:schemeClr val="tx2"/>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197" name="Freeform 544">
              <a:extLst>
                <a:ext uri="{FF2B5EF4-FFF2-40B4-BE49-F238E27FC236}">
                  <a16:creationId xmlns:a16="http://schemas.microsoft.com/office/drawing/2014/main" id="{F4DD5DF3-AE43-4932-BA57-573677330235}"/>
                </a:ext>
              </a:extLst>
            </p:cNvPr>
            <p:cNvSpPr>
              <a:spLocks/>
            </p:cNvSpPr>
            <p:nvPr/>
          </p:nvSpPr>
          <p:spPr bwMode="auto">
            <a:xfrm>
              <a:off x="9409472" y="3152884"/>
              <a:ext cx="23248" cy="8219"/>
            </a:xfrm>
            <a:custGeom>
              <a:avLst/>
              <a:gdLst/>
              <a:ahLst/>
              <a:cxnLst>
                <a:cxn ang="0">
                  <a:pos x="4" y="0"/>
                </a:cxn>
                <a:cxn ang="0">
                  <a:pos x="4" y="0"/>
                </a:cxn>
                <a:cxn ang="0">
                  <a:pos x="6" y="2"/>
                </a:cxn>
                <a:cxn ang="0">
                  <a:pos x="4" y="2"/>
                </a:cxn>
                <a:cxn ang="0">
                  <a:pos x="4" y="0"/>
                </a:cxn>
                <a:cxn ang="0">
                  <a:pos x="0" y="0"/>
                </a:cxn>
                <a:cxn ang="0">
                  <a:pos x="4" y="0"/>
                </a:cxn>
                <a:cxn ang="0">
                  <a:pos x="4" y="0"/>
                </a:cxn>
              </a:cxnLst>
              <a:rect l="0" t="0" r="r" b="b"/>
              <a:pathLst>
                <a:path w="6" h="2">
                  <a:moveTo>
                    <a:pt x="4" y="0"/>
                  </a:moveTo>
                  <a:lnTo>
                    <a:pt x="4" y="0"/>
                  </a:lnTo>
                  <a:lnTo>
                    <a:pt x="6" y="2"/>
                  </a:lnTo>
                  <a:lnTo>
                    <a:pt x="4" y="2"/>
                  </a:lnTo>
                  <a:lnTo>
                    <a:pt x="4" y="0"/>
                  </a:lnTo>
                  <a:lnTo>
                    <a:pt x="0" y="0"/>
                  </a:lnTo>
                  <a:lnTo>
                    <a:pt x="4" y="0"/>
                  </a:lnTo>
                  <a:lnTo>
                    <a:pt x="4" y="0"/>
                  </a:lnTo>
                  <a:close/>
                </a:path>
              </a:pathLst>
            </a:custGeom>
            <a:solidFill>
              <a:srgbClr val="999999">
                <a:lumMod val="7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198" name="Freeform 545">
              <a:extLst>
                <a:ext uri="{FF2B5EF4-FFF2-40B4-BE49-F238E27FC236}">
                  <a16:creationId xmlns:a16="http://schemas.microsoft.com/office/drawing/2014/main" id="{E49F90B5-3C37-45F8-AC5D-CEFCA7622DD7}"/>
                </a:ext>
              </a:extLst>
            </p:cNvPr>
            <p:cNvSpPr>
              <a:spLocks/>
            </p:cNvSpPr>
            <p:nvPr/>
          </p:nvSpPr>
          <p:spPr bwMode="auto">
            <a:xfrm>
              <a:off x="9409472" y="3152884"/>
              <a:ext cx="23248" cy="8219"/>
            </a:xfrm>
            <a:custGeom>
              <a:avLst/>
              <a:gdLst/>
              <a:ahLst/>
              <a:cxnLst>
                <a:cxn ang="0">
                  <a:pos x="4" y="0"/>
                </a:cxn>
                <a:cxn ang="0">
                  <a:pos x="4" y="0"/>
                </a:cxn>
                <a:cxn ang="0">
                  <a:pos x="6" y="2"/>
                </a:cxn>
                <a:cxn ang="0">
                  <a:pos x="4" y="2"/>
                </a:cxn>
                <a:cxn ang="0">
                  <a:pos x="4" y="0"/>
                </a:cxn>
                <a:cxn ang="0">
                  <a:pos x="0" y="0"/>
                </a:cxn>
                <a:cxn ang="0">
                  <a:pos x="4" y="0"/>
                </a:cxn>
                <a:cxn ang="0">
                  <a:pos x="4" y="0"/>
                </a:cxn>
              </a:cxnLst>
              <a:rect l="0" t="0" r="r" b="b"/>
              <a:pathLst>
                <a:path w="6" h="2">
                  <a:moveTo>
                    <a:pt x="4" y="0"/>
                  </a:moveTo>
                  <a:lnTo>
                    <a:pt x="4" y="0"/>
                  </a:lnTo>
                  <a:lnTo>
                    <a:pt x="6" y="2"/>
                  </a:lnTo>
                  <a:lnTo>
                    <a:pt x="4" y="2"/>
                  </a:lnTo>
                  <a:lnTo>
                    <a:pt x="4" y="0"/>
                  </a:lnTo>
                  <a:lnTo>
                    <a:pt x="0" y="0"/>
                  </a:lnTo>
                  <a:lnTo>
                    <a:pt x="4" y="0"/>
                  </a:lnTo>
                  <a:lnTo>
                    <a:pt x="4" y="0"/>
                  </a:lnTo>
                  <a:close/>
                </a:path>
              </a:pathLst>
            </a:custGeom>
            <a:solidFill>
              <a:srgbClr val="999999">
                <a:lumMod val="7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199" name="Freeform 546">
              <a:extLst>
                <a:ext uri="{FF2B5EF4-FFF2-40B4-BE49-F238E27FC236}">
                  <a16:creationId xmlns:a16="http://schemas.microsoft.com/office/drawing/2014/main" id="{148EDE60-3413-4BE7-90C9-B5A9BDF71244}"/>
                </a:ext>
              </a:extLst>
            </p:cNvPr>
            <p:cNvSpPr>
              <a:spLocks/>
            </p:cNvSpPr>
            <p:nvPr/>
          </p:nvSpPr>
          <p:spPr bwMode="auto">
            <a:xfrm>
              <a:off x="9316476" y="3259743"/>
              <a:ext cx="15499" cy="32879"/>
            </a:xfrm>
            <a:custGeom>
              <a:avLst/>
              <a:gdLst/>
              <a:ahLst/>
              <a:cxnLst>
                <a:cxn ang="0">
                  <a:pos x="2" y="0"/>
                </a:cxn>
                <a:cxn ang="0">
                  <a:pos x="2" y="0"/>
                </a:cxn>
                <a:cxn ang="0">
                  <a:pos x="2" y="2"/>
                </a:cxn>
                <a:cxn ang="0">
                  <a:pos x="4" y="2"/>
                </a:cxn>
                <a:cxn ang="0">
                  <a:pos x="2" y="2"/>
                </a:cxn>
                <a:cxn ang="0">
                  <a:pos x="2" y="4"/>
                </a:cxn>
                <a:cxn ang="0">
                  <a:pos x="0" y="8"/>
                </a:cxn>
                <a:cxn ang="0">
                  <a:pos x="0" y="2"/>
                </a:cxn>
                <a:cxn ang="0">
                  <a:pos x="0" y="0"/>
                </a:cxn>
                <a:cxn ang="0">
                  <a:pos x="2" y="0"/>
                </a:cxn>
                <a:cxn ang="0">
                  <a:pos x="2" y="0"/>
                </a:cxn>
              </a:cxnLst>
              <a:rect l="0" t="0" r="r" b="b"/>
              <a:pathLst>
                <a:path w="4" h="8">
                  <a:moveTo>
                    <a:pt x="2" y="0"/>
                  </a:moveTo>
                  <a:lnTo>
                    <a:pt x="2" y="0"/>
                  </a:lnTo>
                  <a:lnTo>
                    <a:pt x="2" y="2"/>
                  </a:lnTo>
                  <a:lnTo>
                    <a:pt x="4" y="2"/>
                  </a:lnTo>
                  <a:lnTo>
                    <a:pt x="2" y="2"/>
                  </a:lnTo>
                  <a:lnTo>
                    <a:pt x="2" y="4"/>
                  </a:lnTo>
                  <a:lnTo>
                    <a:pt x="0" y="8"/>
                  </a:lnTo>
                  <a:lnTo>
                    <a:pt x="0" y="2"/>
                  </a:lnTo>
                  <a:lnTo>
                    <a:pt x="0" y="0"/>
                  </a:lnTo>
                  <a:lnTo>
                    <a:pt x="2" y="0"/>
                  </a:lnTo>
                  <a:lnTo>
                    <a:pt x="2" y="0"/>
                  </a:lnTo>
                  <a:close/>
                </a:path>
              </a:pathLst>
            </a:custGeom>
            <a:solidFill>
              <a:srgbClr val="999999">
                <a:lumMod val="7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200" name="Freeform 547">
              <a:extLst>
                <a:ext uri="{FF2B5EF4-FFF2-40B4-BE49-F238E27FC236}">
                  <a16:creationId xmlns:a16="http://schemas.microsoft.com/office/drawing/2014/main" id="{46BD7BE1-02C0-4655-8726-1AEACB13922F}"/>
                </a:ext>
              </a:extLst>
            </p:cNvPr>
            <p:cNvSpPr>
              <a:spLocks/>
            </p:cNvSpPr>
            <p:nvPr/>
          </p:nvSpPr>
          <p:spPr bwMode="auto">
            <a:xfrm>
              <a:off x="9316476" y="3259743"/>
              <a:ext cx="15499" cy="32879"/>
            </a:xfrm>
            <a:custGeom>
              <a:avLst/>
              <a:gdLst/>
              <a:ahLst/>
              <a:cxnLst>
                <a:cxn ang="0">
                  <a:pos x="2" y="0"/>
                </a:cxn>
                <a:cxn ang="0">
                  <a:pos x="2" y="0"/>
                </a:cxn>
                <a:cxn ang="0">
                  <a:pos x="2" y="2"/>
                </a:cxn>
                <a:cxn ang="0">
                  <a:pos x="4" y="2"/>
                </a:cxn>
                <a:cxn ang="0">
                  <a:pos x="2" y="2"/>
                </a:cxn>
                <a:cxn ang="0">
                  <a:pos x="2" y="4"/>
                </a:cxn>
                <a:cxn ang="0">
                  <a:pos x="0" y="8"/>
                </a:cxn>
                <a:cxn ang="0">
                  <a:pos x="0" y="2"/>
                </a:cxn>
                <a:cxn ang="0">
                  <a:pos x="0" y="0"/>
                </a:cxn>
                <a:cxn ang="0">
                  <a:pos x="2" y="0"/>
                </a:cxn>
                <a:cxn ang="0">
                  <a:pos x="2" y="0"/>
                </a:cxn>
              </a:cxnLst>
              <a:rect l="0" t="0" r="r" b="b"/>
              <a:pathLst>
                <a:path w="4" h="8">
                  <a:moveTo>
                    <a:pt x="2" y="0"/>
                  </a:moveTo>
                  <a:lnTo>
                    <a:pt x="2" y="0"/>
                  </a:lnTo>
                  <a:lnTo>
                    <a:pt x="2" y="2"/>
                  </a:lnTo>
                  <a:lnTo>
                    <a:pt x="4" y="2"/>
                  </a:lnTo>
                  <a:lnTo>
                    <a:pt x="2" y="2"/>
                  </a:lnTo>
                  <a:lnTo>
                    <a:pt x="2" y="4"/>
                  </a:lnTo>
                  <a:lnTo>
                    <a:pt x="0" y="8"/>
                  </a:lnTo>
                  <a:lnTo>
                    <a:pt x="0" y="2"/>
                  </a:lnTo>
                  <a:lnTo>
                    <a:pt x="0" y="0"/>
                  </a:lnTo>
                  <a:lnTo>
                    <a:pt x="2" y="0"/>
                  </a:lnTo>
                  <a:lnTo>
                    <a:pt x="2" y="0"/>
                  </a:lnTo>
                  <a:close/>
                </a:path>
              </a:pathLst>
            </a:custGeom>
            <a:solidFill>
              <a:srgbClr val="999999">
                <a:lumMod val="7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201" name="Freeform 610">
              <a:extLst>
                <a:ext uri="{FF2B5EF4-FFF2-40B4-BE49-F238E27FC236}">
                  <a16:creationId xmlns:a16="http://schemas.microsoft.com/office/drawing/2014/main" id="{47F8BCE0-A497-494F-AA85-F2EF149AD047}"/>
                </a:ext>
              </a:extLst>
            </p:cNvPr>
            <p:cNvSpPr>
              <a:spLocks/>
            </p:cNvSpPr>
            <p:nvPr/>
          </p:nvSpPr>
          <p:spPr bwMode="auto">
            <a:xfrm>
              <a:off x="11889366" y="5528431"/>
              <a:ext cx="54247" cy="69871"/>
            </a:xfrm>
            <a:custGeom>
              <a:avLst/>
              <a:gdLst/>
              <a:ahLst/>
              <a:cxnLst>
                <a:cxn ang="0">
                  <a:pos x="12" y="17"/>
                </a:cxn>
                <a:cxn ang="0">
                  <a:pos x="12" y="17"/>
                </a:cxn>
                <a:cxn ang="0">
                  <a:pos x="6" y="9"/>
                </a:cxn>
                <a:cxn ang="0">
                  <a:pos x="2" y="8"/>
                </a:cxn>
                <a:cxn ang="0">
                  <a:pos x="0" y="2"/>
                </a:cxn>
                <a:cxn ang="0">
                  <a:pos x="8" y="0"/>
                </a:cxn>
                <a:cxn ang="0">
                  <a:pos x="10" y="6"/>
                </a:cxn>
                <a:cxn ang="0">
                  <a:pos x="8" y="6"/>
                </a:cxn>
                <a:cxn ang="0">
                  <a:pos x="10" y="9"/>
                </a:cxn>
                <a:cxn ang="0">
                  <a:pos x="14" y="13"/>
                </a:cxn>
                <a:cxn ang="0">
                  <a:pos x="14" y="15"/>
                </a:cxn>
                <a:cxn ang="0">
                  <a:pos x="14" y="17"/>
                </a:cxn>
                <a:cxn ang="0">
                  <a:pos x="12" y="17"/>
                </a:cxn>
                <a:cxn ang="0">
                  <a:pos x="12" y="17"/>
                </a:cxn>
              </a:cxnLst>
              <a:rect l="0" t="0" r="r" b="b"/>
              <a:pathLst>
                <a:path w="14" h="17">
                  <a:moveTo>
                    <a:pt x="12" y="17"/>
                  </a:moveTo>
                  <a:lnTo>
                    <a:pt x="12" y="17"/>
                  </a:lnTo>
                  <a:lnTo>
                    <a:pt x="6" y="9"/>
                  </a:lnTo>
                  <a:lnTo>
                    <a:pt x="2" y="8"/>
                  </a:lnTo>
                  <a:lnTo>
                    <a:pt x="0" y="2"/>
                  </a:lnTo>
                  <a:lnTo>
                    <a:pt x="8" y="0"/>
                  </a:lnTo>
                  <a:lnTo>
                    <a:pt x="10" y="6"/>
                  </a:lnTo>
                  <a:lnTo>
                    <a:pt x="8" y="6"/>
                  </a:lnTo>
                  <a:lnTo>
                    <a:pt x="10" y="9"/>
                  </a:lnTo>
                  <a:lnTo>
                    <a:pt x="14" y="13"/>
                  </a:lnTo>
                  <a:lnTo>
                    <a:pt x="14" y="15"/>
                  </a:lnTo>
                  <a:lnTo>
                    <a:pt x="14" y="17"/>
                  </a:lnTo>
                  <a:lnTo>
                    <a:pt x="12" y="17"/>
                  </a:lnTo>
                  <a:lnTo>
                    <a:pt x="12" y="17"/>
                  </a:lnTo>
                  <a:close/>
                </a:path>
              </a:pathLst>
            </a:custGeom>
            <a:solidFill>
              <a:srgbClr val="999999">
                <a:lumMod val="7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202" name="Freeform 611">
              <a:extLst>
                <a:ext uri="{FF2B5EF4-FFF2-40B4-BE49-F238E27FC236}">
                  <a16:creationId xmlns:a16="http://schemas.microsoft.com/office/drawing/2014/main" id="{3D693BF2-E22C-4AC2-ABE1-9BF82985874C}"/>
                </a:ext>
              </a:extLst>
            </p:cNvPr>
            <p:cNvSpPr>
              <a:spLocks/>
            </p:cNvSpPr>
            <p:nvPr/>
          </p:nvSpPr>
          <p:spPr bwMode="auto">
            <a:xfrm>
              <a:off x="11889366" y="5528431"/>
              <a:ext cx="54247" cy="69871"/>
            </a:xfrm>
            <a:custGeom>
              <a:avLst/>
              <a:gdLst/>
              <a:ahLst/>
              <a:cxnLst>
                <a:cxn ang="0">
                  <a:pos x="12" y="17"/>
                </a:cxn>
                <a:cxn ang="0">
                  <a:pos x="12" y="17"/>
                </a:cxn>
                <a:cxn ang="0">
                  <a:pos x="6" y="9"/>
                </a:cxn>
                <a:cxn ang="0">
                  <a:pos x="2" y="8"/>
                </a:cxn>
                <a:cxn ang="0">
                  <a:pos x="0" y="2"/>
                </a:cxn>
                <a:cxn ang="0">
                  <a:pos x="8" y="0"/>
                </a:cxn>
                <a:cxn ang="0">
                  <a:pos x="10" y="6"/>
                </a:cxn>
                <a:cxn ang="0">
                  <a:pos x="8" y="6"/>
                </a:cxn>
                <a:cxn ang="0">
                  <a:pos x="10" y="9"/>
                </a:cxn>
                <a:cxn ang="0">
                  <a:pos x="14" y="13"/>
                </a:cxn>
                <a:cxn ang="0">
                  <a:pos x="14" y="15"/>
                </a:cxn>
                <a:cxn ang="0">
                  <a:pos x="14" y="17"/>
                </a:cxn>
                <a:cxn ang="0">
                  <a:pos x="12" y="17"/>
                </a:cxn>
                <a:cxn ang="0">
                  <a:pos x="12" y="17"/>
                </a:cxn>
              </a:cxnLst>
              <a:rect l="0" t="0" r="r" b="b"/>
              <a:pathLst>
                <a:path w="14" h="17">
                  <a:moveTo>
                    <a:pt x="12" y="17"/>
                  </a:moveTo>
                  <a:lnTo>
                    <a:pt x="12" y="17"/>
                  </a:lnTo>
                  <a:lnTo>
                    <a:pt x="6" y="9"/>
                  </a:lnTo>
                  <a:lnTo>
                    <a:pt x="2" y="8"/>
                  </a:lnTo>
                  <a:lnTo>
                    <a:pt x="0" y="2"/>
                  </a:lnTo>
                  <a:lnTo>
                    <a:pt x="8" y="0"/>
                  </a:lnTo>
                  <a:lnTo>
                    <a:pt x="10" y="6"/>
                  </a:lnTo>
                  <a:lnTo>
                    <a:pt x="8" y="6"/>
                  </a:lnTo>
                  <a:lnTo>
                    <a:pt x="10" y="9"/>
                  </a:lnTo>
                  <a:lnTo>
                    <a:pt x="14" y="13"/>
                  </a:lnTo>
                  <a:lnTo>
                    <a:pt x="14" y="15"/>
                  </a:lnTo>
                  <a:lnTo>
                    <a:pt x="14" y="17"/>
                  </a:lnTo>
                  <a:lnTo>
                    <a:pt x="12" y="17"/>
                  </a:lnTo>
                  <a:lnTo>
                    <a:pt x="12" y="17"/>
                  </a:lnTo>
                  <a:close/>
                </a:path>
              </a:pathLst>
            </a:custGeom>
            <a:solidFill>
              <a:srgbClr val="999999">
                <a:lumMod val="7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203" name="Freeform 612">
              <a:extLst>
                <a:ext uri="{FF2B5EF4-FFF2-40B4-BE49-F238E27FC236}">
                  <a16:creationId xmlns:a16="http://schemas.microsoft.com/office/drawing/2014/main" id="{7F7B2740-B627-46D6-B6BA-BB91B1AE4277}"/>
                </a:ext>
              </a:extLst>
            </p:cNvPr>
            <p:cNvSpPr>
              <a:spLocks/>
            </p:cNvSpPr>
            <p:nvPr/>
          </p:nvSpPr>
          <p:spPr bwMode="auto">
            <a:xfrm>
              <a:off x="9281604" y="5220183"/>
              <a:ext cx="27124" cy="16440"/>
            </a:xfrm>
            <a:custGeom>
              <a:avLst/>
              <a:gdLst/>
              <a:ahLst/>
              <a:cxnLst>
                <a:cxn ang="0">
                  <a:pos x="6" y="4"/>
                </a:cxn>
                <a:cxn ang="0">
                  <a:pos x="0" y="2"/>
                </a:cxn>
                <a:cxn ang="0">
                  <a:pos x="6" y="0"/>
                </a:cxn>
                <a:cxn ang="0">
                  <a:pos x="7" y="2"/>
                </a:cxn>
                <a:cxn ang="0">
                  <a:pos x="6" y="4"/>
                </a:cxn>
                <a:cxn ang="0">
                  <a:pos x="6" y="4"/>
                </a:cxn>
              </a:cxnLst>
              <a:rect l="0" t="0" r="r" b="b"/>
              <a:pathLst>
                <a:path w="7" h="4">
                  <a:moveTo>
                    <a:pt x="6" y="4"/>
                  </a:moveTo>
                  <a:lnTo>
                    <a:pt x="0" y="2"/>
                  </a:lnTo>
                  <a:lnTo>
                    <a:pt x="6" y="0"/>
                  </a:lnTo>
                  <a:lnTo>
                    <a:pt x="7" y="2"/>
                  </a:lnTo>
                  <a:lnTo>
                    <a:pt x="6" y="4"/>
                  </a:lnTo>
                  <a:lnTo>
                    <a:pt x="6" y="4"/>
                  </a:lnTo>
                  <a:close/>
                </a:path>
              </a:pathLst>
            </a:custGeom>
            <a:solidFill>
              <a:srgbClr val="999999">
                <a:lumMod val="7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204" name="Freeform 613">
              <a:extLst>
                <a:ext uri="{FF2B5EF4-FFF2-40B4-BE49-F238E27FC236}">
                  <a16:creationId xmlns:a16="http://schemas.microsoft.com/office/drawing/2014/main" id="{73C1994F-74D4-4359-B746-C8F22B646EC9}"/>
                </a:ext>
              </a:extLst>
            </p:cNvPr>
            <p:cNvSpPr>
              <a:spLocks/>
            </p:cNvSpPr>
            <p:nvPr/>
          </p:nvSpPr>
          <p:spPr bwMode="auto">
            <a:xfrm>
              <a:off x="9281604" y="5220183"/>
              <a:ext cx="27124" cy="16440"/>
            </a:xfrm>
            <a:custGeom>
              <a:avLst/>
              <a:gdLst/>
              <a:ahLst/>
              <a:cxnLst>
                <a:cxn ang="0">
                  <a:pos x="6" y="4"/>
                </a:cxn>
                <a:cxn ang="0">
                  <a:pos x="0" y="2"/>
                </a:cxn>
                <a:cxn ang="0">
                  <a:pos x="6" y="0"/>
                </a:cxn>
                <a:cxn ang="0">
                  <a:pos x="7" y="2"/>
                </a:cxn>
                <a:cxn ang="0">
                  <a:pos x="6" y="4"/>
                </a:cxn>
                <a:cxn ang="0">
                  <a:pos x="6" y="4"/>
                </a:cxn>
              </a:cxnLst>
              <a:rect l="0" t="0" r="r" b="b"/>
              <a:pathLst>
                <a:path w="7" h="4">
                  <a:moveTo>
                    <a:pt x="6" y="4"/>
                  </a:moveTo>
                  <a:lnTo>
                    <a:pt x="0" y="2"/>
                  </a:lnTo>
                  <a:lnTo>
                    <a:pt x="6" y="0"/>
                  </a:lnTo>
                  <a:lnTo>
                    <a:pt x="7" y="2"/>
                  </a:lnTo>
                  <a:lnTo>
                    <a:pt x="6" y="4"/>
                  </a:lnTo>
                  <a:lnTo>
                    <a:pt x="6" y="4"/>
                  </a:lnTo>
                  <a:close/>
                </a:path>
              </a:pathLst>
            </a:custGeom>
            <a:solidFill>
              <a:srgbClr val="999999">
                <a:lumMod val="7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205" name="Rectangle 614">
              <a:extLst>
                <a:ext uri="{FF2B5EF4-FFF2-40B4-BE49-F238E27FC236}">
                  <a16:creationId xmlns:a16="http://schemas.microsoft.com/office/drawing/2014/main" id="{B8C7A836-DCFB-49A3-B265-34E19D0AE166}"/>
                </a:ext>
              </a:extLst>
            </p:cNvPr>
            <p:cNvSpPr>
              <a:spLocks noChangeArrowheads="1"/>
            </p:cNvSpPr>
            <p:nvPr/>
          </p:nvSpPr>
          <p:spPr bwMode="auto">
            <a:xfrm>
              <a:off x="10196064" y="4011861"/>
              <a:ext cx="7749" cy="8219"/>
            </a:xfrm>
            <a:prstGeom prst="rect">
              <a:avLst/>
            </a:prstGeom>
            <a:solidFill>
              <a:srgbClr val="999999">
                <a:lumMod val="75000"/>
              </a:srgbClr>
            </a:solidFill>
            <a:ln w="9525">
              <a:noFill/>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206" name="Rectangle 615">
              <a:extLst>
                <a:ext uri="{FF2B5EF4-FFF2-40B4-BE49-F238E27FC236}">
                  <a16:creationId xmlns:a16="http://schemas.microsoft.com/office/drawing/2014/main" id="{59DF4E92-171A-4668-9BE5-CEAE5555E6C9}"/>
                </a:ext>
              </a:extLst>
            </p:cNvPr>
            <p:cNvSpPr>
              <a:spLocks noChangeArrowheads="1"/>
            </p:cNvSpPr>
            <p:nvPr/>
          </p:nvSpPr>
          <p:spPr bwMode="auto">
            <a:xfrm>
              <a:off x="10196064" y="4011861"/>
              <a:ext cx="7749" cy="8219"/>
            </a:xfrm>
            <a:prstGeom prst="rect">
              <a:avLst/>
            </a:prstGeom>
            <a:solidFill>
              <a:srgbClr val="999999">
                <a:lumMod val="7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207" name="Freeform 616">
              <a:extLst>
                <a:ext uri="{FF2B5EF4-FFF2-40B4-BE49-F238E27FC236}">
                  <a16:creationId xmlns:a16="http://schemas.microsoft.com/office/drawing/2014/main" id="{5CAAF729-EDB4-4F0D-B65A-C48C99C7C421}"/>
                </a:ext>
              </a:extLst>
            </p:cNvPr>
            <p:cNvSpPr>
              <a:spLocks/>
            </p:cNvSpPr>
            <p:nvPr/>
          </p:nvSpPr>
          <p:spPr bwMode="auto">
            <a:xfrm>
              <a:off x="9502468" y="4862620"/>
              <a:ext cx="23248" cy="41099"/>
            </a:xfrm>
            <a:custGeom>
              <a:avLst/>
              <a:gdLst/>
              <a:ahLst/>
              <a:cxnLst>
                <a:cxn ang="0">
                  <a:pos x="6" y="10"/>
                </a:cxn>
                <a:cxn ang="0">
                  <a:pos x="6" y="10"/>
                </a:cxn>
                <a:cxn ang="0">
                  <a:pos x="2" y="6"/>
                </a:cxn>
                <a:cxn ang="0">
                  <a:pos x="0" y="4"/>
                </a:cxn>
                <a:cxn ang="0">
                  <a:pos x="0" y="0"/>
                </a:cxn>
                <a:cxn ang="0">
                  <a:pos x="6" y="0"/>
                </a:cxn>
                <a:cxn ang="0">
                  <a:pos x="6" y="2"/>
                </a:cxn>
                <a:cxn ang="0">
                  <a:pos x="6" y="10"/>
                </a:cxn>
                <a:cxn ang="0">
                  <a:pos x="6" y="10"/>
                </a:cxn>
              </a:cxnLst>
              <a:rect l="0" t="0" r="r" b="b"/>
              <a:pathLst>
                <a:path w="6" h="10">
                  <a:moveTo>
                    <a:pt x="6" y="10"/>
                  </a:moveTo>
                  <a:lnTo>
                    <a:pt x="6" y="10"/>
                  </a:lnTo>
                  <a:lnTo>
                    <a:pt x="2" y="6"/>
                  </a:lnTo>
                  <a:lnTo>
                    <a:pt x="0" y="4"/>
                  </a:lnTo>
                  <a:lnTo>
                    <a:pt x="0" y="0"/>
                  </a:lnTo>
                  <a:lnTo>
                    <a:pt x="6" y="0"/>
                  </a:lnTo>
                  <a:lnTo>
                    <a:pt x="6" y="2"/>
                  </a:lnTo>
                  <a:lnTo>
                    <a:pt x="6" y="10"/>
                  </a:lnTo>
                  <a:lnTo>
                    <a:pt x="6" y="10"/>
                  </a:lnTo>
                  <a:close/>
                </a:path>
              </a:pathLst>
            </a:custGeom>
            <a:solidFill>
              <a:srgbClr val="999999">
                <a:lumMod val="7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208" name="Freeform 617">
              <a:extLst>
                <a:ext uri="{FF2B5EF4-FFF2-40B4-BE49-F238E27FC236}">
                  <a16:creationId xmlns:a16="http://schemas.microsoft.com/office/drawing/2014/main" id="{88BB1343-8B8A-4755-BA8B-87BFF3BBA78B}"/>
                </a:ext>
              </a:extLst>
            </p:cNvPr>
            <p:cNvSpPr>
              <a:spLocks/>
            </p:cNvSpPr>
            <p:nvPr/>
          </p:nvSpPr>
          <p:spPr bwMode="auto">
            <a:xfrm>
              <a:off x="9502468" y="4862620"/>
              <a:ext cx="23248" cy="41099"/>
            </a:xfrm>
            <a:custGeom>
              <a:avLst/>
              <a:gdLst/>
              <a:ahLst/>
              <a:cxnLst>
                <a:cxn ang="0">
                  <a:pos x="6" y="10"/>
                </a:cxn>
                <a:cxn ang="0">
                  <a:pos x="6" y="10"/>
                </a:cxn>
                <a:cxn ang="0">
                  <a:pos x="2" y="6"/>
                </a:cxn>
                <a:cxn ang="0">
                  <a:pos x="0" y="4"/>
                </a:cxn>
                <a:cxn ang="0">
                  <a:pos x="0" y="0"/>
                </a:cxn>
                <a:cxn ang="0">
                  <a:pos x="6" y="0"/>
                </a:cxn>
                <a:cxn ang="0">
                  <a:pos x="6" y="2"/>
                </a:cxn>
                <a:cxn ang="0">
                  <a:pos x="6" y="10"/>
                </a:cxn>
                <a:cxn ang="0">
                  <a:pos x="6" y="10"/>
                </a:cxn>
              </a:cxnLst>
              <a:rect l="0" t="0" r="r" b="b"/>
              <a:pathLst>
                <a:path w="6" h="10">
                  <a:moveTo>
                    <a:pt x="6" y="10"/>
                  </a:moveTo>
                  <a:lnTo>
                    <a:pt x="6" y="10"/>
                  </a:lnTo>
                  <a:lnTo>
                    <a:pt x="2" y="6"/>
                  </a:lnTo>
                  <a:lnTo>
                    <a:pt x="0" y="4"/>
                  </a:lnTo>
                  <a:lnTo>
                    <a:pt x="0" y="0"/>
                  </a:lnTo>
                  <a:lnTo>
                    <a:pt x="6" y="0"/>
                  </a:lnTo>
                  <a:lnTo>
                    <a:pt x="6" y="2"/>
                  </a:lnTo>
                  <a:lnTo>
                    <a:pt x="6" y="10"/>
                  </a:lnTo>
                  <a:lnTo>
                    <a:pt x="6" y="10"/>
                  </a:lnTo>
                  <a:close/>
                </a:path>
              </a:pathLst>
            </a:custGeom>
            <a:solidFill>
              <a:srgbClr val="999999">
                <a:lumMod val="7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209" name="Freeform 632">
              <a:extLst>
                <a:ext uri="{FF2B5EF4-FFF2-40B4-BE49-F238E27FC236}">
                  <a16:creationId xmlns:a16="http://schemas.microsoft.com/office/drawing/2014/main" id="{39F31C4A-B9C8-495E-8A38-0D081E9D0F0E}"/>
                </a:ext>
              </a:extLst>
            </p:cNvPr>
            <p:cNvSpPr>
              <a:spLocks/>
            </p:cNvSpPr>
            <p:nvPr/>
          </p:nvSpPr>
          <p:spPr bwMode="auto">
            <a:xfrm>
              <a:off x="8258648" y="4303667"/>
              <a:ext cx="15499" cy="16440"/>
            </a:xfrm>
            <a:custGeom>
              <a:avLst/>
              <a:gdLst/>
              <a:ahLst/>
              <a:cxnLst>
                <a:cxn ang="0">
                  <a:pos x="4" y="0"/>
                </a:cxn>
                <a:cxn ang="0">
                  <a:pos x="4" y="0"/>
                </a:cxn>
                <a:cxn ang="0">
                  <a:pos x="4" y="2"/>
                </a:cxn>
                <a:cxn ang="0">
                  <a:pos x="2" y="4"/>
                </a:cxn>
                <a:cxn ang="0">
                  <a:pos x="0" y="4"/>
                </a:cxn>
                <a:cxn ang="0">
                  <a:pos x="4" y="0"/>
                </a:cxn>
              </a:cxnLst>
              <a:rect l="0" t="0" r="r" b="b"/>
              <a:pathLst>
                <a:path w="4" h="4">
                  <a:moveTo>
                    <a:pt x="4" y="0"/>
                  </a:moveTo>
                  <a:lnTo>
                    <a:pt x="4" y="0"/>
                  </a:lnTo>
                  <a:lnTo>
                    <a:pt x="4" y="2"/>
                  </a:lnTo>
                  <a:lnTo>
                    <a:pt x="2" y="4"/>
                  </a:lnTo>
                  <a:lnTo>
                    <a:pt x="0" y="4"/>
                  </a:lnTo>
                  <a:lnTo>
                    <a:pt x="4" y="0"/>
                  </a:lnTo>
                  <a:close/>
                </a:path>
              </a:pathLst>
            </a:custGeom>
            <a:solidFill>
              <a:srgbClr val="999999">
                <a:lumMod val="75000"/>
              </a:srgbClr>
            </a:solidFill>
            <a:ln w="9525">
              <a:noFill/>
              <a:round/>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210" name="Freeform 633">
              <a:extLst>
                <a:ext uri="{FF2B5EF4-FFF2-40B4-BE49-F238E27FC236}">
                  <a16:creationId xmlns:a16="http://schemas.microsoft.com/office/drawing/2014/main" id="{4EF719E1-A88D-47B8-8711-80F2F7D07115}"/>
                </a:ext>
              </a:extLst>
            </p:cNvPr>
            <p:cNvSpPr>
              <a:spLocks/>
            </p:cNvSpPr>
            <p:nvPr/>
          </p:nvSpPr>
          <p:spPr bwMode="auto">
            <a:xfrm>
              <a:off x="8258648" y="4303667"/>
              <a:ext cx="15499" cy="16440"/>
            </a:xfrm>
            <a:custGeom>
              <a:avLst/>
              <a:gdLst/>
              <a:ahLst/>
              <a:cxnLst>
                <a:cxn ang="0">
                  <a:pos x="4" y="0"/>
                </a:cxn>
                <a:cxn ang="0">
                  <a:pos x="4" y="0"/>
                </a:cxn>
                <a:cxn ang="0">
                  <a:pos x="4" y="2"/>
                </a:cxn>
                <a:cxn ang="0">
                  <a:pos x="2" y="4"/>
                </a:cxn>
                <a:cxn ang="0">
                  <a:pos x="0" y="4"/>
                </a:cxn>
                <a:cxn ang="0">
                  <a:pos x="4" y="0"/>
                </a:cxn>
              </a:cxnLst>
              <a:rect l="0" t="0" r="r" b="b"/>
              <a:pathLst>
                <a:path w="4" h="4">
                  <a:moveTo>
                    <a:pt x="4" y="0"/>
                  </a:moveTo>
                  <a:lnTo>
                    <a:pt x="4" y="0"/>
                  </a:lnTo>
                  <a:lnTo>
                    <a:pt x="4" y="2"/>
                  </a:lnTo>
                  <a:lnTo>
                    <a:pt x="2" y="4"/>
                  </a:lnTo>
                  <a:lnTo>
                    <a:pt x="0" y="4"/>
                  </a:lnTo>
                  <a:lnTo>
                    <a:pt x="4" y="0"/>
                  </a:lnTo>
                </a:path>
              </a:pathLst>
            </a:custGeom>
            <a:solidFill>
              <a:srgbClr val="999999">
                <a:lumMod val="7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grpSp>
          <p:nvGrpSpPr>
            <p:cNvPr id="211" name="Group 1851">
              <a:extLst>
                <a:ext uri="{FF2B5EF4-FFF2-40B4-BE49-F238E27FC236}">
                  <a16:creationId xmlns:a16="http://schemas.microsoft.com/office/drawing/2014/main" id="{3B87541A-9CFC-4186-9C52-E78C61B756C0}"/>
                </a:ext>
              </a:extLst>
            </p:cNvPr>
            <p:cNvGrpSpPr/>
            <p:nvPr/>
          </p:nvGrpSpPr>
          <p:grpSpPr>
            <a:xfrm>
              <a:off x="10131289" y="5413352"/>
              <a:ext cx="498744" cy="657590"/>
              <a:chOff x="5585280" y="3265488"/>
              <a:chExt cx="204333" cy="254000"/>
            </a:xfrm>
            <a:solidFill>
              <a:srgbClr val="999999">
                <a:lumMod val="75000"/>
              </a:srgbClr>
            </a:solidFill>
          </p:grpSpPr>
          <p:sp>
            <p:nvSpPr>
              <p:cNvPr id="250" name="Freeform 214">
                <a:extLst>
                  <a:ext uri="{FF2B5EF4-FFF2-40B4-BE49-F238E27FC236}">
                    <a16:creationId xmlns:a16="http://schemas.microsoft.com/office/drawing/2014/main" id="{36E779E9-C773-42D1-8AA8-1BC793FEBB42}"/>
                  </a:ext>
                </a:extLst>
              </p:cNvPr>
              <p:cNvSpPr>
                <a:spLocks noEditPoints="1"/>
              </p:cNvSpPr>
              <p:nvPr/>
            </p:nvSpPr>
            <p:spPr bwMode="auto">
              <a:xfrm>
                <a:off x="5595938" y="3265488"/>
                <a:ext cx="193675" cy="254000"/>
              </a:xfrm>
              <a:custGeom>
                <a:avLst/>
                <a:gdLst/>
                <a:ahLst/>
                <a:cxnLst>
                  <a:cxn ang="0">
                    <a:pos x="4" y="55"/>
                  </a:cxn>
                  <a:cxn ang="0">
                    <a:pos x="14" y="65"/>
                  </a:cxn>
                  <a:cxn ang="0">
                    <a:pos x="16" y="75"/>
                  </a:cxn>
                  <a:cxn ang="0">
                    <a:pos x="34" y="83"/>
                  </a:cxn>
                  <a:cxn ang="0">
                    <a:pos x="42" y="91"/>
                  </a:cxn>
                  <a:cxn ang="0">
                    <a:pos x="30" y="83"/>
                  </a:cxn>
                  <a:cxn ang="0">
                    <a:pos x="24" y="97"/>
                  </a:cxn>
                  <a:cxn ang="0">
                    <a:pos x="30" y="110"/>
                  </a:cxn>
                  <a:cxn ang="0">
                    <a:pos x="42" y="110"/>
                  </a:cxn>
                  <a:cxn ang="0">
                    <a:pos x="45" y="104"/>
                  </a:cxn>
                  <a:cxn ang="0">
                    <a:pos x="57" y="104"/>
                  </a:cxn>
                  <a:cxn ang="0">
                    <a:pos x="51" y="93"/>
                  </a:cxn>
                  <a:cxn ang="0">
                    <a:pos x="67" y="85"/>
                  </a:cxn>
                  <a:cxn ang="0">
                    <a:pos x="55" y="73"/>
                  </a:cxn>
                  <a:cxn ang="0">
                    <a:pos x="57" y="75"/>
                  </a:cxn>
                  <a:cxn ang="0">
                    <a:pos x="73" y="83"/>
                  </a:cxn>
                  <a:cxn ang="0">
                    <a:pos x="79" y="87"/>
                  </a:cxn>
                  <a:cxn ang="0">
                    <a:pos x="61" y="73"/>
                  </a:cxn>
                  <a:cxn ang="0">
                    <a:pos x="49" y="67"/>
                  </a:cxn>
                  <a:cxn ang="0">
                    <a:pos x="47" y="55"/>
                  </a:cxn>
                  <a:cxn ang="0">
                    <a:pos x="55" y="55"/>
                  </a:cxn>
                  <a:cxn ang="0">
                    <a:pos x="47" y="39"/>
                  </a:cxn>
                  <a:cxn ang="0">
                    <a:pos x="45" y="30"/>
                  </a:cxn>
                  <a:cxn ang="0">
                    <a:pos x="57" y="39"/>
                  </a:cxn>
                  <a:cxn ang="0">
                    <a:pos x="59" y="36"/>
                  </a:cxn>
                  <a:cxn ang="0">
                    <a:pos x="67" y="34"/>
                  </a:cxn>
                  <a:cxn ang="0">
                    <a:pos x="69" y="28"/>
                  </a:cxn>
                  <a:cxn ang="0">
                    <a:pos x="65" y="18"/>
                  </a:cxn>
                  <a:cxn ang="0">
                    <a:pos x="103" y="18"/>
                  </a:cxn>
                  <a:cxn ang="0">
                    <a:pos x="107" y="20"/>
                  </a:cxn>
                  <a:cxn ang="0">
                    <a:pos x="112" y="10"/>
                  </a:cxn>
                  <a:cxn ang="0">
                    <a:pos x="120" y="14"/>
                  </a:cxn>
                  <a:cxn ang="0">
                    <a:pos x="120" y="6"/>
                  </a:cxn>
                  <a:cxn ang="0">
                    <a:pos x="107" y="4"/>
                  </a:cxn>
                  <a:cxn ang="0">
                    <a:pos x="107" y="8"/>
                  </a:cxn>
                  <a:cxn ang="0">
                    <a:pos x="95" y="6"/>
                  </a:cxn>
                  <a:cxn ang="0">
                    <a:pos x="83" y="0"/>
                  </a:cxn>
                  <a:cxn ang="0">
                    <a:pos x="75" y="10"/>
                  </a:cxn>
                  <a:cxn ang="0">
                    <a:pos x="57" y="8"/>
                  </a:cxn>
                  <a:cxn ang="0">
                    <a:pos x="51" y="16"/>
                  </a:cxn>
                  <a:cxn ang="0">
                    <a:pos x="42" y="18"/>
                  </a:cxn>
                  <a:cxn ang="0">
                    <a:pos x="38" y="24"/>
                  </a:cxn>
                  <a:cxn ang="0">
                    <a:pos x="16" y="26"/>
                  </a:cxn>
                  <a:cxn ang="0">
                    <a:pos x="10" y="43"/>
                  </a:cxn>
                  <a:cxn ang="0">
                    <a:pos x="2" y="45"/>
                  </a:cxn>
                  <a:cxn ang="0">
                    <a:pos x="61" y="144"/>
                  </a:cxn>
                  <a:cxn ang="0">
                    <a:pos x="69" y="154"/>
                  </a:cxn>
                  <a:cxn ang="0">
                    <a:pos x="85" y="160"/>
                  </a:cxn>
                  <a:cxn ang="0">
                    <a:pos x="97" y="156"/>
                  </a:cxn>
                  <a:cxn ang="0">
                    <a:pos x="107" y="154"/>
                  </a:cxn>
                  <a:cxn ang="0">
                    <a:pos x="101" y="146"/>
                  </a:cxn>
                  <a:cxn ang="0">
                    <a:pos x="85" y="150"/>
                  </a:cxn>
                  <a:cxn ang="0">
                    <a:pos x="61" y="144"/>
                  </a:cxn>
                  <a:cxn ang="0">
                    <a:pos x="51" y="71"/>
                  </a:cxn>
                  <a:cxn ang="0">
                    <a:pos x="49" y="67"/>
                  </a:cxn>
                  <a:cxn ang="0">
                    <a:pos x="103" y="59"/>
                  </a:cxn>
                  <a:cxn ang="0">
                    <a:pos x="110" y="65"/>
                  </a:cxn>
                  <a:cxn ang="0">
                    <a:pos x="105" y="57"/>
                  </a:cxn>
                  <a:cxn ang="0">
                    <a:pos x="0" y="45"/>
                  </a:cxn>
                  <a:cxn ang="0">
                    <a:pos x="0" y="45"/>
                  </a:cxn>
                </a:cxnLst>
                <a:rect l="0" t="0" r="r" b="b"/>
                <a:pathLst>
                  <a:path w="122" h="160">
                    <a:moveTo>
                      <a:pt x="2" y="45"/>
                    </a:moveTo>
                    <a:lnTo>
                      <a:pt x="2" y="45"/>
                    </a:lnTo>
                    <a:lnTo>
                      <a:pt x="4" y="55"/>
                    </a:lnTo>
                    <a:lnTo>
                      <a:pt x="10" y="57"/>
                    </a:lnTo>
                    <a:lnTo>
                      <a:pt x="10" y="59"/>
                    </a:lnTo>
                    <a:lnTo>
                      <a:pt x="14" y="65"/>
                    </a:lnTo>
                    <a:lnTo>
                      <a:pt x="22" y="65"/>
                    </a:lnTo>
                    <a:lnTo>
                      <a:pt x="16" y="67"/>
                    </a:lnTo>
                    <a:lnTo>
                      <a:pt x="16" y="75"/>
                    </a:lnTo>
                    <a:lnTo>
                      <a:pt x="20" y="81"/>
                    </a:lnTo>
                    <a:lnTo>
                      <a:pt x="28" y="81"/>
                    </a:lnTo>
                    <a:lnTo>
                      <a:pt x="34" y="83"/>
                    </a:lnTo>
                    <a:lnTo>
                      <a:pt x="47" y="87"/>
                    </a:lnTo>
                    <a:lnTo>
                      <a:pt x="47" y="91"/>
                    </a:lnTo>
                    <a:lnTo>
                      <a:pt x="42" y="91"/>
                    </a:lnTo>
                    <a:lnTo>
                      <a:pt x="40" y="87"/>
                    </a:lnTo>
                    <a:lnTo>
                      <a:pt x="38" y="85"/>
                    </a:lnTo>
                    <a:lnTo>
                      <a:pt x="30" y="83"/>
                    </a:lnTo>
                    <a:lnTo>
                      <a:pt x="28" y="85"/>
                    </a:lnTo>
                    <a:lnTo>
                      <a:pt x="20" y="91"/>
                    </a:lnTo>
                    <a:lnTo>
                      <a:pt x="24" y="97"/>
                    </a:lnTo>
                    <a:lnTo>
                      <a:pt x="24" y="106"/>
                    </a:lnTo>
                    <a:lnTo>
                      <a:pt x="28" y="110"/>
                    </a:lnTo>
                    <a:lnTo>
                      <a:pt x="30" y="110"/>
                    </a:lnTo>
                    <a:lnTo>
                      <a:pt x="30" y="106"/>
                    </a:lnTo>
                    <a:lnTo>
                      <a:pt x="34" y="110"/>
                    </a:lnTo>
                    <a:lnTo>
                      <a:pt x="42" y="110"/>
                    </a:lnTo>
                    <a:lnTo>
                      <a:pt x="47" y="110"/>
                    </a:lnTo>
                    <a:lnTo>
                      <a:pt x="47" y="106"/>
                    </a:lnTo>
                    <a:lnTo>
                      <a:pt x="45" y="104"/>
                    </a:lnTo>
                    <a:lnTo>
                      <a:pt x="45" y="102"/>
                    </a:lnTo>
                    <a:lnTo>
                      <a:pt x="51" y="102"/>
                    </a:lnTo>
                    <a:lnTo>
                      <a:pt x="57" y="104"/>
                    </a:lnTo>
                    <a:lnTo>
                      <a:pt x="59" y="101"/>
                    </a:lnTo>
                    <a:lnTo>
                      <a:pt x="51" y="95"/>
                    </a:lnTo>
                    <a:lnTo>
                      <a:pt x="51" y="93"/>
                    </a:lnTo>
                    <a:lnTo>
                      <a:pt x="59" y="93"/>
                    </a:lnTo>
                    <a:lnTo>
                      <a:pt x="67" y="97"/>
                    </a:lnTo>
                    <a:lnTo>
                      <a:pt x="67" y="85"/>
                    </a:lnTo>
                    <a:lnTo>
                      <a:pt x="59" y="83"/>
                    </a:lnTo>
                    <a:lnTo>
                      <a:pt x="55" y="77"/>
                    </a:lnTo>
                    <a:lnTo>
                      <a:pt x="55" y="73"/>
                    </a:lnTo>
                    <a:lnTo>
                      <a:pt x="51" y="73"/>
                    </a:lnTo>
                    <a:lnTo>
                      <a:pt x="55" y="71"/>
                    </a:lnTo>
                    <a:lnTo>
                      <a:pt x="57" y="75"/>
                    </a:lnTo>
                    <a:lnTo>
                      <a:pt x="61" y="81"/>
                    </a:lnTo>
                    <a:lnTo>
                      <a:pt x="65" y="83"/>
                    </a:lnTo>
                    <a:lnTo>
                      <a:pt x="73" y="83"/>
                    </a:lnTo>
                    <a:lnTo>
                      <a:pt x="77" y="85"/>
                    </a:lnTo>
                    <a:lnTo>
                      <a:pt x="79" y="91"/>
                    </a:lnTo>
                    <a:lnTo>
                      <a:pt x="79" y="87"/>
                    </a:lnTo>
                    <a:lnTo>
                      <a:pt x="79" y="85"/>
                    </a:lnTo>
                    <a:lnTo>
                      <a:pt x="73" y="75"/>
                    </a:lnTo>
                    <a:lnTo>
                      <a:pt x="61" y="73"/>
                    </a:lnTo>
                    <a:lnTo>
                      <a:pt x="61" y="67"/>
                    </a:lnTo>
                    <a:lnTo>
                      <a:pt x="57" y="65"/>
                    </a:lnTo>
                    <a:lnTo>
                      <a:pt x="49" y="67"/>
                    </a:lnTo>
                    <a:lnTo>
                      <a:pt x="51" y="65"/>
                    </a:lnTo>
                    <a:lnTo>
                      <a:pt x="49" y="59"/>
                    </a:lnTo>
                    <a:lnTo>
                      <a:pt x="47" y="55"/>
                    </a:lnTo>
                    <a:lnTo>
                      <a:pt x="51" y="59"/>
                    </a:lnTo>
                    <a:lnTo>
                      <a:pt x="57" y="59"/>
                    </a:lnTo>
                    <a:lnTo>
                      <a:pt x="55" y="55"/>
                    </a:lnTo>
                    <a:lnTo>
                      <a:pt x="49" y="49"/>
                    </a:lnTo>
                    <a:lnTo>
                      <a:pt x="49" y="45"/>
                    </a:lnTo>
                    <a:lnTo>
                      <a:pt x="47" y="39"/>
                    </a:lnTo>
                    <a:lnTo>
                      <a:pt x="45" y="39"/>
                    </a:lnTo>
                    <a:lnTo>
                      <a:pt x="42" y="37"/>
                    </a:lnTo>
                    <a:lnTo>
                      <a:pt x="45" y="30"/>
                    </a:lnTo>
                    <a:lnTo>
                      <a:pt x="49" y="26"/>
                    </a:lnTo>
                    <a:lnTo>
                      <a:pt x="51" y="34"/>
                    </a:lnTo>
                    <a:lnTo>
                      <a:pt x="57" y="39"/>
                    </a:lnTo>
                    <a:lnTo>
                      <a:pt x="61" y="39"/>
                    </a:lnTo>
                    <a:lnTo>
                      <a:pt x="57" y="36"/>
                    </a:lnTo>
                    <a:lnTo>
                      <a:pt x="59" y="36"/>
                    </a:lnTo>
                    <a:lnTo>
                      <a:pt x="59" y="34"/>
                    </a:lnTo>
                    <a:lnTo>
                      <a:pt x="67" y="36"/>
                    </a:lnTo>
                    <a:lnTo>
                      <a:pt x="67" y="34"/>
                    </a:lnTo>
                    <a:lnTo>
                      <a:pt x="67" y="30"/>
                    </a:lnTo>
                    <a:lnTo>
                      <a:pt x="73" y="30"/>
                    </a:lnTo>
                    <a:lnTo>
                      <a:pt x="69" y="28"/>
                    </a:lnTo>
                    <a:lnTo>
                      <a:pt x="65" y="24"/>
                    </a:lnTo>
                    <a:lnTo>
                      <a:pt x="65" y="20"/>
                    </a:lnTo>
                    <a:lnTo>
                      <a:pt x="65" y="18"/>
                    </a:lnTo>
                    <a:lnTo>
                      <a:pt x="77" y="18"/>
                    </a:lnTo>
                    <a:lnTo>
                      <a:pt x="85" y="20"/>
                    </a:lnTo>
                    <a:lnTo>
                      <a:pt x="103" y="18"/>
                    </a:lnTo>
                    <a:lnTo>
                      <a:pt x="103" y="20"/>
                    </a:lnTo>
                    <a:lnTo>
                      <a:pt x="105" y="24"/>
                    </a:lnTo>
                    <a:lnTo>
                      <a:pt x="107" y="20"/>
                    </a:lnTo>
                    <a:lnTo>
                      <a:pt x="110" y="18"/>
                    </a:lnTo>
                    <a:lnTo>
                      <a:pt x="110" y="14"/>
                    </a:lnTo>
                    <a:lnTo>
                      <a:pt x="112" y="10"/>
                    </a:lnTo>
                    <a:lnTo>
                      <a:pt x="112" y="14"/>
                    </a:lnTo>
                    <a:lnTo>
                      <a:pt x="118" y="14"/>
                    </a:lnTo>
                    <a:lnTo>
                      <a:pt x="120" y="14"/>
                    </a:lnTo>
                    <a:lnTo>
                      <a:pt x="122" y="10"/>
                    </a:lnTo>
                    <a:lnTo>
                      <a:pt x="122" y="8"/>
                    </a:lnTo>
                    <a:lnTo>
                      <a:pt x="120" y="6"/>
                    </a:lnTo>
                    <a:lnTo>
                      <a:pt x="114" y="0"/>
                    </a:lnTo>
                    <a:lnTo>
                      <a:pt x="110" y="0"/>
                    </a:lnTo>
                    <a:lnTo>
                      <a:pt x="107" y="4"/>
                    </a:lnTo>
                    <a:lnTo>
                      <a:pt x="107" y="6"/>
                    </a:lnTo>
                    <a:lnTo>
                      <a:pt x="110" y="8"/>
                    </a:lnTo>
                    <a:lnTo>
                      <a:pt x="107" y="8"/>
                    </a:lnTo>
                    <a:lnTo>
                      <a:pt x="103" y="8"/>
                    </a:lnTo>
                    <a:lnTo>
                      <a:pt x="95" y="8"/>
                    </a:lnTo>
                    <a:lnTo>
                      <a:pt x="95" y="6"/>
                    </a:lnTo>
                    <a:lnTo>
                      <a:pt x="93" y="4"/>
                    </a:lnTo>
                    <a:lnTo>
                      <a:pt x="89" y="4"/>
                    </a:lnTo>
                    <a:lnTo>
                      <a:pt x="83" y="0"/>
                    </a:lnTo>
                    <a:lnTo>
                      <a:pt x="79" y="4"/>
                    </a:lnTo>
                    <a:lnTo>
                      <a:pt x="77" y="6"/>
                    </a:lnTo>
                    <a:lnTo>
                      <a:pt x="75" y="10"/>
                    </a:lnTo>
                    <a:lnTo>
                      <a:pt x="69" y="10"/>
                    </a:lnTo>
                    <a:lnTo>
                      <a:pt x="61" y="8"/>
                    </a:lnTo>
                    <a:lnTo>
                      <a:pt x="57" y="8"/>
                    </a:lnTo>
                    <a:lnTo>
                      <a:pt x="55" y="14"/>
                    </a:lnTo>
                    <a:lnTo>
                      <a:pt x="55" y="16"/>
                    </a:lnTo>
                    <a:lnTo>
                      <a:pt x="51" y="16"/>
                    </a:lnTo>
                    <a:lnTo>
                      <a:pt x="47" y="16"/>
                    </a:lnTo>
                    <a:lnTo>
                      <a:pt x="45" y="18"/>
                    </a:lnTo>
                    <a:lnTo>
                      <a:pt x="42" y="18"/>
                    </a:lnTo>
                    <a:lnTo>
                      <a:pt x="42" y="20"/>
                    </a:lnTo>
                    <a:lnTo>
                      <a:pt x="40" y="20"/>
                    </a:lnTo>
                    <a:lnTo>
                      <a:pt x="38" y="24"/>
                    </a:lnTo>
                    <a:lnTo>
                      <a:pt x="34" y="26"/>
                    </a:lnTo>
                    <a:lnTo>
                      <a:pt x="32" y="26"/>
                    </a:lnTo>
                    <a:lnTo>
                      <a:pt x="16" y="26"/>
                    </a:lnTo>
                    <a:lnTo>
                      <a:pt x="16" y="34"/>
                    </a:lnTo>
                    <a:lnTo>
                      <a:pt x="14" y="39"/>
                    </a:lnTo>
                    <a:lnTo>
                      <a:pt x="10" y="43"/>
                    </a:lnTo>
                    <a:lnTo>
                      <a:pt x="10" y="45"/>
                    </a:lnTo>
                    <a:lnTo>
                      <a:pt x="6" y="45"/>
                    </a:lnTo>
                    <a:lnTo>
                      <a:pt x="2" y="45"/>
                    </a:lnTo>
                    <a:lnTo>
                      <a:pt x="2" y="45"/>
                    </a:lnTo>
                    <a:close/>
                    <a:moveTo>
                      <a:pt x="61" y="144"/>
                    </a:moveTo>
                    <a:lnTo>
                      <a:pt x="61" y="144"/>
                    </a:lnTo>
                    <a:lnTo>
                      <a:pt x="57" y="146"/>
                    </a:lnTo>
                    <a:lnTo>
                      <a:pt x="57" y="150"/>
                    </a:lnTo>
                    <a:lnTo>
                      <a:pt x="69" y="154"/>
                    </a:lnTo>
                    <a:lnTo>
                      <a:pt x="77" y="154"/>
                    </a:lnTo>
                    <a:lnTo>
                      <a:pt x="83" y="156"/>
                    </a:lnTo>
                    <a:lnTo>
                      <a:pt x="85" y="160"/>
                    </a:lnTo>
                    <a:lnTo>
                      <a:pt x="89" y="160"/>
                    </a:lnTo>
                    <a:lnTo>
                      <a:pt x="93" y="156"/>
                    </a:lnTo>
                    <a:lnTo>
                      <a:pt x="97" y="156"/>
                    </a:lnTo>
                    <a:lnTo>
                      <a:pt x="101" y="156"/>
                    </a:lnTo>
                    <a:lnTo>
                      <a:pt x="105" y="156"/>
                    </a:lnTo>
                    <a:lnTo>
                      <a:pt x="107" y="154"/>
                    </a:lnTo>
                    <a:lnTo>
                      <a:pt x="105" y="152"/>
                    </a:lnTo>
                    <a:lnTo>
                      <a:pt x="101" y="152"/>
                    </a:lnTo>
                    <a:lnTo>
                      <a:pt x="101" y="146"/>
                    </a:lnTo>
                    <a:lnTo>
                      <a:pt x="97" y="146"/>
                    </a:lnTo>
                    <a:lnTo>
                      <a:pt x="97" y="150"/>
                    </a:lnTo>
                    <a:lnTo>
                      <a:pt x="85" y="150"/>
                    </a:lnTo>
                    <a:lnTo>
                      <a:pt x="73" y="146"/>
                    </a:lnTo>
                    <a:lnTo>
                      <a:pt x="61" y="144"/>
                    </a:lnTo>
                    <a:lnTo>
                      <a:pt x="61" y="144"/>
                    </a:lnTo>
                    <a:close/>
                    <a:moveTo>
                      <a:pt x="49" y="67"/>
                    </a:moveTo>
                    <a:lnTo>
                      <a:pt x="49" y="67"/>
                    </a:lnTo>
                    <a:lnTo>
                      <a:pt x="51" y="71"/>
                    </a:lnTo>
                    <a:lnTo>
                      <a:pt x="47" y="67"/>
                    </a:lnTo>
                    <a:lnTo>
                      <a:pt x="49" y="67"/>
                    </a:lnTo>
                    <a:lnTo>
                      <a:pt x="49" y="67"/>
                    </a:lnTo>
                    <a:close/>
                    <a:moveTo>
                      <a:pt x="105" y="57"/>
                    </a:moveTo>
                    <a:lnTo>
                      <a:pt x="105" y="57"/>
                    </a:lnTo>
                    <a:lnTo>
                      <a:pt x="103" y="59"/>
                    </a:lnTo>
                    <a:lnTo>
                      <a:pt x="105" y="59"/>
                    </a:lnTo>
                    <a:lnTo>
                      <a:pt x="105" y="65"/>
                    </a:lnTo>
                    <a:lnTo>
                      <a:pt x="110" y="65"/>
                    </a:lnTo>
                    <a:lnTo>
                      <a:pt x="110" y="63"/>
                    </a:lnTo>
                    <a:lnTo>
                      <a:pt x="110" y="57"/>
                    </a:lnTo>
                    <a:lnTo>
                      <a:pt x="105" y="57"/>
                    </a:lnTo>
                    <a:lnTo>
                      <a:pt x="105" y="57"/>
                    </a:lnTo>
                    <a:close/>
                    <a:moveTo>
                      <a:pt x="0" y="45"/>
                    </a:moveTo>
                    <a:lnTo>
                      <a:pt x="0" y="45"/>
                    </a:lnTo>
                    <a:lnTo>
                      <a:pt x="0" y="49"/>
                    </a:lnTo>
                    <a:lnTo>
                      <a:pt x="2" y="49"/>
                    </a:lnTo>
                    <a:lnTo>
                      <a:pt x="0" y="45"/>
                    </a:lnTo>
                    <a:lnTo>
                      <a:pt x="0" y="45"/>
                    </a:lnTo>
                    <a:close/>
                  </a:path>
                </a:pathLst>
              </a:custGeom>
              <a:grp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251" name="Freeform 215">
                <a:extLst>
                  <a:ext uri="{FF2B5EF4-FFF2-40B4-BE49-F238E27FC236}">
                    <a16:creationId xmlns:a16="http://schemas.microsoft.com/office/drawing/2014/main" id="{E8F2B717-9318-47F0-ADA0-37E6B405C406}"/>
                  </a:ext>
                </a:extLst>
              </p:cNvPr>
              <p:cNvSpPr>
                <a:spLocks/>
              </p:cNvSpPr>
              <p:nvPr/>
            </p:nvSpPr>
            <p:spPr bwMode="auto">
              <a:xfrm>
                <a:off x="5670550" y="3371851"/>
                <a:ext cx="6350" cy="6350"/>
              </a:xfrm>
              <a:custGeom>
                <a:avLst/>
                <a:gdLst/>
                <a:ahLst/>
                <a:cxnLst>
                  <a:cxn ang="0">
                    <a:pos x="2" y="0"/>
                  </a:cxn>
                  <a:cxn ang="0">
                    <a:pos x="2" y="0"/>
                  </a:cxn>
                  <a:cxn ang="0">
                    <a:pos x="4" y="4"/>
                  </a:cxn>
                  <a:cxn ang="0">
                    <a:pos x="0" y="0"/>
                  </a:cxn>
                  <a:cxn ang="0">
                    <a:pos x="2" y="0"/>
                  </a:cxn>
                </a:cxnLst>
                <a:rect l="0" t="0" r="r" b="b"/>
                <a:pathLst>
                  <a:path w="4" h="4">
                    <a:moveTo>
                      <a:pt x="2" y="0"/>
                    </a:moveTo>
                    <a:lnTo>
                      <a:pt x="2" y="0"/>
                    </a:lnTo>
                    <a:lnTo>
                      <a:pt x="4" y="4"/>
                    </a:lnTo>
                    <a:lnTo>
                      <a:pt x="0" y="0"/>
                    </a:lnTo>
                    <a:lnTo>
                      <a:pt x="2" y="0"/>
                    </a:lnTo>
                    <a:close/>
                  </a:path>
                </a:pathLst>
              </a:custGeom>
              <a:grpFill/>
              <a:ln w="9525">
                <a:noFill/>
                <a:round/>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252" name="Freeform 216">
                <a:extLst>
                  <a:ext uri="{FF2B5EF4-FFF2-40B4-BE49-F238E27FC236}">
                    <a16:creationId xmlns:a16="http://schemas.microsoft.com/office/drawing/2014/main" id="{DFD28271-10F8-4E25-AD42-5C35EF93FE6C}"/>
                  </a:ext>
                </a:extLst>
              </p:cNvPr>
              <p:cNvSpPr>
                <a:spLocks/>
              </p:cNvSpPr>
              <p:nvPr/>
            </p:nvSpPr>
            <p:spPr bwMode="auto">
              <a:xfrm>
                <a:off x="5670550" y="3371851"/>
                <a:ext cx="6350" cy="6350"/>
              </a:xfrm>
              <a:custGeom>
                <a:avLst/>
                <a:gdLst/>
                <a:ahLst/>
                <a:cxnLst>
                  <a:cxn ang="0">
                    <a:pos x="2" y="0"/>
                  </a:cxn>
                  <a:cxn ang="0">
                    <a:pos x="2" y="0"/>
                  </a:cxn>
                  <a:cxn ang="0">
                    <a:pos x="4" y="4"/>
                  </a:cxn>
                  <a:cxn ang="0">
                    <a:pos x="0" y="0"/>
                  </a:cxn>
                  <a:cxn ang="0">
                    <a:pos x="2" y="0"/>
                  </a:cxn>
                </a:cxnLst>
                <a:rect l="0" t="0" r="r" b="b"/>
                <a:pathLst>
                  <a:path w="4" h="4">
                    <a:moveTo>
                      <a:pt x="2" y="0"/>
                    </a:moveTo>
                    <a:lnTo>
                      <a:pt x="2" y="0"/>
                    </a:lnTo>
                    <a:lnTo>
                      <a:pt x="4" y="4"/>
                    </a:lnTo>
                    <a:lnTo>
                      <a:pt x="0" y="0"/>
                    </a:lnTo>
                    <a:lnTo>
                      <a:pt x="2" y="0"/>
                    </a:lnTo>
                  </a:path>
                </a:pathLst>
              </a:custGeom>
              <a:grp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253" name="Freeform 217">
                <a:extLst>
                  <a:ext uri="{FF2B5EF4-FFF2-40B4-BE49-F238E27FC236}">
                    <a16:creationId xmlns:a16="http://schemas.microsoft.com/office/drawing/2014/main" id="{C1CBB152-3F7A-49EC-8326-FF39C2E9FB59}"/>
                  </a:ext>
                </a:extLst>
              </p:cNvPr>
              <p:cNvSpPr>
                <a:spLocks/>
              </p:cNvSpPr>
              <p:nvPr/>
            </p:nvSpPr>
            <p:spPr bwMode="auto">
              <a:xfrm>
                <a:off x="5595938" y="3336926"/>
                <a:ext cx="3175" cy="6350"/>
              </a:xfrm>
              <a:custGeom>
                <a:avLst/>
                <a:gdLst/>
                <a:ahLst/>
                <a:cxnLst>
                  <a:cxn ang="0">
                    <a:pos x="0" y="0"/>
                  </a:cxn>
                  <a:cxn ang="0">
                    <a:pos x="0" y="0"/>
                  </a:cxn>
                  <a:cxn ang="0">
                    <a:pos x="0" y="4"/>
                  </a:cxn>
                  <a:cxn ang="0">
                    <a:pos x="2" y="4"/>
                  </a:cxn>
                  <a:cxn ang="0">
                    <a:pos x="0" y="0"/>
                  </a:cxn>
                </a:cxnLst>
                <a:rect l="0" t="0" r="r" b="b"/>
                <a:pathLst>
                  <a:path w="2" h="4">
                    <a:moveTo>
                      <a:pt x="0" y="0"/>
                    </a:moveTo>
                    <a:lnTo>
                      <a:pt x="0" y="0"/>
                    </a:lnTo>
                    <a:lnTo>
                      <a:pt x="0" y="4"/>
                    </a:lnTo>
                    <a:lnTo>
                      <a:pt x="2" y="4"/>
                    </a:lnTo>
                    <a:lnTo>
                      <a:pt x="0" y="0"/>
                    </a:lnTo>
                    <a:close/>
                  </a:path>
                </a:pathLst>
              </a:custGeom>
              <a:grpFill/>
              <a:ln w="9525">
                <a:noFill/>
                <a:round/>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254" name="Freeform 218">
                <a:extLst>
                  <a:ext uri="{FF2B5EF4-FFF2-40B4-BE49-F238E27FC236}">
                    <a16:creationId xmlns:a16="http://schemas.microsoft.com/office/drawing/2014/main" id="{77B17C57-E628-4E44-A197-A671DFED2194}"/>
                  </a:ext>
                </a:extLst>
              </p:cNvPr>
              <p:cNvSpPr>
                <a:spLocks/>
              </p:cNvSpPr>
              <p:nvPr/>
            </p:nvSpPr>
            <p:spPr bwMode="auto">
              <a:xfrm>
                <a:off x="5595938" y="3336926"/>
                <a:ext cx="3175" cy="6350"/>
              </a:xfrm>
              <a:custGeom>
                <a:avLst/>
                <a:gdLst/>
                <a:ahLst/>
                <a:cxnLst>
                  <a:cxn ang="0">
                    <a:pos x="0" y="0"/>
                  </a:cxn>
                  <a:cxn ang="0">
                    <a:pos x="0" y="0"/>
                  </a:cxn>
                  <a:cxn ang="0">
                    <a:pos x="0" y="4"/>
                  </a:cxn>
                  <a:cxn ang="0">
                    <a:pos x="2" y="4"/>
                  </a:cxn>
                  <a:cxn ang="0">
                    <a:pos x="0" y="0"/>
                  </a:cxn>
                </a:cxnLst>
                <a:rect l="0" t="0" r="r" b="b"/>
                <a:pathLst>
                  <a:path w="2" h="4">
                    <a:moveTo>
                      <a:pt x="0" y="0"/>
                    </a:moveTo>
                    <a:lnTo>
                      <a:pt x="0" y="0"/>
                    </a:lnTo>
                    <a:lnTo>
                      <a:pt x="0" y="4"/>
                    </a:lnTo>
                    <a:lnTo>
                      <a:pt x="2" y="4"/>
                    </a:lnTo>
                    <a:lnTo>
                      <a:pt x="0" y="0"/>
                    </a:lnTo>
                  </a:path>
                </a:pathLst>
              </a:custGeom>
              <a:grp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255" name="Freeform 464">
                <a:extLst>
                  <a:ext uri="{FF2B5EF4-FFF2-40B4-BE49-F238E27FC236}">
                    <a16:creationId xmlns:a16="http://schemas.microsoft.com/office/drawing/2014/main" id="{053973A7-FC77-428F-A4E0-BC02847E93B5}"/>
                  </a:ext>
                </a:extLst>
              </p:cNvPr>
              <p:cNvSpPr>
                <a:spLocks/>
              </p:cNvSpPr>
              <p:nvPr/>
            </p:nvSpPr>
            <p:spPr bwMode="auto">
              <a:xfrm>
                <a:off x="5670550" y="3371850"/>
                <a:ext cx="6350" cy="6350"/>
              </a:xfrm>
              <a:custGeom>
                <a:avLst/>
                <a:gdLst/>
                <a:ahLst/>
                <a:cxnLst>
                  <a:cxn ang="0">
                    <a:pos x="2" y="0"/>
                  </a:cxn>
                  <a:cxn ang="0">
                    <a:pos x="2" y="0"/>
                  </a:cxn>
                  <a:cxn ang="0">
                    <a:pos x="4" y="4"/>
                  </a:cxn>
                  <a:cxn ang="0">
                    <a:pos x="0" y="0"/>
                  </a:cxn>
                  <a:cxn ang="0">
                    <a:pos x="2" y="0"/>
                  </a:cxn>
                </a:cxnLst>
                <a:rect l="0" t="0" r="r" b="b"/>
                <a:pathLst>
                  <a:path w="4" h="4">
                    <a:moveTo>
                      <a:pt x="2" y="0"/>
                    </a:moveTo>
                    <a:lnTo>
                      <a:pt x="2" y="0"/>
                    </a:lnTo>
                    <a:lnTo>
                      <a:pt x="4" y="4"/>
                    </a:lnTo>
                    <a:lnTo>
                      <a:pt x="0" y="0"/>
                    </a:lnTo>
                    <a:lnTo>
                      <a:pt x="2" y="0"/>
                    </a:lnTo>
                    <a:close/>
                  </a:path>
                </a:pathLst>
              </a:custGeom>
              <a:grpFill/>
              <a:ln w="9525">
                <a:noFill/>
                <a:round/>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256" name="Freeform 465">
                <a:extLst>
                  <a:ext uri="{FF2B5EF4-FFF2-40B4-BE49-F238E27FC236}">
                    <a16:creationId xmlns:a16="http://schemas.microsoft.com/office/drawing/2014/main" id="{E43C1F10-D268-4236-A776-73C64D95960F}"/>
                  </a:ext>
                </a:extLst>
              </p:cNvPr>
              <p:cNvSpPr>
                <a:spLocks/>
              </p:cNvSpPr>
              <p:nvPr/>
            </p:nvSpPr>
            <p:spPr bwMode="auto">
              <a:xfrm>
                <a:off x="5670550" y="3371850"/>
                <a:ext cx="6350" cy="6350"/>
              </a:xfrm>
              <a:custGeom>
                <a:avLst/>
                <a:gdLst/>
                <a:ahLst/>
                <a:cxnLst>
                  <a:cxn ang="0">
                    <a:pos x="2" y="0"/>
                  </a:cxn>
                  <a:cxn ang="0">
                    <a:pos x="2" y="0"/>
                  </a:cxn>
                  <a:cxn ang="0">
                    <a:pos x="4" y="4"/>
                  </a:cxn>
                  <a:cxn ang="0">
                    <a:pos x="0" y="0"/>
                  </a:cxn>
                  <a:cxn ang="0">
                    <a:pos x="2" y="0"/>
                  </a:cxn>
                </a:cxnLst>
                <a:rect l="0" t="0" r="r" b="b"/>
                <a:pathLst>
                  <a:path w="4" h="4">
                    <a:moveTo>
                      <a:pt x="2" y="0"/>
                    </a:moveTo>
                    <a:lnTo>
                      <a:pt x="2" y="0"/>
                    </a:lnTo>
                    <a:lnTo>
                      <a:pt x="4" y="4"/>
                    </a:lnTo>
                    <a:lnTo>
                      <a:pt x="0" y="0"/>
                    </a:lnTo>
                    <a:lnTo>
                      <a:pt x="2" y="0"/>
                    </a:lnTo>
                  </a:path>
                </a:pathLst>
              </a:custGeom>
              <a:grp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257" name="Freeform 466">
                <a:extLst>
                  <a:ext uri="{FF2B5EF4-FFF2-40B4-BE49-F238E27FC236}">
                    <a16:creationId xmlns:a16="http://schemas.microsoft.com/office/drawing/2014/main" id="{26C33AC9-5678-40F3-840E-420EA2F61EB9}"/>
                  </a:ext>
                </a:extLst>
              </p:cNvPr>
              <p:cNvSpPr>
                <a:spLocks/>
              </p:cNvSpPr>
              <p:nvPr/>
            </p:nvSpPr>
            <p:spPr bwMode="auto">
              <a:xfrm>
                <a:off x="5595938" y="3336925"/>
                <a:ext cx="3175" cy="6350"/>
              </a:xfrm>
              <a:custGeom>
                <a:avLst/>
                <a:gdLst/>
                <a:ahLst/>
                <a:cxnLst>
                  <a:cxn ang="0">
                    <a:pos x="0" y="0"/>
                  </a:cxn>
                  <a:cxn ang="0">
                    <a:pos x="0" y="0"/>
                  </a:cxn>
                  <a:cxn ang="0">
                    <a:pos x="0" y="4"/>
                  </a:cxn>
                  <a:cxn ang="0">
                    <a:pos x="2" y="4"/>
                  </a:cxn>
                  <a:cxn ang="0">
                    <a:pos x="0" y="0"/>
                  </a:cxn>
                </a:cxnLst>
                <a:rect l="0" t="0" r="r" b="b"/>
                <a:pathLst>
                  <a:path w="2" h="4">
                    <a:moveTo>
                      <a:pt x="0" y="0"/>
                    </a:moveTo>
                    <a:lnTo>
                      <a:pt x="0" y="0"/>
                    </a:lnTo>
                    <a:lnTo>
                      <a:pt x="0" y="4"/>
                    </a:lnTo>
                    <a:lnTo>
                      <a:pt x="2" y="4"/>
                    </a:lnTo>
                    <a:lnTo>
                      <a:pt x="0" y="0"/>
                    </a:lnTo>
                    <a:close/>
                  </a:path>
                </a:pathLst>
              </a:custGeom>
              <a:grpFill/>
              <a:ln w="9525">
                <a:noFill/>
                <a:round/>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258" name="Freeform 467">
                <a:extLst>
                  <a:ext uri="{FF2B5EF4-FFF2-40B4-BE49-F238E27FC236}">
                    <a16:creationId xmlns:a16="http://schemas.microsoft.com/office/drawing/2014/main" id="{3469C15B-F0D8-4AC3-9706-D04754927134}"/>
                  </a:ext>
                </a:extLst>
              </p:cNvPr>
              <p:cNvSpPr>
                <a:spLocks/>
              </p:cNvSpPr>
              <p:nvPr/>
            </p:nvSpPr>
            <p:spPr bwMode="auto">
              <a:xfrm>
                <a:off x="5595938" y="3336925"/>
                <a:ext cx="3175" cy="6350"/>
              </a:xfrm>
              <a:custGeom>
                <a:avLst/>
                <a:gdLst/>
                <a:ahLst/>
                <a:cxnLst>
                  <a:cxn ang="0">
                    <a:pos x="0" y="0"/>
                  </a:cxn>
                  <a:cxn ang="0">
                    <a:pos x="0" y="0"/>
                  </a:cxn>
                  <a:cxn ang="0">
                    <a:pos x="0" y="4"/>
                  </a:cxn>
                  <a:cxn ang="0">
                    <a:pos x="2" y="4"/>
                  </a:cxn>
                  <a:cxn ang="0">
                    <a:pos x="0" y="0"/>
                  </a:cxn>
                </a:cxnLst>
                <a:rect l="0" t="0" r="r" b="b"/>
                <a:pathLst>
                  <a:path w="2" h="4">
                    <a:moveTo>
                      <a:pt x="0" y="0"/>
                    </a:moveTo>
                    <a:lnTo>
                      <a:pt x="0" y="0"/>
                    </a:lnTo>
                    <a:lnTo>
                      <a:pt x="0" y="4"/>
                    </a:lnTo>
                    <a:lnTo>
                      <a:pt x="2" y="4"/>
                    </a:lnTo>
                    <a:lnTo>
                      <a:pt x="0" y="0"/>
                    </a:lnTo>
                  </a:path>
                </a:pathLst>
              </a:custGeom>
              <a:grp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259" name="Freeform 644">
                <a:extLst>
                  <a:ext uri="{FF2B5EF4-FFF2-40B4-BE49-F238E27FC236}">
                    <a16:creationId xmlns:a16="http://schemas.microsoft.com/office/drawing/2014/main" id="{141C3DE2-F0BB-4380-9721-AC71639B1408}"/>
                  </a:ext>
                </a:extLst>
              </p:cNvPr>
              <p:cNvSpPr>
                <a:spLocks/>
              </p:cNvSpPr>
              <p:nvPr/>
            </p:nvSpPr>
            <p:spPr bwMode="auto">
              <a:xfrm>
                <a:off x="5670550" y="3371850"/>
                <a:ext cx="6350" cy="6350"/>
              </a:xfrm>
              <a:custGeom>
                <a:avLst/>
                <a:gdLst/>
                <a:ahLst/>
                <a:cxnLst>
                  <a:cxn ang="0">
                    <a:pos x="2" y="0"/>
                  </a:cxn>
                  <a:cxn ang="0">
                    <a:pos x="2" y="0"/>
                  </a:cxn>
                  <a:cxn ang="0">
                    <a:pos x="4" y="4"/>
                  </a:cxn>
                  <a:cxn ang="0">
                    <a:pos x="0" y="0"/>
                  </a:cxn>
                  <a:cxn ang="0">
                    <a:pos x="2" y="0"/>
                  </a:cxn>
                </a:cxnLst>
                <a:rect l="0" t="0" r="r" b="b"/>
                <a:pathLst>
                  <a:path w="4" h="4">
                    <a:moveTo>
                      <a:pt x="2" y="0"/>
                    </a:moveTo>
                    <a:lnTo>
                      <a:pt x="2" y="0"/>
                    </a:lnTo>
                    <a:lnTo>
                      <a:pt x="4" y="4"/>
                    </a:lnTo>
                    <a:lnTo>
                      <a:pt x="0" y="0"/>
                    </a:lnTo>
                    <a:lnTo>
                      <a:pt x="2" y="0"/>
                    </a:lnTo>
                    <a:close/>
                  </a:path>
                </a:pathLst>
              </a:custGeom>
              <a:grpFill/>
              <a:ln w="9525">
                <a:noFill/>
                <a:round/>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260" name="Freeform 645">
                <a:extLst>
                  <a:ext uri="{FF2B5EF4-FFF2-40B4-BE49-F238E27FC236}">
                    <a16:creationId xmlns:a16="http://schemas.microsoft.com/office/drawing/2014/main" id="{C37712AF-1F0F-4B0F-BDB6-ADD8551B0408}"/>
                  </a:ext>
                </a:extLst>
              </p:cNvPr>
              <p:cNvSpPr>
                <a:spLocks/>
              </p:cNvSpPr>
              <p:nvPr/>
            </p:nvSpPr>
            <p:spPr bwMode="auto">
              <a:xfrm>
                <a:off x="5670550" y="3371850"/>
                <a:ext cx="6350" cy="6350"/>
              </a:xfrm>
              <a:custGeom>
                <a:avLst/>
                <a:gdLst/>
                <a:ahLst/>
                <a:cxnLst>
                  <a:cxn ang="0">
                    <a:pos x="2" y="0"/>
                  </a:cxn>
                  <a:cxn ang="0">
                    <a:pos x="2" y="0"/>
                  </a:cxn>
                  <a:cxn ang="0">
                    <a:pos x="4" y="4"/>
                  </a:cxn>
                  <a:cxn ang="0">
                    <a:pos x="0" y="0"/>
                  </a:cxn>
                  <a:cxn ang="0">
                    <a:pos x="2" y="0"/>
                  </a:cxn>
                </a:cxnLst>
                <a:rect l="0" t="0" r="r" b="b"/>
                <a:pathLst>
                  <a:path w="4" h="4">
                    <a:moveTo>
                      <a:pt x="2" y="0"/>
                    </a:moveTo>
                    <a:lnTo>
                      <a:pt x="2" y="0"/>
                    </a:lnTo>
                    <a:lnTo>
                      <a:pt x="4" y="4"/>
                    </a:lnTo>
                    <a:lnTo>
                      <a:pt x="0" y="0"/>
                    </a:lnTo>
                    <a:lnTo>
                      <a:pt x="2" y="0"/>
                    </a:lnTo>
                  </a:path>
                </a:pathLst>
              </a:custGeom>
              <a:grp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261" name="Freeform 646">
                <a:extLst>
                  <a:ext uri="{FF2B5EF4-FFF2-40B4-BE49-F238E27FC236}">
                    <a16:creationId xmlns:a16="http://schemas.microsoft.com/office/drawing/2014/main" id="{E9D300A9-2EC4-4853-962C-A16AABE142AE}"/>
                  </a:ext>
                </a:extLst>
              </p:cNvPr>
              <p:cNvSpPr>
                <a:spLocks/>
              </p:cNvSpPr>
              <p:nvPr/>
            </p:nvSpPr>
            <p:spPr bwMode="auto">
              <a:xfrm>
                <a:off x="5595938" y="3336925"/>
                <a:ext cx="3175" cy="6350"/>
              </a:xfrm>
              <a:custGeom>
                <a:avLst/>
                <a:gdLst/>
                <a:ahLst/>
                <a:cxnLst>
                  <a:cxn ang="0">
                    <a:pos x="0" y="0"/>
                  </a:cxn>
                  <a:cxn ang="0">
                    <a:pos x="0" y="0"/>
                  </a:cxn>
                  <a:cxn ang="0">
                    <a:pos x="0" y="4"/>
                  </a:cxn>
                  <a:cxn ang="0">
                    <a:pos x="2" y="4"/>
                  </a:cxn>
                  <a:cxn ang="0">
                    <a:pos x="0" y="0"/>
                  </a:cxn>
                </a:cxnLst>
                <a:rect l="0" t="0" r="r" b="b"/>
                <a:pathLst>
                  <a:path w="2" h="4">
                    <a:moveTo>
                      <a:pt x="0" y="0"/>
                    </a:moveTo>
                    <a:lnTo>
                      <a:pt x="0" y="0"/>
                    </a:lnTo>
                    <a:lnTo>
                      <a:pt x="0" y="4"/>
                    </a:lnTo>
                    <a:lnTo>
                      <a:pt x="2" y="4"/>
                    </a:lnTo>
                    <a:lnTo>
                      <a:pt x="0" y="0"/>
                    </a:lnTo>
                    <a:close/>
                  </a:path>
                </a:pathLst>
              </a:custGeom>
              <a:grpFill/>
              <a:ln w="9525">
                <a:noFill/>
                <a:round/>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262" name="Freeform 647">
                <a:extLst>
                  <a:ext uri="{FF2B5EF4-FFF2-40B4-BE49-F238E27FC236}">
                    <a16:creationId xmlns:a16="http://schemas.microsoft.com/office/drawing/2014/main" id="{7DD9BCCF-81F7-4CA9-A7F3-B4587BDE877B}"/>
                  </a:ext>
                </a:extLst>
              </p:cNvPr>
              <p:cNvSpPr>
                <a:spLocks/>
              </p:cNvSpPr>
              <p:nvPr/>
            </p:nvSpPr>
            <p:spPr bwMode="auto">
              <a:xfrm>
                <a:off x="5595938" y="3336925"/>
                <a:ext cx="3175" cy="6350"/>
              </a:xfrm>
              <a:custGeom>
                <a:avLst/>
                <a:gdLst/>
                <a:ahLst/>
                <a:cxnLst>
                  <a:cxn ang="0">
                    <a:pos x="0" y="0"/>
                  </a:cxn>
                  <a:cxn ang="0">
                    <a:pos x="0" y="0"/>
                  </a:cxn>
                  <a:cxn ang="0">
                    <a:pos x="0" y="4"/>
                  </a:cxn>
                  <a:cxn ang="0">
                    <a:pos x="2" y="4"/>
                  </a:cxn>
                  <a:cxn ang="0">
                    <a:pos x="0" y="0"/>
                  </a:cxn>
                </a:cxnLst>
                <a:rect l="0" t="0" r="r" b="b"/>
                <a:pathLst>
                  <a:path w="2" h="4">
                    <a:moveTo>
                      <a:pt x="0" y="0"/>
                    </a:moveTo>
                    <a:lnTo>
                      <a:pt x="0" y="0"/>
                    </a:lnTo>
                    <a:lnTo>
                      <a:pt x="0" y="4"/>
                    </a:lnTo>
                    <a:lnTo>
                      <a:pt x="2" y="4"/>
                    </a:lnTo>
                    <a:lnTo>
                      <a:pt x="0" y="0"/>
                    </a:lnTo>
                  </a:path>
                </a:pathLst>
              </a:custGeom>
              <a:grp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303" name="Freeform 214">
                <a:extLst>
                  <a:ext uri="{FF2B5EF4-FFF2-40B4-BE49-F238E27FC236}">
                    <a16:creationId xmlns:a16="http://schemas.microsoft.com/office/drawing/2014/main" id="{8ADDBA1B-239E-4B57-B8EE-8956FE8BC69A}"/>
                  </a:ext>
                </a:extLst>
              </p:cNvPr>
              <p:cNvSpPr>
                <a:spLocks noEditPoints="1"/>
              </p:cNvSpPr>
              <p:nvPr/>
            </p:nvSpPr>
            <p:spPr bwMode="auto">
              <a:xfrm>
                <a:off x="5585280" y="3265488"/>
                <a:ext cx="193675" cy="254000"/>
              </a:xfrm>
              <a:custGeom>
                <a:avLst/>
                <a:gdLst/>
                <a:ahLst/>
                <a:cxnLst>
                  <a:cxn ang="0">
                    <a:pos x="4" y="55"/>
                  </a:cxn>
                  <a:cxn ang="0">
                    <a:pos x="14" y="65"/>
                  </a:cxn>
                  <a:cxn ang="0">
                    <a:pos x="16" y="75"/>
                  </a:cxn>
                  <a:cxn ang="0">
                    <a:pos x="34" y="83"/>
                  </a:cxn>
                  <a:cxn ang="0">
                    <a:pos x="42" y="91"/>
                  </a:cxn>
                  <a:cxn ang="0">
                    <a:pos x="30" y="83"/>
                  </a:cxn>
                  <a:cxn ang="0">
                    <a:pos x="24" y="97"/>
                  </a:cxn>
                  <a:cxn ang="0">
                    <a:pos x="30" y="110"/>
                  </a:cxn>
                  <a:cxn ang="0">
                    <a:pos x="42" y="110"/>
                  </a:cxn>
                  <a:cxn ang="0">
                    <a:pos x="45" y="104"/>
                  </a:cxn>
                  <a:cxn ang="0">
                    <a:pos x="57" y="104"/>
                  </a:cxn>
                  <a:cxn ang="0">
                    <a:pos x="51" y="93"/>
                  </a:cxn>
                  <a:cxn ang="0">
                    <a:pos x="67" y="85"/>
                  </a:cxn>
                  <a:cxn ang="0">
                    <a:pos x="55" y="73"/>
                  </a:cxn>
                  <a:cxn ang="0">
                    <a:pos x="57" y="75"/>
                  </a:cxn>
                  <a:cxn ang="0">
                    <a:pos x="73" y="83"/>
                  </a:cxn>
                  <a:cxn ang="0">
                    <a:pos x="79" y="87"/>
                  </a:cxn>
                  <a:cxn ang="0">
                    <a:pos x="61" y="73"/>
                  </a:cxn>
                  <a:cxn ang="0">
                    <a:pos x="49" y="67"/>
                  </a:cxn>
                  <a:cxn ang="0">
                    <a:pos x="47" y="55"/>
                  </a:cxn>
                  <a:cxn ang="0">
                    <a:pos x="55" y="55"/>
                  </a:cxn>
                  <a:cxn ang="0">
                    <a:pos x="47" y="39"/>
                  </a:cxn>
                  <a:cxn ang="0">
                    <a:pos x="45" y="30"/>
                  </a:cxn>
                  <a:cxn ang="0">
                    <a:pos x="57" y="39"/>
                  </a:cxn>
                  <a:cxn ang="0">
                    <a:pos x="59" y="36"/>
                  </a:cxn>
                  <a:cxn ang="0">
                    <a:pos x="67" y="34"/>
                  </a:cxn>
                  <a:cxn ang="0">
                    <a:pos x="69" y="28"/>
                  </a:cxn>
                  <a:cxn ang="0">
                    <a:pos x="65" y="18"/>
                  </a:cxn>
                  <a:cxn ang="0">
                    <a:pos x="103" y="18"/>
                  </a:cxn>
                  <a:cxn ang="0">
                    <a:pos x="107" y="20"/>
                  </a:cxn>
                  <a:cxn ang="0">
                    <a:pos x="112" y="10"/>
                  </a:cxn>
                  <a:cxn ang="0">
                    <a:pos x="120" y="14"/>
                  </a:cxn>
                  <a:cxn ang="0">
                    <a:pos x="120" y="6"/>
                  </a:cxn>
                  <a:cxn ang="0">
                    <a:pos x="107" y="4"/>
                  </a:cxn>
                  <a:cxn ang="0">
                    <a:pos x="107" y="8"/>
                  </a:cxn>
                  <a:cxn ang="0">
                    <a:pos x="95" y="6"/>
                  </a:cxn>
                  <a:cxn ang="0">
                    <a:pos x="83" y="0"/>
                  </a:cxn>
                  <a:cxn ang="0">
                    <a:pos x="75" y="10"/>
                  </a:cxn>
                  <a:cxn ang="0">
                    <a:pos x="57" y="8"/>
                  </a:cxn>
                  <a:cxn ang="0">
                    <a:pos x="51" y="16"/>
                  </a:cxn>
                  <a:cxn ang="0">
                    <a:pos x="42" y="18"/>
                  </a:cxn>
                  <a:cxn ang="0">
                    <a:pos x="38" y="24"/>
                  </a:cxn>
                  <a:cxn ang="0">
                    <a:pos x="16" y="26"/>
                  </a:cxn>
                  <a:cxn ang="0">
                    <a:pos x="10" y="43"/>
                  </a:cxn>
                  <a:cxn ang="0">
                    <a:pos x="2" y="45"/>
                  </a:cxn>
                  <a:cxn ang="0">
                    <a:pos x="61" y="144"/>
                  </a:cxn>
                  <a:cxn ang="0">
                    <a:pos x="69" y="154"/>
                  </a:cxn>
                  <a:cxn ang="0">
                    <a:pos x="85" y="160"/>
                  </a:cxn>
                  <a:cxn ang="0">
                    <a:pos x="97" y="156"/>
                  </a:cxn>
                  <a:cxn ang="0">
                    <a:pos x="107" y="154"/>
                  </a:cxn>
                  <a:cxn ang="0">
                    <a:pos x="101" y="146"/>
                  </a:cxn>
                  <a:cxn ang="0">
                    <a:pos x="85" y="150"/>
                  </a:cxn>
                  <a:cxn ang="0">
                    <a:pos x="61" y="144"/>
                  </a:cxn>
                  <a:cxn ang="0">
                    <a:pos x="51" y="71"/>
                  </a:cxn>
                  <a:cxn ang="0">
                    <a:pos x="49" y="67"/>
                  </a:cxn>
                  <a:cxn ang="0">
                    <a:pos x="103" y="59"/>
                  </a:cxn>
                  <a:cxn ang="0">
                    <a:pos x="110" y="65"/>
                  </a:cxn>
                  <a:cxn ang="0">
                    <a:pos x="105" y="57"/>
                  </a:cxn>
                  <a:cxn ang="0">
                    <a:pos x="0" y="45"/>
                  </a:cxn>
                  <a:cxn ang="0">
                    <a:pos x="0" y="45"/>
                  </a:cxn>
                </a:cxnLst>
                <a:rect l="0" t="0" r="r" b="b"/>
                <a:pathLst>
                  <a:path w="122" h="160">
                    <a:moveTo>
                      <a:pt x="2" y="45"/>
                    </a:moveTo>
                    <a:lnTo>
                      <a:pt x="2" y="45"/>
                    </a:lnTo>
                    <a:lnTo>
                      <a:pt x="4" y="55"/>
                    </a:lnTo>
                    <a:lnTo>
                      <a:pt x="10" y="57"/>
                    </a:lnTo>
                    <a:lnTo>
                      <a:pt x="10" y="59"/>
                    </a:lnTo>
                    <a:lnTo>
                      <a:pt x="14" y="65"/>
                    </a:lnTo>
                    <a:lnTo>
                      <a:pt x="22" y="65"/>
                    </a:lnTo>
                    <a:lnTo>
                      <a:pt x="16" y="67"/>
                    </a:lnTo>
                    <a:lnTo>
                      <a:pt x="16" y="75"/>
                    </a:lnTo>
                    <a:lnTo>
                      <a:pt x="20" y="81"/>
                    </a:lnTo>
                    <a:lnTo>
                      <a:pt x="28" y="81"/>
                    </a:lnTo>
                    <a:lnTo>
                      <a:pt x="34" y="83"/>
                    </a:lnTo>
                    <a:lnTo>
                      <a:pt x="47" y="87"/>
                    </a:lnTo>
                    <a:lnTo>
                      <a:pt x="47" y="91"/>
                    </a:lnTo>
                    <a:lnTo>
                      <a:pt x="42" y="91"/>
                    </a:lnTo>
                    <a:lnTo>
                      <a:pt x="40" y="87"/>
                    </a:lnTo>
                    <a:lnTo>
                      <a:pt x="38" y="85"/>
                    </a:lnTo>
                    <a:lnTo>
                      <a:pt x="30" y="83"/>
                    </a:lnTo>
                    <a:lnTo>
                      <a:pt x="28" y="85"/>
                    </a:lnTo>
                    <a:lnTo>
                      <a:pt x="20" y="91"/>
                    </a:lnTo>
                    <a:lnTo>
                      <a:pt x="24" y="97"/>
                    </a:lnTo>
                    <a:lnTo>
                      <a:pt x="24" y="106"/>
                    </a:lnTo>
                    <a:lnTo>
                      <a:pt x="28" y="110"/>
                    </a:lnTo>
                    <a:lnTo>
                      <a:pt x="30" y="110"/>
                    </a:lnTo>
                    <a:lnTo>
                      <a:pt x="30" y="106"/>
                    </a:lnTo>
                    <a:lnTo>
                      <a:pt x="34" y="110"/>
                    </a:lnTo>
                    <a:lnTo>
                      <a:pt x="42" y="110"/>
                    </a:lnTo>
                    <a:lnTo>
                      <a:pt x="47" y="110"/>
                    </a:lnTo>
                    <a:lnTo>
                      <a:pt x="47" y="106"/>
                    </a:lnTo>
                    <a:lnTo>
                      <a:pt x="45" y="104"/>
                    </a:lnTo>
                    <a:lnTo>
                      <a:pt x="45" y="102"/>
                    </a:lnTo>
                    <a:lnTo>
                      <a:pt x="51" y="102"/>
                    </a:lnTo>
                    <a:lnTo>
                      <a:pt x="57" y="104"/>
                    </a:lnTo>
                    <a:lnTo>
                      <a:pt x="59" y="101"/>
                    </a:lnTo>
                    <a:lnTo>
                      <a:pt x="51" y="95"/>
                    </a:lnTo>
                    <a:lnTo>
                      <a:pt x="51" y="93"/>
                    </a:lnTo>
                    <a:lnTo>
                      <a:pt x="59" y="93"/>
                    </a:lnTo>
                    <a:lnTo>
                      <a:pt x="67" y="97"/>
                    </a:lnTo>
                    <a:lnTo>
                      <a:pt x="67" y="85"/>
                    </a:lnTo>
                    <a:lnTo>
                      <a:pt x="59" y="83"/>
                    </a:lnTo>
                    <a:lnTo>
                      <a:pt x="55" y="77"/>
                    </a:lnTo>
                    <a:lnTo>
                      <a:pt x="55" y="73"/>
                    </a:lnTo>
                    <a:lnTo>
                      <a:pt x="51" y="73"/>
                    </a:lnTo>
                    <a:lnTo>
                      <a:pt x="55" y="71"/>
                    </a:lnTo>
                    <a:lnTo>
                      <a:pt x="57" y="75"/>
                    </a:lnTo>
                    <a:lnTo>
                      <a:pt x="61" y="81"/>
                    </a:lnTo>
                    <a:lnTo>
                      <a:pt x="65" y="83"/>
                    </a:lnTo>
                    <a:lnTo>
                      <a:pt x="73" y="83"/>
                    </a:lnTo>
                    <a:lnTo>
                      <a:pt x="77" y="85"/>
                    </a:lnTo>
                    <a:lnTo>
                      <a:pt x="79" y="91"/>
                    </a:lnTo>
                    <a:lnTo>
                      <a:pt x="79" y="87"/>
                    </a:lnTo>
                    <a:lnTo>
                      <a:pt x="79" y="85"/>
                    </a:lnTo>
                    <a:lnTo>
                      <a:pt x="73" y="75"/>
                    </a:lnTo>
                    <a:lnTo>
                      <a:pt x="61" y="73"/>
                    </a:lnTo>
                    <a:lnTo>
                      <a:pt x="61" y="67"/>
                    </a:lnTo>
                    <a:lnTo>
                      <a:pt x="57" y="65"/>
                    </a:lnTo>
                    <a:lnTo>
                      <a:pt x="49" y="67"/>
                    </a:lnTo>
                    <a:lnTo>
                      <a:pt x="51" y="65"/>
                    </a:lnTo>
                    <a:lnTo>
                      <a:pt x="49" y="59"/>
                    </a:lnTo>
                    <a:lnTo>
                      <a:pt x="47" y="55"/>
                    </a:lnTo>
                    <a:lnTo>
                      <a:pt x="51" y="59"/>
                    </a:lnTo>
                    <a:lnTo>
                      <a:pt x="57" y="59"/>
                    </a:lnTo>
                    <a:lnTo>
                      <a:pt x="55" y="55"/>
                    </a:lnTo>
                    <a:lnTo>
                      <a:pt x="49" y="49"/>
                    </a:lnTo>
                    <a:lnTo>
                      <a:pt x="49" y="45"/>
                    </a:lnTo>
                    <a:lnTo>
                      <a:pt x="47" y="39"/>
                    </a:lnTo>
                    <a:lnTo>
                      <a:pt x="45" y="39"/>
                    </a:lnTo>
                    <a:lnTo>
                      <a:pt x="42" y="37"/>
                    </a:lnTo>
                    <a:lnTo>
                      <a:pt x="45" y="30"/>
                    </a:lnTo>
                    <a:lnTo>
                      <a:pt x="49" y="26"/>
                    </a:lnTo>
                    <a:lnTo>
                      <a:pt x="51" y="34"/>
                    </a:lnTo>
                    <a:lnTo>
                      <a:pt x="57" y="39"/>
                    </a:lnTo>
                    <a:lnTo>
                      <a:pt x="61" y="39"/>
                    </a:lnTo>
                    <a:lnTo>
                      <a:pt x="57" y="36"/>
                    </a:lnTo>
                    <a:lnTo>
                      <a:pt x="59" y="36"/>
                    </a:lnTo>
                    <a:lnTo>
                      <a:pt x="59" y="34"/>
                    </a:lnTo>
                    <a:lnTo>
                      <a:pt x="67" y="36"/>
                    </a:lnTo>
                    <a:lnTo>
                      <a:pt x="67" y="34"/>
                    </a:lnTo>
                    <a:lnTo>
                      <a:pt x="67" y="30"/>
                    </a:lnTo>
                    <a:lnTo>
                      <a:pt x="73" y="30"/>
                    </a:lnTo>
                    <a:lnTo>
                      <a:pt x="69" y="28"/>
                    </a:lnTo>
                    <a:lnTo>
                      <a:pt x="65" y="24"/>
                    </a:lnTo>
                    <a:lnTo>
                      <a:pt x="65" y="20"/>
                    </a:lnTo>
                    <a:lnTo>
                      <a:pt x="65" y="18"/>
                    </a:lnTo>
                    <a:lnTo>
                      <a:pt x="77" y="18"/>
                    </a:lnTo>
                    <a:lnTo>
                      <a:pt x="85" y="20"/>
                    </a:lnTo>
                    <a:lnTo>
                      <a:pt x="103" y="18"/>
                    </a:lnTo>
                    <a:lnTo>
                      <a:pt x="103" y="20"/>
                    </a:lnTo>
                    <a:lnTo>
                      <a:pt x="105" y="24"/>
                    </a:lnTo>
                    <a:lnTo>
                      <a:pt x="107" y="20"/>
                    </a:lnTo>
                    <a:lnTo>
                      <a:pt x="110" y="18"/>
                    </a:lnTo>
                    <a:lnTo>
                      <a:pt x="110" y="14"/>
                    </a:lnTo>
                    <a:lnTo>
                      <a:pt x="112" y="10"/>
                    </a:lnTo>
                    <a:lnTo>
                      <a:pt x="112" y="14"/>
                    </a:lnTo>
                    <a:lnTo>
                      <a:pt x="118" y="14"/>
                    </a:lnTo>
                    <a:lnTo>
                      <a:pt x="120" y="14"/>
                    </a:lnTo>
                    <a:lnTo>
                      <a:pt x="122" y="10"/>
                    </a:lnTo>
                    <a:lnTo>
                      <a:pt x="122" y="8"/>
                    </a:lnTo>
                    <a:lnTo>
                      <a:pt x="120" y="6"/>
                    </a:lnTo>
                    <a:lnTo>
                      <a:pt x="114" y="0"/>
                    </a:lnTo>
                    <a:lnTo>
                      <a:pt x="110" y="0"/>
                    </a:lnTo>
                    <a:lnTo>
                      <a:pt x="107" y="4"/>
                    </a:lnTo>
                    <a:lnTo>
                      <a:pt x="107" y="6"/>
                    </a:lnTo>
                    <a:lnTo>
                      <a:pt x="110" y="8"/>
                    </a:lnTo>
                    <a:lnTo>
                      <a:pt x="107" y="8"/>
                    </a:lnTo>
                    <a:lnTo>
                      <a:pt x="103" y="8"/>
                    </a:lnTo>
                    <a:lnTo>
                      <a:pt x="95" y="8"/>
                    </a:lnTo>
                    <a:lnTo>
                      <a:pt x="95" y="6"/>
                    </a:lnTo>
                    <a:lnTo>
                      <a:pt x="93" y="4"/>
                    </a:lnTo>
                    <a:lnTo>
                      <a:pt x="89" y="4"/>
                    </a:lnTo>
                    <a:lnTo>
                      <a:pt x="83" y="0"/>
                    </a:lnTo>
                    <a:lnTo>
                      <a:pt x="79" y="4"/>
                    </a:lnTo>
                    <a:lnTo>
                      <a:pt x="77" y="6"/>
                    </a:lnTo>
                    <a:lnTo>
                      <a:pt x="75" y="10"/>
                    </a:lnTo>
                    <a:lnTo>
                      <a:pt x="69" y="10"/>
                    </a:lnTo>
                    <a:lnTo>
                      <a:pt x="61" y="8"/>
                    </a:lnTo>
                    <a:lnTo>
                      <a:pt x="57" y="8"/>
                    </a:lnTo>
                    <a:lnTo>
                      <a:pt x="55" y="14"/>
                    </a:lnTo>
                    <a:lnTo>
                      <a:pt x="55" y="16"/>
                    </a:lnTo>
                    <a:lnTo>
                      <a:pt x="51" y="16"/>
                    </a:lnTo>
                    <a:lnTo>
                      <a:pt x="47" y="16"/>
                    </a:lnTo>
                    <a:lnTo>
                      <a:pt x="45" y="18"/>
                    </a:lnTo>
                    <a:lnTo>
                      <a:pt x="42" y="18"/>
                    </a:lnTo>
                    <a:lnTo>
                      <a:pt x="42" y="20"/>
                    </a:lnTo>
                    <a:lnTo>
                      <a:pt x="40" y="20"/>
                    </a:lnTo>
                    <a:lnTo>
                      <a:pt x="38" y="24"/>
                    </a:lnTo>
                    <a:lnTo>
                      <a:pt x="34" y="26"/>
                    </a:lnTo>
                    <a:lnTo>
                      <a:pt x="32" y="26"/>
                    </a:lnTo>
                    <a:lnTo>
                      <a:pt x="16" y="26"/>
                    </a:lnTo>
                    <a:lnTo>
                      <a:pt x="16" y="34"/>
                    </a:lnTo>
                    <a:lnTo>
                      <a:pt x="14" y="39"/>
                    </a:lnTo>
                    <a:lnTo>
                      <a:pt x="10" y="43"/>
                    </a:lnTo>
                    <a:lnTo>
                      <a:pt x="10" y="45"/>
                    </a:lnTo>
                    <a:lnTo>
                      <a:pt x="6" y="45"/>
                    </a:lnTo>
                    <a:lnTo>
                      <a:pt x="2" y="45"/>
                    </a:lnTo>
                    <a:lnTo>
                      <a:pt x="2" y="45"/>
                    </a:lnTo>
                    <a:close/>
                    <a:moveTo>
                      <a:pt x="61" y="144"/>
                    </a:moveTo>
                    <a:lnTo>
                      <a:pt x="61" y="144"/>
                    </a:lnTo>
                    <a:lnTo>
                      <a:pt x="57" y="146"/>
                    </a:lnTo>
                    <a:lnTo>
                      <a:pt x="57" y="150"/>
                    </a:lnTo>
                    <a:lnTo>
                      <a:pt x="69" y="154"/>
                    </a:lnTo>
                    <a:lnTo>
                      <a:pt x="77" y="154"/>
                    </a:lnTo>
                    <a:lnTo>
                      <a:pt x="83" y="156"/>
                    </a:lnTo>
                    <a:lnTo>
                      <a:pt x="85" y="160"/>
                    </a:lnTo>
                    <a:lnTo>
                      <a:pt x="89" y="160"/>
                    </a:lnTo>
                    <a:lnTo>
                      <a:pt x="93" y="156"/>
                    </a:lnTo>
                    <a:lnTo>
                      <a:pt x="97" y="156"/>
                    </a:lnTo>
                    <a:lnTo>
                      <a:pt x="101" y="156"/>
                    </a:lnTo>
                    <a:lnTo>
                      <a:pt x="105" y="156"/>
                    </a:lnTo>
                    <a:lnTo>
                      <a:pt x="107" y="154"/>
                    </a:lnTo>
                    <a:lnTo>
                      <a:pt x="105" y="152"/>
                    </a:lnTo>
                    <a:lnTo>
                      <a:pt x="101" y="152"/>
                    </a:lnTo>
                    <a:lnTo>
                      <a:pt x="101" y="146"/>
                    </a:lnTo>
                    <a:lnTo>
                      <a:pt x="97" y="146"/>
                    </a:lnTo>
                    <a:lnTo>
                      <a:pt x="97" y="150"/>
                    </a:lnTo>
                    <a:lnTo>
                      <a:pt x="85" y="150"/>
                    </a:lnTo>
                    <a:lnTo>
                      <a:pt x="73" y="146"/>
                    </a:lnTo>
                    <a:lnTo>
                      <a:pt x="61" y="144"/>
                    </a:lnTo>
                    <a:lnTo>
                      <a:pt x="61" y="144"/>
                    </a:lnTo>
                    <a:close/>
                    <a:moveTo>
                      <a:pt x="49" y="67"/>
                    </a:moveTo>
                    <a:lnTo>
                      <a:pt x="49" y="67"/>
                    </a:lnTo>
                    <a:lnTo>
                      <a:pt x="51" y="71"/>
                    </a:lnTo>
                    <a:lnTo>
                      <a:pt x="47" y="67"/>
                    </a:lnTo>
                    <a:lnTo>
                      <a:pt x="49" y="67"/>
                    </a:lnTo>
                    <a:lnTo>
                      <a:pt x="49" y="67"/>
                    </a:lnTo>
                    <a:close/>
                    <a:moveTo>
                      <a:pt x="105" y="57"/>
                    </a:moveTo>
                    <a:lnTo>
                      <a:pt x="105" y="57"/>
                    </a:lnTo>
                    <a:lnTo>
                      <a:pt x="103" y="59"/>
                    </a:lnTo>
                    <a:lnTo>
                      <a:pt x="105" y="59"/>
                    </a:lnTo>
                    <a:lnTo>
                      <a:pt x="105" y="65"/>
                    </a:lnTo>
                    <a:lnTo>
                      <a:pt x="110" y="65"/>
                    </a:lnTo>
                    <a:lnTo>
                      <a:pt x="110" y="63"/>
                    </a:lnTo>
                    <a:lnTo>
                      <a:pt x="110" y="57"/>
                    </a:lnTo>
                    <a:lnTo>
                      <a:pt x="105" y="57"/>
                    </a:lnTo>
                    <a:lnTo>
                      <a:pt x="105" y="57"/>
                    </a:lnTo>
                    <a:close/>
                    <a:moveTo>
                      <a:pt x="0" y="45"/>
                    </a:moveTo>
                    <a:lnTo>
                      <a:pt x="0" y="45"/>
                    </a:lnTo>
                    <a:lnTo>
                      <a:pt x="0" y="49"/>
                    </a:lnTo>
                    <a:lnTo>
                      <a:pt x="2" y="49"/>
                    </a:lnTo>
                    <a:lnTo>
                      <a:pt x="0" y="45"/>
                    </a:lnTo>
                    <a:lnTo>
                      <a:pt x="0" y="45"/>
                    </a:lnTo>
                    <a:close/>
                  </a:path>
                </a:pathLst>
              </a:custGeom>
              <a:solidFill>
                <a:schemeClr val="tx2"/>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grpSp>
        <p:sp>
          <p:nvSpPr>
            <p:cNvPr id="212" name="Freeform 648">
              <a:extLst>
                <a:ext uri="{FF2B5EF4-FFF2-40B4-BE49-F238E27FC236}">
                  <a16:creationId xmlns:a16="http://schemas.microsoft.com/office/drawing/2014/main" id="{ED97D217-2BC3-4349-B163-3B4C27A03B0C}"/>
                </a:ext>
              </a:extLst>
            </p:cNvPr>
            <p:cNvSpPr>
              <a:spLocks/>
            </p:cNvSpPr>
            <p:nvPr/>
          </p:nvSpPr>
          <p:spPr bwMode="auto">
            <a:xfrm>
              <a:off x="11447634" y="5203745"/>
              <a:ext cx="464980" cy="242489"/>
            </a:xfrm>
            <a:custGeom>
              <a:avLst/>
              <a:gdLst/>
              <a:ahLst/>
              <a:cxnLst>
                <a:cxn ang="0">
                  <a:pos x="0" y="12"/>
                </a:cxn>
                <a:cxn ang="0">
                  <a:pos x="10" y="18"/>
                </a:cxn>
                <a:cxn ang="0">
                  <a:pos x="22" y="27"/>
                </a:cxn>
                <a:cxn ang="0">
                  <a:pos x="28" y="45"/>
                </a:cxn>
                <a:cxn ang="0">
                  <a:pos x="28" y="51"/>
                </a:cxn>
                <a:cxn ang="0">
                  <a:pos x="30" y="55"/>
                </a:cxn>
                <a:cxn ang="0">
                  <a:pos x="38" y="51"/>
                </a:cxn>
                <a:cxn ang="0">
                  <a:pos x="47" y="55"/>
                </a:cxn>
                <a:cxn ang="0">
                  <a:pos x="59" y="55"/>
                </a:cxn>
                <a:cxn ang="0">
                  <a:pos x="63" y="57"/>
                </a:cxn>
                <a:cxn ang="0">
                  <a:pos x="65" y="59"/>
                </a:cxn>
                <a:cxn ang="0">
                  <a:pos x="79" y="59"/>
                </a:cxn>
                <a:cxn ang="0">
                  <a:pos x="93" y="57"/>
                </a:cxn>
                <a:cxn ang="0">
                  <a:pos x="97" y="49"/>
                </a:cxn>
                <a:cxn ang="0">
                  <a:pos x="106" y="51"/>
                </a:cxn>
                <a:cxn ang="0">
                  <a:pos x="112" y="59"/>
                </a:cxn>
                <a:cxn ang="0">
                  <a:pos x="116" y="59"/>
                </a:cxn>
                <a:cxn ang="0">
                  <a:pos x="114" y="51"/>
                </a:cxn>
                <a:cxn ang="0">
                  <a:pos x="116" y="47"/>
                </a:cxn>
                <a:cxn ang="0">
                  <a:pos x="114" y="39"/>
                </a:cxn>
                <a:cxn ang="0">
                  <a:pos x="110" y="37"/>
                </a:cxn>
                <a:cxn ang="0">
                  <a:pos x="105" y="35"/>
                </a:cxn>
                <a:cxn ang="0">
                  <a:pos x="105" y="29"/>
                </a:cxn>
                <a:cxn ang="0">
                  <a:pos x="97" y="25"/>
                </a:cxn>
                <a:cxn ang="0">
                  <a:pos x="93" y="18"/>
                </a:cxn>
                <a:cxn ang="0">
                  <a:pos x="83" y="18"/>
                </a:cxn>
                <a:cxn ang="0">
                  <a:pos x="75" y="20"/>
                </a:cxn>
                <a:cxn ang="0">
                  <a:pos x="69" y="18"/>
                </a:cxn>
                <a:cxn ang="0">
                  <a:pos x="57" y="20"/>
                </a:cxn>
                <a:cxn ang="0">
                  <a:pos x="49" y="10"/>
                </a:cxn>
                <a:cxn ang="0">
                  <a:pos x="39" y="6"/>
                </a:cxn>
                <a:cxn ang="0">
                  <a:pos x="28" y="6"/>
                </a:cxn>
                <a:cxn ang="0">
                  <a:pos x="18" y="0"/>
                </a:cxn>
                <a:cxn ang="0">
                  <a:pos x="10" y="0"/>
                </a:cxn>
                <a:cxn ang="0">
                  <a:pos x="0" y="8"/>
                </a:cxn>
                <a:cxn ang="0">
                  <a:pos x="0" y="12"/>
                </a:cxn>
              </a:cxnLst>
              <a:rect l="0" t="0" r="r" b="b"/>
              <a:pathLst>
                <a:path w="120" h="59">
                  <a:moveTo>
                    <a:pt x="0" y="12"/>
                  </a:moveTo>
                  <a:lnTo>
                    <a:pt x="0" y="12"/>
                  </a:lnTo>
                  <a:lnTo>
                    <a:pt x="4" y="18"/>
                  </a:lnTo>
                  <a:lnTo>
                    <a:pt x="10" y="18"/>
                  </a:lnTo>
                  <a:lnTo>
                    <a:pt x="14" y="21"/>
                  </a:lnTo>
                  <a:lnTo>
                    <a:pt x="22" y="27"/>
                  </a:lnTo>
                  <a:lnTo>
                    <a:pt x="28" y="37"/>
                  </a:lnTo>
                  <a:lnTo>
                    <a:pt x="28" y="45"/>
                  </a:lnTo>
                  <a:lnTo>
                    <a:pt x="28" y="49"/>
                  </a:lnTo>
                  <a:lnTo>
                    <a:pt x="28" y="51"/>
                  </a:lnTo>
                  <a:lnTo>
                    <a:pt x="30" y="51"/>
                  </a:lnTo>
                  <a:lnTo>
                    <a:pt x="30" y="55"/>
                  </a:lnTo>
                  <a:lnTo>
                    <a:pt x="32" y="51"/>
                  </a:lnTo>
                  <a:lnTo>
                    <a:pt x="38" y="51"/>
                  </a:lnTo>
                  <a:lnTo>
                    <a:pt x="41" y="51"/>
                  </a:lnTo>
                  <a:lnTo>
                    <a:pt x="47" y="55"/>
                  </a:lnTo>
                  <a:lnTo>
                    <a:pt x="49" y="57"/>
                  </a:lnTo>
                  <a:lnTo>
                    <a:pt x="59" y="55"/>
                  </a:lnTo>
                  <a:lnTo>
                    <a:pt x="63" y="55"/>
                  </a:lnTo>
                  <a:lnTo>
                    <a:pt x="63" y="57"/>
                  </a:lnTo>
                  <a:lnTo>
                    <a:pt x="63" y="59"/>
                  </a:lnTo>
                  <a:lnTo>
                    <a:pt x="65" y="59"/>
                  </a:lnTo>
                  <a:lnTo>
                    <a:pt x="67" y="59"/>
                  </a:lnTo>
                  <a:lnTo>
                    <a:pt x="79" y="59"/>
                  </a:lnTo>
                  <a:lnTo>
                    <a:pt x="89" y="59"/>
                  </a:lnTo>
                  <a:lnTo>
                    <a:pt x="93" y="57"/>
                  </a:lnTo>
                  <a:lnTo>
                    <a:pt x="95" y="51"/>
                  </a:lnTo>
                  <a:lnTo>
                    <a:pt x="97" y="49"/>
                  </a:lnTo>
                  <a:lnTo>
                    <a:pt x="103" y="49"/>
                  </a:lnTo>
                  <a:lnTo>
                    <a:pt x="106" y="51"/>
                  </a:lnTo>
                  <a:lnTo>
                    <a:pt x="110" y="55"/>
                  </a:lnTo>
                  <a:lnTo>
                    <a:pt x="112" y="59"/>
                  </a:lnTo>
                  <a:lnTo>
                    <a:pt x="114" y="59"/>
                  </a:lnTo>
                  <a:lnTo>
                    <a:pt x="116" y="59"/>
                  </a:lnTo>
                  <a:lnTo>
                    <a:pt x="120" y="55"/>
                  </a:lnTo>
                  <a:lnTo>
                    <a:pt x="114" y="51"/>
                  </a:lnTo>
                  <a:lnTo>
                    <a:pt x="114" y="49"/>
                  </a:lnTo>
                  <a:lnTo>
                    <a:pt x="116" y="47"/>
                  </a:lnTo>
                  <a:lnTo>
                    <a:pt x="120" y="45"/>
                  </a:lnTo>
                  <a:lnTo>
                    <a:pt x="114" y="39"/>
                  </a:lnTo>
                  <a:lnTo>
                    <a:pt x="112" y="37"/>
                  </a:lnTo>
                  <a:lnTo>
                    <a:pt x="110" y="37"/>
                  </a:lnTo>
                  <a:lnTo>
                    <a:pt x="105" y="37"/>
                  </a:lnTo>
                  <a:lnTo>
                    <a:pt x="105" y="35"/>
                  </a:lnTo>
                  <a:lnTo>
                    <a:pt x="105" y="31"/>
                  </a:lnTo>
                  <a:lnTo>
                    <a:pt x="105" y="29"/>
                  </a:lnTo>
                  <a:lnTo>
                    <a:pt x="101" y="27"/>
                  </a:lnTo>
                  <a:lnTo>
                    <a:pt x="97" y="25"/>
                  </a:lnTo>
                  <a:lnTo>
                    <a:pt x="95" y="21"/>
                  </a:lnTo>
                  <a:lnTo>
                    <a:pt x="93" y="18"/>
                  </a:lnTo>
                  <a:lnTo>
                    <a:pt x="87" y="16"/>
                  </a:lnTo>
                  <a:lnTo>
                    <a:pt x="83" y="18"/>
                  </a:lnTo>
                  <a:lnTo>
                    <a:pt x="77" y="20"/>
                  </a:lnTo>
                  <a:lnTo>
                    <a:pt x="75" y="20"/>
                  </a:lnTo>
                  <a:lnTo>
                    <a:pt x="73" y="18"/>
                  </a:lnTo>
                  <a:lnTo>
                    <a:pt x="69" y="18"/>
                  </a:lnTo>
                  <a:lnTo>
                    <a:pt x="63" y="20"/>
                  </a:lnTo>
                  <a:lnTo>
                    <a:pt x="57" y="20"/>
                  </a:lnTo>
                  <a:lnTo>
                    <a:pt x="55" y="18"/>
                  </a:lnTo>
                  <a:lnTo>
                    <a:pt x="49" y="10"/>
                  </a:lnTo>
                  <a:lnTo>
                    <a:pt x="45" y="8"/>
                  </a:lnTo>
                  <a:lnTo>
                    <a:pt x="39" y="6"/>
                  </a:lnTo>
                  <a:lnTo>
                    <a:pt x="36" y="6"/>
                  </a:lnTo>
                  <a:lnTo>
                    <a:pt x="28" y="6"/>
                  </a:lnTo>
                  <a:lnTo>
                    <a:pt x="20" y="6"/>
                  </a:lnTo>
                  <a:lnTo>
                    <a:pt x="18" y="0"/>
                  </a:lnTo>
                  <a:lnTo>
                    <a:pt x="14" y="0"/>
                  </a:lnTo>
                  <a:lnTo>
                    <a:pt x="10" y="0"/>
                  </a:lnTo>
                  <a:lnTo>
                    <a:pt x="4" y="2"/>
                  </a:lnTo>
                  <a:lnTo>
                    <a:pt x="0" y="8"/>
                  </a:lnTo>
                  <a:lnTo>
                    <a:pt x="0" y="12"/>
                  </a:lnTo>
                  <a:lnTo>
                    <a:pt x="0" y="12"/>
                  </a:lnTo>
                  <a:close/>
                </a:path>
              </a:pathLst>
            </a:custGeom>
            <a:solidFill>
              <a:srgbClr val="737373"/>
            </a:solidFill>
            <a:ln w="2" cap="flat">
              <a:solidFill>
                <a:srgbClr val="E1E9F2"/>
              </a:solid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213" name="Freeform 654">
              <a:extLst>
                <a:ext uri="{FF2B5EF4-FFF2-40B4-BE49-F238E27FC236}">
                  <a16:creationId xmlns:a16="http://schemas.microsoft.com/office/drawing/2014/main" id="{9626A614-5E23-4E0C-B682-6711AF83D2B3}"/>
                </a:ext>
              </a:extLst>
            </p:cNvPr>
            <p:cNvSpPr>
              <a:spLocks/>
            </p:cNvSpPr>
            <p:nvPr/>
          </p:nvSpPr>
          <p:spPr bwMode="auto">
            <a:xfrm>
              <a:off x="10401429" y="3543327"/>
              <a:ext cx="298364" cy="250708"/>
            </a:xfrm>
            <a:custGeom>
              <a:avLst/>
              <a:gdLst/>
              <a:ahLst/>
              <a:cxnLst>
                <a:cxn ang="0">
                  <a:pos x="69" y="20"/>
                </a:cxn>
                <a:cxn ang="0">
                  <a:pos x="75" y="18"/>
                </a:cxn>
                <a:cxn ang="0">
                  <a:pos x="75" y="16"/>
                </a:cxn>
                <a:cxn ang="0">
                  <a:pos x="77" y="12"/>
                </a:cxn>
                <a:cxn ang="0">
                  <a:pos x="75" y="8"/>
                </a:cxn>
                <a:cxn ang="0">
                  <a:pos x="71" y="6"/>
                </a:cxn>
                <a:cxn ang="0">
                  <a:pos x="65" y="2"/>
                </a:cxn>
                <a:cxn ang="0">
                  <a:pos x="59" y="0"/>
                </a:cxn>
                <a:cxn ang="0">
                  <a:pos x="55" y="0"/>
                </a:cxn>
                <a:cxn ang="0">
                  <a:pos x="55" y="6"/>
                </a:cxn>
                <a:cxn ang="0">
                  <a:pos x="38" y="6"/>
                </a:cxn>
                <a:cxn ang="0">
                  <a:pos x="38" y="2"/>
                </a:cxn>
                <a:cxn ang="0">
                  <a:pos x="34" y="2"/>
                </a:cxn>
                <a:cxn ang="0">
                  <a:pos x="32" y="2"/>
                </a:cxn>
                <a:cxn ang="0">
                  <a:pos x="30" y="8"/>
                </a:cxn>
                <a:cxn ang="0">
                  <a:pos x="22" y="8"/>
                </a:cxn>
                <a:cxn ang="0">
                  <a:pos x="14" y="8"/>
                </a:cxn>
                <a:cxn ang="0">
                  <a:pos x="0" y="12"/>
                </a:cxn>
                <a:cxn ang="0">
                  <a:pos x="0" y="26"/>
                </a:cxn>
                <a:cxn ang="0">
                  <a:pos x="0" y="35"/>
                </a:cxn>
                <a:cxn ang="0">
                  <a:pos x="6" y="35"/>
                </a:cxn>
                <a:cxn ang="0">
                  <a:pos x="4" y="47"/>
                </a:cxn>
                <a:cxn ang="0">
                  <a:pos x="14" y="47"/>
                </a:cxn>
                <a:cxn ang="0">
                  <a:pos x="20" y="47"/>
                </a:cxn>
                <a:cxn ang="0">
                  <a:pos x="20" y="45"/>
                </a:cxn>
                <a:cxn ang="0">
                  <a:pos x="24" y="45"/>
                </a:cxn>
                <a:cxn ang="0">
                  <a:pos x="32" y="47"/>
                </a:cxn>
                <a:cxn ang="0">
                  <a:pos x="38" y="49"/>
                </a:cxn>
                <a:cxn ang="0">
                  <a:pos x="38" y="51"/>
                </a:cxn>
                <a:cxn ang="0">
                  <a:pos x="42" y="51"/>
                </a:cxn>
                <a:cxn ang="0">
                  <a:pos x="47" y="61"/>
                </a:cxn>
                <a:cxn ang="0">
                  <a:pos x="55" y="59"/>
                </a:cxn>
                <a:cxn ang="0">
                  <a:pos x="57" y="55"/>
                </a:cxn>
                <a:cxn ang="0">
                  <a:pos x="57" y="49"/>
                </a:cxn>
                <a:cxn ang="0">
                  <a:pos x="59" y="49"/>
                </a:cxn>
                <a:cxn ang="0">
                  <a:pos x="65" y="45"/>
                </a:cxn>
                <a:cxn ang="0">
                  <a:pos x="67" y="41"/>
                </a:cxn>
                <a:cxn ang="0">
                  <a:pos x="67" y="37"/>
                </a:cxn>
                <a:cxn ang="0">
                  <a:pos x="61" y="35"/>
                </a:cxn>
                <a:cxn ang="0">
                  <a:pos x="61" y="28"/>
                </a:cxn>
                <a:cxn ang="0">
                  <a:pos x="59" y="20"/>
                </a:cxn>
                <a:cxn ang="0">
                  <a:pos x="65" y="18"/>
                </a:cxn>
                <a:cxn ang="0">
                  <a:pos x="69" y="18"/>
                </a:cxn>
                <a:cxn ang="0">
                  <a:pos x="69" y="20"/>
                </a:cxn>
                <a:cxn ang="0">
                  <a:pos x="69" y="20"/>
                </a:cxn>
              </a:cxnLst>
              <a:rect l="0" t="0" r="r" b="b"/>
              <a:pathLst>
                <a:path w="77" h="61">
                  <a:moveTo>
                    <a:pt x="69" y="20"/>
                  </a:moveTo>
                  <a:lnTo>
                    <a:pt x="75" y="18"/>
                  </a:lnTo>
                  <a:lnTo>
                    <a:pt x="75" y="16"/>
                  </a:lnTo>
                  <a:lnTo>
                    <a:pt x="77" y="12"/>
                  </a:lnTo>
                  <a:lnTo>
                    <a:pt x="75" y="8"/>
                  </a:lnTo>
                  <a:lnTo>
                    <a:pt x="71" y="6"/>
                  </a:lnTo>
                  <a:lnTo>
                    <a:pt x="65" y="2"/>
                  </a:lnTo>
                  <a:lnTo>
                    <a:pt x="59" y="0"/>
                  </a:lnTo>
                  <a:lnTo>
                    <a:pt x="55" y="0"/>
                  </a:lnTo>
                  <a:lnTo>
                    <a:pt x="55" y="6"/>
                  </a:lnTo>
                  <a:lnTo>
                    <a:pt x="38" y="6"/>
                  </a:lnTo>
                  <a:lnTo>
                    <a:pt x="38" y="2"/>
                  </a:lnTo>
                  <a:lnTo>
                    <a:pt x="34" y="2"/>
                  </a:lnTo>
                  <a:lnTo>
                    <a:pt x="32" y="2"/>
                  </a:lnTo>
                  <a:lnTo>
                    <a:pt x="30" y="8"/>
                  </a:lnTo>
                  <a:lnTo>
                    <a:pt x="22" y="8"/>
                  </a:lnTo>
                  <a:lnTo>
                    <a:pt x="14" y="8"/>
                  </a:lnTo>
                  <a:lnTo>
                    <a:pt x="0" y="12"/>
                  </a:lnTo>
                  <a:lnTo>
                    <a:pt x="0" y="26"/>
                  </a:lnTo>
                  <a:lnTo>
                    <a:pt x="0" y="35"/>
                  </a:lnTo>
                  <a:lnTo>
                    <a:pt x="6" y="35"/>
                  </a:lnTo>
                  <a:lnTo>
                    <a:pt x="4" y="47"/>
                  </a:lnTo>
                  <a:lnTo>
                    <a:pt x="14" y="47"/>
                  </a:lnTo>
                  <a:lnTo>
                    <a:pt x="20" y="47"/>
                  </a:lnTo>
                  <a:lnTo>
                    <a:pt x="20" y="45"/>
                  </a:lnTo>
                  <a:lnTo>
                    <a:pt x="24" y="45"/>
                  </a:lnTo>
                  <a:lnTo>
                    <a:pt x="32" y="47"/>
                  </a:lnTo>
                  <a:lnTo>
                    <a:pt x="38" y="49"/>
                  </a:lnTo>
                  <a:lnTo>
                    <a:pt x="38" y="51"/>
                  </a:lnTo>
                  <a:lnTo>
                    <a:pt x="42" y="51"/>
                  </a:lnTo>
                  <a:lnTo>
                    <a:pt x="47" y="61"/>
                  </a:lnTo>
                  <a:lnTo>
                    <a:pt x="55" y="59"/>
                  </a:lnTo>
                  <a:lnTo>
                    <a:pt x="57" y="55"/>
                  </a:lnTo>
                  <a:lnTo>
                    <a:pt x="57" y="49"/>
                  </a:lnTo>
                  <a:lnTo>
                    <a:pt x="59" y="49"/>
                  </a:lnTo>
                  <a:lnTo>
                    <a:pt x="65" y="45"/>
                  </a:lnTo>
                  <a:lnTo>
                    <a:pt x="67" y="41"/>
                  </a:lnTo>
                  <a:lnTo>
                    <a:pt x="67" y="37"/>
                  </a:lnTo>
                  <a:lnTo>
                    <a:pt x="61" y="35"/>
                  </a:lnTo>
                  <a:lnTo>
                    <a:pt x="61" y="28"/>
                  </a:lnTo>
                  <a:lnTo>
                    <a:pt x="59" y="20"/>
                  </a:lnTo>
                  <a:lnTo>
                    <a:pt x="65" y="18"/>
                  </a:lnTo>
                  <a:lnTo>
                    <a:pt x="69" y="18"/>
                  </a:lnTo>
                  <a:lnTo>
                    <a:pt x="69" y="20"/>
                  </a:lnTo>
                  <a:lnTo>
                    <a:pt x="69" y="20"/>
                  </a:lnTo>
                  <a:close/>
                </a:path>
              </a:pathLst>
            </a:custGeom>
            <a:solidFill>
              <a:srgbClr val="999999">
                <a:lumMod val="7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214" name="Freeform 655">
              <a:extLst>
                <a:ext uri="{FF2B5EF4-FFF2-40B4-BE49-F238E27FC236}">
                  <a16:creationId xmlns:a16="http://schemas.microsoft.com/office/drawing/2014/main" id="{126DA61A-CBAD-4A75-A945-1FA4367A0CE2}"/>
                </a:ext>
              </a:extLst>
            </p:cNvPr>
            <p:cNvSpPr>
              <a:spLocks/>
            </p:cNvSpPr>
            <p:nvPr/>
          </p:nvSpPr>
          <p:spPr bwMode="auto">
            <a:xfrm>
              <a:off x="10401429" y="3543327"/>
              <a:ext cx="298364" cy="250708"/>
            </a:xfrm>
            <a:custGeom>
              <a:avLst/>
              <a:gdLst/>
              <a:ahLst/>
              <a:cxnLst>
                <a:cxn ang="0">
                  <a:pos x="69" y="20"/>
                </a:cxn>
                <a:cxn ang="0">
                  <a:pos x="75" y="18"/>
                </a:cxn>
                <a:cxn ang="0">
                  <a:pos x="75" y="16"/>
                </a:cxn>
                <a:cxn ang="0">
                  <a:pos x="77" y="12"/>
                </a:cxn>
                <a:cxn ang="0">
                  <a:pos x="75" y="8"/>
                </a:cxn>
                <a:cxn ang="0">
                  <a:pos x="71" y="6"/>
                </a:cxn>
                <a:cxn ang="0">
                  <a:pos x="65" y="2"/>
                </a:cxn>
                <a:cxn ang="0">
                  <a:pos x="59" y="0"/>
                </a:cxn>
                <a:cxn ang="0">
                  <a:pos x="55" y="0"/>
                </a:cxn>
                <a:cxn ang="0">
                  <a:pos x="55" y="6"/>
                </a:cxn>
                <a:cxn ang="0">
                  <a:pos x="38" y="6"/>
                </a:cxn>
                <a:cxn ang="0">
                  <a:pos x="38" y="2"/>
                </a:cxn>
                <a:cxn ang="0">
                  <a:pos x="34" y="2"/>
                </a:cxn>
                <a:cxn ang="0">
                  <a:pos x="32" y="2"/>
                </a:cxn>
                <a:cxn ang="0">
                  <a:pos x="30" y="8"/>
                </a:cxn>
                <a:cxn ang="0">
                  <a:pos x="22" y="8"/>
                </a:cxn>
                <a:cxn ang="0">
                  <a:pos x="14" y="8"/>
                </a:cxn>
                <a:cxn ang="0">
                  <a:pos x="0" y="12"/>
                </a:cxn>
                <a:cxn ang="0">
                  <a:pos x="0" y="26"/>
                </a:cxn>
                <a:cxn ang="0">
                  <a:pos x="0" y="35"/>
                </a:cxn>
                <a:cxn ang="0">
                  <a:pos x="6" y="35"/>
                </a:cxn>
                <a:cxn ang="0">
                  <a:pos x="4" y="47"/>
                </a:cxn>
                <a:cxn ang="0">
                  <a:pos x="14" y="47"/>
                </a:cxn>
                <a:cxn ang="0">
                  <a:pos x="20" y="47"/>
                </a:cxn>
                <a:cxn ang="0">
                  <a:pos x="20" y="45"/>
                </a:cxn>
                <a:cxn ang="0">
                  <a:pos x="24" y="45"/>
                </a:cxn>
                <a:cxn ang="0">
                  <a:pos x="32" y="47"/>
                </a:cxn>
                <a:cxn ang="0">
                  <a:pos x="38" y="49"/>
                </a:cxn>
                <a:cxn ang="0">
                  <a:pos x="38" y="51"/>
                </a:cxn>
                <a:cxn ang="0">
                  <a:pos x="42" y="51"/>
                </a:cxn>
                <a:cxn ang="0">
                  <a:pos x="47" y="61"/>
                </a:cxn>
                <a:cxn ang="0">
                  <a:pos x="55" y="59"/>
                </a:cxn>
                <a:cxn ang="0">
                  <a:pos x="57" y="55"/>
                </a:cxn>
                <a:cxn ang="0">
                  <a:pos x="57" y="49"/>
                </a:cxn>
                <a:cxn ang="0">
                  <a:pos x="59" y="49"/>
                </a:cxn>
                <a:cxn ang="0">
                  <a:pos x="65" y="45"/>
                </a:cxn>
                <a:cxn ang="0">
                  <a:pos x="67" y="41"/>
                </a:cxn>
                <a:cxn ang="0">
                  <a:pos x="67" y="37"/>
                </a:cxn>
                <a:cxn ang="0">
                  <a:pos x="61" y="35"/>
                </a:cxn>
                <a:cxn ang="0">
                  <a:pos x="61" y="28"/>
                </a:cxn>
                <a:cxn ang="0">
                  <a:pos x="59" y="20"/>
                </a:cxn>
                <a:cxn ang="0">
                  <a:pos x="65" y="18"/>
                </a:cxn>
                <a:cxn ang="0">
                  <a:pos x="69" y="18"/>
                </a:cxn>
                <a:cxn ang="0">
                  <a:pos x="69" y="20"/>
                </a:cxn>
                <a:cxn ang="0">
                  <a:pos x="69" y="20"/>
                </a:cxn>
              </a:cxnLst>
              <a:rect l="0" t="0" r="r" b="b"/>
              <a:pathLst>
                <a:path w="77" h="61">
                  <a:moveTo>
                    <a:pt x="69" y="20"/>
                  </a:moveTo>
                  <a:lnTo>
                    <a:pt x="75" y="18"/>
                  </a:lnTo>
                  <a:lnTo>
                    <a:pt x="75" y="16"/>
                  </a:lnTo>
                  <a:lnTo>
                    <a:pt x="77" y="12"/>
                  </a:lnTo>
                  <a:lnTo>
                    <a:pt x="75" y="8"/>
                  </a:lnTo>
                  <a:lnTo>
                    <a:pt x="71" y="6"/>
                  </a:lnTo>
                  <a:lnTo>
                    <a:pt x="65" y="2"/>
                  </a:lnTo>
                  <a:lnTo>
                    <a:pt x="59" y="0"/>
                  </a:lnTo>
                  <a:lnTo>
                    <a:pt x="55" y="0"/>
                  </a:lnTo>
                  <a:lnTo>
                    <a:pt x="55" y="6"/>
                  </a:lnTo>
                  <a:lnTo>
                    <a:pt x="38" y="6"/>
                  </a:lnTo>
                  <a:lnTo>
                    <a:pt x="38" y="2"/>
                  </a:lnTo>
                  <a:lnTo>
                    <a:pt x="34" y="2"/>
                  </a:lnTo>
                  <a:lnTo>
                    <a:pt x="32" y="2"/>
                  </a:lnTo>
                  <a:lnTo>
                    <a:pt x="30" y="8"/>
                  </a:lnTo>
                  <a:lnTo>
                    <a:pt x="22" y="8"/>
                  </a:lnTo>
                  <a:lnTo>
                    <a:pt x="14" y="8"/>
                  </a:lnTo>
                  <a:lnTo>
                    <a:pt x="0" y="12"/>
                  </a:lnTo>
                  <a:lnTo>
                    <a:pt x="0" y="26"/>
                  </a:lnTo>
                  <a:lnTo>
                    <a:pt x="0" y="35"/>
                  </a:lnTo>
                  <a:lnTo>
                    <a:pt x="6" y="35"/>
                  </a:lnTo>
                  <a:lnTo>
                    <a:pt x="4" y="47"/>
                  </a:lnTo>
                  <a:lnTo>
                    <a:pt x="14" y="47"/>
                  </a:lnTo>
                  <a:lnTo>
                    <a:pt x="20" y="47"/>
                  </a:lnTo>
                  <a:lnTo>
                    <a:pt x="20" y="45"/>
                  </a:lnTo>
                  <a:lnTo>
                    <a:pt x="24" y="45"/>
                  </a:lnTo>
                  <a:lnTo>
                    <a:pt x="32" y="47"/>
                  </a:lnTo>
                  <a:lnTo>
                    <a:pt x="38" y="49"/>
                  </a:lnTo>
                  <a:lnTo>
                    <a:pt x="38" y="51"/>
                  </a:lnTo>
                  <a:lnTo>
                    <a:pt x="42" y="51"/>
                  </a:lnTo>
                  <a:lnTo>
                    <a:pt x="47" y="61"/>
                  </a:lnTo>
                  <a:lnTo>
                    <a:pt x="55" y="59"/>
                  </a:lnTo>
                  <a:lnTo>
                    <a:pt x="57" y="55"/>
                  </a:lnTo>
                  <a:lnTo>
                    <a:pt x="57" y="49"/>
                  </a:lnTo>
                  <a:lnTo>
                    <a:pt x="59" y="49"/>
                  </a:lnTo>
                  <a:lnTo>
                    <a:pt x="65" y="45"/>
                  </a:lnTo>
                  <a:lnTo>
                    <a:pt x="67" y="41"/>
                  </a:lnTo>
                  <a:lnTo>
                    <a:pt x="67" y="37"/>
                  </a:lnTo>
                  <a:lnTo>
                    <a:pt x="61" y="35"/>
                  </a:lnTo>
                  <a:lnTo>
                    <a:pt x="61" y="28"/>
                  </a:lnTo>
                  <a:lnTo>
                    <a:pt x="59" y="20"/>
                  </a:lnTo>
                  <a:lnTo>
                    <a:pt x="65" y="18"/>
                  </a:lnTo>
                  <a:lnTo>
                    <a:pt x="69" y="18"/>
                  </a:lnTo>
                  <a:lnTo>
                    <a:pt x="69" y="20"/>
                  </a:lnTo>
                  <a:lnTo>
                    <a:pt x="69" y="20"/>
                  </a:lnTo>
                  <a:close/>
                </a:path>
              </a:pathLst>
            </a:custGeom>
            <a:solidFill>
              <a:schemeClr val="tx2"/>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grpSp>
          <p:nvGrpSpPr>
            <p:cNvPr id="215" name="Group 1841">
              <a:extLst>
                <a:ext uri="{FF2B5EF4-FFF2-40B4-BE49-F238E27FC236}">
                  <a16:creationId xmlns:a16="http://schemas.microsoft.com/office/drawing/2014/main" id="{54BA75D2-9D85-4344-8E8F-F58552D0D5D0}"/>
                </a:ext>
              </a:extLst>
            </p:cNvPr>
            <p:cNvGrpSpPr/>
            <p:nvPr/>
          </p:nvGrpSpPr>
          <p:grpSpPr>
            <a:xfrm>
              <a:off x="9378473" y="3744715"/>
              <a:ext cx="306110" cy="398666"/>
              <a:chOff x="5276850" y="2620963"/>
              <a:chExt cx="125412" cy="153988"/>
            </a:xfrm>
            <a:solidFill>
              <a:srgbClr val="999999">
                <a:lumMod val="75000"/>
              </a:srgbClr>
            </a:solidFill>
          </p:grpSpPr>
          <p:sp>
            <p:nvSpPr>
              <p:cNvPr id="237" name="Freeform 234">
                <a:extLst>
                  <a:ext uri="{FF2B5EF4-FFF2-40B4-BE49-F238E27FC236}">
                    <a16:creationId xmlns:a16="http://schemas.microsoft.com/office/drawing/2014/main" id="{058DBE2F-1D5B-48A6-8C3F-AAEABDE88E7B}"/>
                  </a:ext>
                </a:extLst>
              </p:cNvPr>
              <p:cNvSpPr>
                <a:spLocks noEditPoints="1"/>
              </p:cNvSpPr>
              <p:nvPr/>
            </p:nvSpPr>
            <p:spPr bwMode="auto">
              <a:xfrm>
                <a:off x="5276850" y="2620963"/>
                <a:ext cx="125412" cy="153988"/>
              </a:xfrm>
              <a:custGeom>
                <a:avLst/>
                <a:gdLst/>
                <a:ahLst/>
                <a:cxnLst>
                  <a:cxn ang="0">
                    <a:pos x="28" y="79"/>
                  </a:cxn>
                  <a:cxn ang="0">
                    <a:pos x="38" y="73"/>
                  </a:cxn>
                  <a:cxn ang="0">
                    <a:pos x="40" y="79"/>
                  </a:cxn>
                  <a:cxn ang="0">
                    <a:pos x="46" y="79"/>
                  </a:cxn>
                  <a:cxn ang="0">
                    <a:pos x="32" y="67"/>
                  </a:cxn>
                  <a:cxn ang="0">
                    <a:pos x="40" y="44"/>
                  </a:cxn>
                  <a:cxn ang="0">
                    <a:pos x="51" y="42"/>
                  </a:cxn>
                  <a:cxn ang="0">
                    <a:pos x="42" y="40"/>
                  </a:cxn>
                  <a:cxn ang="0">
                    <a:pos x="40" y="22"/>
                  </a:cxn>
                  <a:cxn ang="0">
                    <a:pos x="40" y="20"/>
                  </a:cxn>
                  <a:cxn ang="0">
                    <a:pos x="46" y="14"/>
                  </a:cxn>
                  <a:cxn ang="0">
                    <a:pos x="46" y="2"/>
                  </a:cxn>
                  <a:cxn ang="0">
                    <a:pos x="38" y="2"/>
                  </a:cxn>
                  <a:cxn ang="0">
                    <a:pos x="30" y="10"/>
                  </a:cxn>
                  <a:cxn ang="0">
                    <a:pos x="28" y="14"/>
                  </a:cxn>
                  <a:cxn ang="0">
                    <a:pos x="18" y="18"/>
                  </a:cxn>
                  <a:cxn ang="0">
                    <a:pos x="10" y="20"/>
                  </a:cxn>
                  <a:cxn ang="0">
                    <a:pos x="2" y="30"/>
                  </a:cxn>
                  <a:cxn ang="0">
                    <a:pos x="10" y="24"/>
                  </a:cxn>
                  <a:cxn ang="0">
                    <a:pos x="14" y="22"/>
                  </a:cxn>
                  <a:cxn ang="0">
                    <a:pos x="28" y="34"/>
                  </a:cxn>
                  <a:cxn ang="0">
                    <a:pos x="20" y="30"/>
                  </a:cxn>
                  <a:cxn ang="0">
                    <a:pos x="0" y="38"/>
                  </a:cxn>
                  <a:cxn ang="0">
                    <a:pos x="2" y="51"/>
                  </a:cxn>
                  <a:cxn ang="0">
                    <a:pos x="6" y="57"/>
                  </a:cxn>
                  <a:cxn ang="0">
                    <a:pos x="2" y="63"/>
                  </a:cxn>
                  <a:cxn ang="0">
                    <a:pos x="12" y="77"/>
                  </a:cxn>
                  <a:cxn ang="0">
                    <a:pos x="28" y="79"/>
                  </a:cxn>
                  <a:cxn ang="0">
                    <a:pos x="75" y="81"/>
                  </a:cxn>
                  <a:cxn ang="0">
                    <a:pos x="69" y="83"/>
                  </a:cxn>
                  <a:cxn ang="0">
                    <a:pos x="61" y="87"/>
                  </a:cxn>
                  <a:cxn ang="0">
                    <a:pos x="53" y="83"/>
                  </a:cxn>
                  <a:cxn ang="0">
                    <a:pos x="53" y="89"/>
                  </a:cxn>
                  <a:cxn ang="0">
                    <a:pos x="59" y="97"/>
                  </a:cxn>
                  <a:cxn ang="0">
                    <a:pos x="63" y="93"/>
                  </a:cxn>
                  <a:cxn ang="0">
                    <a:pos x="69" y="93"/>
                  </a:cxn>
                  <a:cxn ang="0">
                    <a:pos x="75" y="83"/>
                  </a:cxn>
                  <a:cxn ang="0">
                    <a:pos x="75" y="81"/>
                  </a:cxn>
                  <a:cxn ang="0">
                    <a:pos x="47" y="81"/>
                  </a:cxn>
                  <a:cxn ang="0">
                    <a:pos x="46" y="89"/>
                  </a:cxn>
                  <a:cxn ang="0">
                    <a:pos x="47" y="83"/>
                  </a:cxn>
                  <a:cxn ang="0">
                    <a:pos x="47" y="79"/>
                  </a:cxn>
                  <a:cxn ang="0">
                    <a:pos x="47" y="81"/>
                  </a:cxn>
                  <a:cxn ang="0">
                    <a:pos x="69" y="47"/>
                  </a:cxn>
                  <a:cxn ang="0">
                    <a:pos x="65" y="57"/>
                  </a:cxn>
                  <a:cxn ang="0">
                    <a:pos x="63" y="61"/>
                  </a:cxn>
                  <a:cxn ang="0">
                    <a:pos x="61" y="57"/>
                  </a:cxn>
                  <a:cxn ang="0">
                    <a:pos x="53" y="57"/>
                  </a:cxn>
                  <a:cxn ang="0">
                    <a:pos x="47" y="61"/>
                  </a:cxn>
                  <a:cxn ang="0">
                    <a:pos x="51" y="67"/>
                  </a:cxn>
                  <a:cxn ang="0">
                    <a:pos x="53" y="77"/>
                  </a:cxn>
                  <a:cxn ang="0">
                    <a:pos x="59" y="73"/>
                  </a:cxn>
                  <a:cxn ang="0">
                    <a:pos x="63" y="73"/>
                  </a:cxn>
                  <a:cxn ang="0">
                    <a:pos x="69" y="81"/>
                  </a:cxn>
                  <a:cxn ang="0">
                    <a:pos x="73" y="73"/>
                  </a:cxn>
                  <a:cxn ang="0">
                    <a:pos x="75" y="67"/>
                  </a:cxn>
                  <a:cxn ang="0">
                    <a:pos x="75" y="61"/>
                  </a:cxn>
                  <a:cxn ang="0">
                    <a:pos x="73" y="47"/>
                  </a:cxn>
                  <a:cxn ang="0">
                    <a:pos x="69" y="47"/>
                  </a:cxn>
                  <a:cxn ang="0">
                    <a:pos x="14" y="24"/>
                  </a:cxn>
                  <a:cxn ang="0">
                    <a:pos x="12" y="32"/>
                  </a:cxn>
                  <a:cxn ang="0">
                    <a:pos x="18" y="28"/>
                  </a:cxn>
                  <a:cxn ang="0">
                    <a:pos x="14" y="24"/>
                  </a:cxn>
                </a:cxnLst>
                <a:rect l="0" t="0" r="r" b="b"/>
                <a:pathLst>
                  <a:path w="79" h="97">
                    <a:moveTo>
                      <a:pt x="28" y="79"/>
                    </a:moveTo>
                    <a:lnTo>
                      <a:pt x="28" y="79"/>
                    </a:lnTo>
                    <a:lnTo>
                      <a:pt x="30" y="67"/>
                    </a:lnTo>
                    <a:lnTo>
                      <a:pt x="38" y="73"/>
                    </a:lnTo>
                    <a:lnTo>
                      <a:pt x="38" y="79"/>
                    </a:lnTo>
                    <a:lnTo>
                      <a:pt x="40" y="79"/>
                    </a:lnTo>
                    <a:lnTo>
                      <a:pt x="42" y="79"/>
                    </a:lnTo>
                    <a:lnTo>
                      <a:pt x="46" y="79"/>
                    </a:lnTo>
                    <a:lnTo>
                      <a:pt x="46" y="67"/>
                    </a:lnTo>
                    <a:lnTo>
                      <a:pt x="32" y="67"/>
                    </a:lnTo>
                    <a:lnTo>
                      <a:pt x="38" y="57"/>
                    </a:lnTo>
                    <a:lnTo>
                      <a:pt x="40" y="44"/>
                    </a:lnTo>
                    <a:lnTo>
                      <a:pt x="46" y="47"/>
                    </a:lnTo>
                    <a:lnTo>
                      <a:pt x="51" y="42"/>
                    </a:lnTo>
                    <a:lnTo>
                      <a:pt x="47" y="40"/>
                    </a:lnTo>
                    <a:lnTo>
                      <a:pt x="42" y="40"/>
                    </a:lnTo>
                    <a:lnTo>
                      <a:pt x="40" y="32"/>
                    </a:lnTo>
                    <a:lnTo>
                      <a:pt x="40" y="22"/>
                    </a:lnTo>
                    <a:lnTo>
                      <a:pt x="32" y="20"/>
                    </a:lnTo>
                    <a:lnTo>
                      <a:pt x="40" y="20"/>
                    </a:lnTo>
                    <a:lnTo>
                      <a:pt x="42" y="14"/>
                    </a:lnTo>
                    <a:lnTo>
                      <a:pt x="46" y="14"/>
                    </a:lnTo>
                    <a:lnTo>
                      <a:pt x="42" y="8"/>
                    </a:lnTo>
                    <a:lnTo>
                      <a:pt x="46" y="2"/>
                    </a:lnTo>
                    <a:lnTo>
                      <a:pt x="46" y="0"/>
                    </a:lnTo>
                    <a:lnTo>
                      <a:pt x="38" y="2"/>
                    </a:lnTo>
                    <a:lnTo>
                      <a:pt x="32" y="4"/>
                    </a:lnTo>
                    <a:lnTo>
                      <a:pt x="30" y="10"/>
                    </a:lnTo>
                    <a:lnTo>
                      <a:pt x="28" y="12"/>
                    </a:lnTo>
                    <a:lnTo>
                      <a:pt x="28" y="14"/>
                    </a:lnTo>
                    <a:lnTo>
                      <a:pt x="20" y="18"/>
                    </a:lnTo>
                    <a:lnTo>
                      <a:pt x="18" y="18"/>
                    </a:lnTo>
                    <a:lnTo>
                      <a:pt x="14" y="18"/>
                    </a:lnTo>
                    <a:lnTo>
                      <a:pt x="10" y="20"/>
                    </a:lnTo>
                    <a:lnTo>
                      <a:pt x="2" y="28"/>
                    </a:lnTo>
                    <a:lnTo>
                      <a:pt x="2" y="30"/>
                    </a:lnTo>
                    <a:lnTo>
                      <a:pt x="6" y="30"/>
                    </a:lnTo>
                    <a:lnTo>
                      <a:pt x="10" y="24"/>
                    </a:lnTo>
                    <a:lnTo>
                      <a:pt x="12" y="22"/>
                    </a:lnTo>
                    <a:lnTo>
                      <a:pt x="14" y="22"/>
                    </a:lnTo>
                    <a:lnTo>
                      <a:pt x="24" y="22"/>
                    </a:lnTo>
                    <a:lnTo>
                      <a:pt x="28" y="34"/>
                    </a:lnTo>
                    <a:lnTo>
                      <a:pt x="22" y="30"/>
                    </a:lnTo>
                    <a:lnTo>
                      <a:pt x="20" y="30"/>
                    </a:lnTo>
                    <a:lnTo>
                      <a:pt x="14" y="40"/>
                    </a:lnTo>
                    <a:lnTo>
                      <a:pt x="0" y="38"/>
                    </a:lnTo>
                    <a:lnTo>
                      <a:pt x="2" y="49"/>
                    </a:lnTo>
                    <a:lnTo>
                      <a:pt x="2" y="51"/>
                    </a:lnTo>
                    <a:lnTo>
                      <a:pt x="6" y="53"/>
                    </a:lnTo>
                    <a:lnTo>
                      <a:pt x="6" y="57"/>
                    </a:lnTo>
                    <a:lnTo>
                      <a:pt x="2" y="59"/>
                    </a:lnTo>
                    <a:lnTo>
                      <a:pt x="2" y="63"/>
                    </a:lnTo>
                    <a:lnTo>
                      <a:pt x="4" y="69"/>
                    </a:lnTo>
                    <a:lnTo>
                      <a:pt x="12" y="77"/>
                    </a:lnTo>
                    <a:lnTo>
                      <a:pt x="12" y="79"/>
                    </a:lnTo>
                    <a:lnTo>
                      <a:pt x="28" y="79"/>
                    </a:lnTo>
                    <a:lnTo>
                      <a:pt x="28" y="79"/>
                    </a:lnTo>
                    <a:close/>
                    <a:moveTo>
                      <a:pt x="75" y="81"/>
                    </a:moveTo>
                    <a:lnTo>
                      <a:pt x="75" y="81"/>
                    </a:lnTo>
                    <a:lnTo>
                      <a:pt x="69" y="83"/>
                    </a:lnTo>
                    <a:lnTo>
                      <a:pt x="63" y="87"/>
                    </a:lnTo>
                    <a:lnTo>
                      <a:pt x="61" y="87"/>
                    </a:lnTo>
                    <a:lnTo>
                      <a:pt x="55" y="83"/>
                    </a:lnTo>
                    <a:lnTo>
                      <a:pt x="53" y="83"/>
                    </a:lnTo>
                    <a:lnTo>
                      <a:pt x="53" y="87"/>
                    </a:lnTo>
                    <a:lnTo>
                      <a:pt x="53" y="89"/>
                    </a:lnTo>
                    <a:lnTo>
                      <a:pt x="55" y="93"/>
                    </a:lnTo>
                    <a:lnTo>
                      <a:pt x="59" y="97"/>
                    </a:lnTo>
                    <a:lnTo>
                      <a:pt x="61" y="97"/>
                    </a:lnTo>
                    <a:lnTo>
                      <a:pt x="63" y="93"/>
                    </a:lnTo>
                    <a:lnTo>
                      <a:pt x="65" y="93"/>
                    </a:lnTo>
                    <a:lnTo>
                      <a:pt x="69" y="93"/>
                    </a:lnTo>
                    <a:lnTo>
                      <a:pt x="71" y="89"/>
                    </a:lnTo>
                    <a:lnTo>
                      <a:pt x="75" y="83"/>
                    </a:lnTo>
                    <a:lnTo>
                      <a:pt x="79" y="81"/>
                    </a:lnTo>
                    <a:lnTo>
                      <a:pt x="75" y="81"/>
                    </a:lnTo>
                    <a:lnTo>
                      <a:pt x="75" y="81"/>
                    </a:lnTo>
                    <a:close/>
                    <a:moveTo>
                      <a:pt x="47" y="81"/>
                    </a:moveTo>
                    <a:lnTo>
                      <a:pt x="47" y="81"/>
                    </a:lnTo>
                    <a:lnTo>
                      <a:pt x="46" y="89"/>
                    </a:lnTo>
                    <a:lnTo>
                      <a:pt x="46" y="91"/>
                    </a:lnTo>
                    <a:lnTo>
                      <a:pt x="47" y="83"/>
                    </a:lnTo>
                    <a:lnTo>
                      <a:pt x="51" y="81"/>
                    </a:lnTo>
                    <a:lnTo>
                      <a:pt x="47" y="79"/>
                    </a:lnTo>
                    <a:lnTo>
                      <a:pt x="47" y="81"/>
                    </a:lnTo>
                    <a:lnTo>
                      <a:pt x="47" y="81"/>
                    </a:lnTo>
                    <a:close/>
                    <a:moveTo>
                      <a:pt x="69" y="47"/>
                    </a:moveTo>
                    <a:lnTo>
                      <a:pt x="69" y="47"/>
                    </a:lnTo>
                    <a:lnTo>
                      <a:pt x="63" y="49"/>
                    </a:lnTo>
                    <a:lnTo>
                      <a:pt x="65" y="57"/>
                    </a:lnTo>
                    <a:lnTo>
                      <a:pt x="63" y="59"/>
                    </a:lnTo>
                    <a:lnTo>
                      <a:pt x="63" y="61"/>
                    </a:lnTo>
                    <a:lnTo>
                      <a:pt x="61" y="61"/>
                    </a:lnTo>
                    <a:lnTo>
                      <a:pt x="61" y="57"/>
                    </a:lnTo>
                    <a:lnTo>
                      <a:pt x="55" y="57"/>
                    </a:lnTo>
                    <a:lnTo>
                      <a:pt x="53" y="57"/>
                    </a:lnTo>
                    <a:lnTo>
                      <a:pt x="53" y="61"/>
                    </a:lnTo>
                    <a:lnTo>
                      <a:pt x="47" y="61"/>
                    </a:lnTo>
                    <a:lnTo>
                      <a:pt x="47" y="63"/>
                    </a:lnTo>
                    <a:lnTo>
                      <a:pt x="51" y="67"/>
                    </a:lnTo>
                    <a:lnTo>
                      <a:pt x="53" y="67"/>
                    </a:lnTo>
                    <a:lnTo>
                      <a:pt x="53" y="77"/>
                    </a:lnTo>
                    <a:lnTo>
                      <a:pt x="61" y="77"/>
                    </a:lnTo>
                    <a:lnTo>
                      <a:pt x="59" y="73"/>
                    </a:lnTo>
                    <a:lnTo>
                      <a:pt x="61" y="73"/>
                    </a:lnTo>
                    <a:lnTo>
                      <a:pt x="63" y="73"/>
                    </a:lnTo>
                    <a:lnTo>
                      <a:pt x="63" y="81"/>
                    </a:lnTo>
                    <a:lnTo>
                      <a:pt x="69" y="81"/>
                    </a:lnTo>
                    <a:lnTo>
                      <a:pt x="69" y="77"/>
                    </a:lnTo>
                    <a:lnTo>
                      <a:pt x="73" y="73"/>
                    </a:lnTo>
                    <a:lnTo>
                      <a:pt x="75" y="71"/>
                    </a:lnTo>
                    <a:lnTo>
                      <a:pt x="75" y="67"/>
                    </a:lnTo>
                    <a:lnTo>
                      <a:pt x="71" y="63"/>
                    </a:lnTo>
                    <a:lnTo>
                      <a:pt x="75" y="61"/>
                    </a:lnTo>
                    <a:lnTo>
                      <a:pt x="75" y="53"/>
                    </a:lnTo>
                    <a:lnTo>
                      <a:pt x="73" y="47"/>
                    </a:lnTo>
                    <a:lnTo>
                      <a:pt x="69" y="47"/>
                    </a:lnTo>
                    <a:lnTo>
                      <a:pt x="69" y="47"/>
                    </a:lnTo>
                    <a:close/>
                    <a:moveTo>
                      <a:pt x="14" y="24"/>
                    </a:moveTo>
                    <a:lnTo>
                      <a:pt x="14" y="24"/>
                    </a:lnTo>
                    <a:lnTo>
                      <a:pt x="12" y="30"/>
                    </a:lnTo>
                    <a:lnTo>
                      <a:pt x="12" y="32"/>
                    </a:lnTo>
                    <a:lnTo>
                      <a:pt x="14" y="30"/>
                    </a:lnTo>
                    <a:lnTo>
                      <a:pt x="18" y="28"/>
                    </a:lnTo>
                    <a:lnTo>
                      <a:pt x="18" y="24"/>
                    </a:lnTo>
                    <a:lnTo>
                      <a:pt x="14" y="24"/>
                    </a:lnTo>
                    <a:lnTo>
                      <a:pt x="14" y="24"/>
                    </a:lnTo>
                    <a:close/>
                  </a:path>
                </a:pathLst>
              </a:custGeom>
              <a:solidFill>
                <a:schemeClr val="tx2"/>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238" name="Freeform 235">
                <a:extLst>
                  <a:ext uri="{FF2B5EF4-FFF2-40B4-BE49-F238E27FC236}">
                    <a16:creationId xmlns:a16="http://schemas.microsoft.com/office/drawing/2014/main" id="{5980FF8E-AC92-4B0C-AF11-255639695C8E}"/>
                  </a:ext>
                </a:extLst>
              </p:cNvPr>
              <p:cNvSpPr>
                <a:spLocks/>
              </p:cNvSpPr>
              <p:nvPr/>
            </p:nvSpPr>
            <p:spPr bwMode="auto">
              <a:xfrm>
                <a:off x="5349875" y="2746376"/>
                <a:ext cx="7937" cy="19050"/>
              </a:xfrm>
              <a:custGeom>
                <a:avLst/>
                <a:gdLst/>
                <a:ahLst/>
                <a:cxnLst>
                  <a:cxn ang="0">
                    <a:pos x="1" y="2"/>
                  </a:cxn>
                  <a:cxn ang="0">
                    <a:pos x="1" y="2"/>
                  </a:cxn>
                  <a:cxn ang="0">
                    <a:pos x="0" y="10"/>
                  </a:cxn>
                  <a:cxn ang="0">
                    <a:pos x="0" y="12"/>
                  </a:cxn>
                  <a:cxn ang="0">
                    <a:pos x="1" y="4"/>
                  </a:cxn>
                  <a:cxn ang="0">
                    <a:pos x="5" y="2"/>
                  </a:cxn>
                  <a:cxn ang="0">
                    <a:pos x="1" y="0"/>
                  </a:cxn>
                  <a:cxn ang="0">
                    <a:pos x="1" y="2"/>
                  </a:cxn>
                </a:cxnLst>
                <a:rect l="0" t="0" r="r" b="b"/>
                <a:pathLst>
                  <a:path w="5" h="12">
                    <a:moveTo>
                      <a:pt x="1" y="2"/>
                    </a:moveTo>
                    <a:lnTo>
                      <a:pt x="1" y="2"/>
                    </a:lnTo>
                    <a:lnTo>
                      <a:pt x="0" y="10"/>
                    </a:lnTo>
                    <a:lnTo>
                      <a:pt x="0" y="12"/>
                    </a:lnTo>
                    <a:lnTo>
                      <a:pt x="1" y="4"/>
                    </a:lnTo>
                    <a:lnTo>
                      <a:pt x="5" y="2"/>
                    </a:lnTo>
                    <a:lnTo>
                      <a:pt x="1" y="0"/>
                    </a:lnTo>
                    <a:lnTo>
                      <a:pt x="1" y="2"/>
                    </a:lnTo>
                    <a:close/>
                  </a:path>
                </a:pathLst>
              </a:custGeom>
              <a:grpFill/>
              <a:ln w="9525">
                <a:noFill/>
                <a:round/>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239" name="Freeform 236">
                <a:extLst>
                  <a:ext uri="{FF2B5EF4-FFF2-40B4-BE49-F238E27FC236}">
                    <a16:creationId xmlns:a16="http://schemas.microsoft.com/office/drawing/2014/main" id="{BFA678FF-E56A-4135-8022-3F2628A943C3}"/>
                  </a:ext>
                </a:extLst>
              </p:cNvPr>
              <p:cNvSpPr>
                <a:spLocks/>
              </p:cNvSpPr>
              <p:nvPr/>
            </p:nvSpPr>
            <p:spPr bwMode="auto">
              <a:xfrm>
                <a:off x="5349875" y="2746376"/>
                <a:ext cx="7937" cy="19050"/>
              </a:xfrm>
              <a:custGeom>
                <a:avLst/>
                <a:gdLst/>
                <a:ahLst/>
                <a:cxnLst>
                  <a:cxn ang="0">
                    <a:pos x="1" y="2"/>
                  </a:cxn>
                  <a:cxn ang="0">
                    <a:pos x="1" y="2"/>
                  </a:cxn>
                  <a:cxn ang="0">
                    <a:pos x="0" y="10"/>
                  </a:cxn>
                  <a:cxn ang="0">
                    <a:pos x="0" y="12"/>
                  </a:cxn>
                  <a:cxn ang="0">
                    <a:pos x="1" y="4"/>
                  </a:cxn>
                  <a:cxn ang="0">
                    <a:pos x="5" y="2"/>
                  </a:cxn>
                  <a:cxn ang="0">
                    <a:pos x="1" y="0"/>
                  </a:cxn>
                  <a:cxn ang="0">
                    <a:pos x="1" y="2"/>
                  </a:cxn>
                </a:cxnLst>
                <a:rect l="0" t="0" r="r" b="b"/>
                <a:pathLst>
                  <a:path w="5" h="12">
                    <a:moveTo>
                      <a:pt x="1" y="2"/>
                    </a:moveTo>
                    <a:lnTo>
                      <a:pt x="1" y="2"/>
                    </a:lnTo>
                    <a:lnTo>
                      <a:pt x="0" y="10"/>
                    </a:lnTo>
                    <a:lnTo>
                      <a:pt x="0" y="12"/>
                    </a:lnTo>
                    <a:lnTo>
                      <a:pt x="1" y="4"/>
                    </a:lnTo>
                    <a:lnTo>
                      <a:pt x="5" y="2"/>
                    </a:lnTo>
                    <a:lnTo>
                      <a:pt x="1" y="0"/>
                    </a:lnTo>
                    <a:lnTo>
                      <a:pt x="1" y="2"/>
                    </a:lnTo>
                  </a:path>
                </a:pathLst>
              </a:custGeom>
              <a:grp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240" name="Freeform 237">
                <a:extLst>
                  <a:ext uri="{FF2B5EF4-FFF2-40B4-BE49-F238E27FC236}">
                    <a16:creationId xmlns:a16="http://schemas.microsoft.com/office/drawing/2014/main" id="{0C4E9AE8-B79E-4952-98A4-CD8A72FF65EE}"/>
                  </a:ext>
                </a:extLst>
              </p:cNvPr>
              <p:cNvSpPr>
                <a:spLocks/>
              </p:cNvSpPr>
              <p:nvPr/>
            </p:nvSpPr>
            <p:spPr bwMode="auto">
              <a:xfrm>
                <a:off x="5295900" y="2659063"/>
                <a:ext cx="9525" cy="12700"/>
              </a:xfrm>
              <a:custGeom>
                <a:avLst/>
                <a:gdLst/>
                <a:ahLst/>
                <a:cxnLst>
                  <a:cxn ang="0">
                    <a:pos x="2" y="0"/>
                  </a:cxn>
                  <a:cxn ang="0">
                    <a:pos x="2" y="0"/>
                  </a:cxn>
                  <a:cxn ang="0">
                    <a:pos x="0" y="6"/>
                  </a:cxn>
                  <a:cxn ang="0">
                    <a:pos x="0" y="8"/>
                  </a:cxn>
                  <a:cxn ang="0">
                    <a:pos x="2" y="6"/>
                  </a:cxn>
                  <a:cxn ang="0">
                    <a:pos x="6" y="4"/>
                  </a:cxn>
                  <a:cxn ang="0">
                    <a:pos x="6" y="0"/>
                  </a:cxn>
                  <a:cxn ang="0">
                    <a:pos x="2" y="0"/>
                  </a:cxn>
                </a:cxnLst>
                <a:rect l="0" t="0" r="r" b="b"/>
                <a:pathLst>
                  <a:path w="6" h="8">
                    <a:moveTo>
                      <a:pt x="2" y="0"/>
                    </a:moveTo>
                    <a:lnTo>
                      <a:pt x="2" y="0"/>
                    </a:lnTo>
                    <a:lnTo>
                      <a:pt x="0" y="6"/>
                    </a:lnTo>
                    <a:lnTo>
                      <a:pt x="0" y="8"/>
                    </a:lnTo>
                    <a:lnTo>
                      <a:pt x="2" y="6"/>
                    </a:lnTo>
                    <a:lnTo>
                      <a:pt x="6" y="4"/>
                    </a:lnTo>
                    <a:lnTo>
                      <a:pt x="6" y="0"/>
                    </a:lnTo>
                    <a:lnTo>
                      <a:pt x="2" y="0"/>
                    </a:lnTo>
                    <a:close/>
                  </a:path>
                </a:pathLst>
              </a:custGeom>
              <a:grpFill/>
              <a:ln w="9525">
                <a:noFill/>
                <a:round/>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241" name="Freeform 238">
                <a:extLst>
                  <a:ext uri="{FF2B5EF4-FFF2-40B4-BE49-F238E27FC236}">
                    <a16:creationId xmlns:a16="http://schemas.microsoft.com/office/drawing/2014/main" id="{5773FA28-8741-4525-BC99-D5A8E7A96691}"/>
                  </a:ext>
                </a:extLst>
              </p:cNvPr>
              <p:cNvSpPr>
                <a:spLocks/>
              </p:cNvSpPr>
              <p:nvPr/>
            </p:nvSpPr>
            <p:spPr bwMode="auto">
              <a:xfrm>
                <a:off x="5295900" y="2659063"/>
                <a:ext cx="9525" cy="12700"/>
              </a:xfrm>
              <a:custGeom>
                <a:avLst/>
                <a:gdLst/>
                <a:ahLst/>
                <a:cxnLst>
                  <a:cxn ang="0">
                    <a:pos x="2" y="0"/>
                  </a:cxn>
                  <a:cxn ang="0">
                    <a:pos x="2" y="0"/>
                  </a:cxn>
                  <a:cxn ang="0">
                    <a:pos x="0" y="6"/>
                  </a:cxn>
                  <a:cxn ang="0">
                    <a:pos x="0" y="8"/>
                  </a:cxn>
                  <a:cxn ang="0">
                    <a:pos x="2" y="6"/>
                  </a:cxn>
                  <a:cxn ang="0">
                    <a:pos x="6" y="4"/>
                  </a:cxn>
                  <a:cxn ang="0">
                    <a:pos x="6" y="0"/>
                  </a:cxn>
                  <a:cxn ang="0">
                    <a:pos x="2" y="0"/>
                  </a:cxn>
                </a:cxnLst>
                <a:rect l="0" t="0" r="r" b="b"/>
                <a:pathLst>
                  <a:path w="6" h="8">
                    <a:moveTo>
                      <a:pt x="2" y="0"/>
                    </a:moveTo>
                    <a:lnTo>
                      <a:pt x="2" y="0"/>
                    </a:lnTo>
                    <a:lnTo>
                      <a:pt x="0" y="6"/>
                    </a:lnTo>
                    <a:lnTo>
                      <a:pt x="0" y="8"/>
                    </a:lnTo>
                    <a:lnTo>
                      <a:pt x="2" y="6"/>
                    </a:lnTo>
                    <a:lnTo>
                      <a:pt x="6" y="4"/>
                    </a:lnTo>
                    <a:lnTo>
                      <a:pt x="6" y="0"/>
                    </a:lnTo>
                    <a:lnTo>
                      <a:pt x="2" y="0"/>
                    </a:lnTo>
                  </a:path>
                </a:pathLst>
              </a:custGeom>
              <a:grp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242" name="Freeform 480">
                <a:extLst>
                  <a:ext uri="{FF2B5EF4-FFF2-40B4-BE49-F238E27FC236}">
                    <a16:creationId xmlns:a16="http://schemas.microsoft.com/office/drawing/2014/main" id="{D6826D11-FDFF-426B-9CB8-E71B250BB148}"/>
                  </a:ext>
                </a:extLst>
              </p:cNvPr>
              <p:cNvSpPr>
                <a:spLocks/>
              </p:cNvSpPr>
              <p:nvPr/>
            </p:nvSpPr>
            <p:spPr bwMode="auto">
              <a:xfrm>
                <a:off x="5349875" y="2746375"/>
                <a:ext cx="7938" cy="19050"/>
              </a:xfrm>
              <a:custGeom>
                <a:avLst/>
                <a:gdLst/>
                <a:ahLst/>
                <a:cxnLst>
                  <a:cxn ang="0">
                    <a:pos x="1" y="2"/>
                  </a:cxn>
                  <a:cxn ang="0">
                    <a:pos x="1" y="2"/>
                  </a:cxn>
                  <a:cxn ang="0">
                    <a:pos x="0" y="10"/>
                  </a:cxn>
                  <a:cxn ang="0">
                    <a:pos x="0" y="12"/>
                  </a:cxn>
                  <a:cxn ang="0">
                    <a:pos x="1" y="4"/>
                  </a:cxn>
                  <a:cxn ang="0">
                    <a:pos x="5" y="2"/>
                  </a:cxn>
                  <a:cxn ang="0">
                    <a:pos x="1" y="0"/>
                  </a:cxn>
                  <a:cxn ang="0">
                    <a:pos x="1" y="2"/>
                  </a:cxn>
                </a:cxnLst>
                <a:rect l="0" t="0" r="r" b="b"/>
                <a:pathLst>
                  <a:path w="5" h="12">
                    <a:moveTo>
                      <a:pt x="1" y="2"/>
                    </a:moveTo>
                    <a:lnTo>
                      <a:pt x="1" y="2"/>
                    </a:lnTo>
                    <a:lnTo>
                      <a:pt x="0" y="10"/>
                    </a:lnTo>
                    <a:lnTo>
                      <a:pt x="0" y="12"/>
                    </a:lnTo>
                    <a:lnTo>
                      <a:pt x="1" y="4"/>
                    </a:lnTo>
                    <a:lnTo>
                      <a:pt x="5" y="2"/>
                    </a:lnTo>
                    <a:lnTo>
                      <a:pt x="1" y="0"/>
                    </a:lnTo>
                    <a:lnTo>
                      <a:pt x="1" y="2"/>
                    </a:lnTo>
                    <a:close/>
                  </a:path>
                </a:pathLst>
              </a:custGeom>
              <a:grpFill/>
              <a:ln w="9525">
                <a:noFill/>
                <a:round/>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243" name="Freeform 481">
                <a:extLst>
                  <a:ext uri="{FF2B5EF4-FFF2-40B4-BE49-F238E27FC236}">
                    <a16:creationId xmlns:a16="http://schemas.microsoft.com/office/drawing/2014/main" id="{10A6D5C1-D05C-48E0-A972-809B85DA6896}"/>
                  </a:ext>
                </a:extLst>
              </p:cNvPr>
              <p:cNvSpPr>
                <a:spLocks/>
              </p:cNvSpPr>
              <p:nvPr/>
            </p:nvSpPr>
            <p:spPr bwMode="auto">
              <a:xfrm>
                <a:off x="5349875" y="2746375"/>
                <a:ext cx="7938" cy="19050"/>
              </a:xfrm>
              <a:custGeom>
                <a:avLst/>
                <a:gdLst/>
                <a:ahLst/>
                <a:cxnLst>
                  <a:cxn ang="0">
                    <a:pos x="1" y="2"/>
                  </a:cxn>
                  <a:cxn ang="0">
                    <a:pos x="1" y="2"/>
                  </a:cxn>
                  <a:cxn ang="0">
                    <a:pos x="0" y="10"/>
                  </a:cxn>
                  <a:cxn ang="0">
                    <a:pos x="0" y="12"/>
                  </a:cxn>
                  <a:cxn ang="0">
                    <a:pos x="1" y="4"/>
                  </a:cxn>
                  <a:cxn ang="0">
                    <a:pos x="5" y="2"/>
                  </a:cxn>
                  <a:cxn ang="0">
                    <a:pos x="1" y="0"/>
                  </a:cxn>
                  <a:cxn ang="0">
                    <a:pos x="1" y="2"/>
                  </a:cxn>
                </a:cxnLst>
                <a:rect l="0" t="0" r="r" b="b"/>
                <a:pathLst>
                  <a:path w="5" h="12">
                    <a:moveTo>
                      <a:pt x="1" y="2"/>
                    </a:moveTo>
                    <a:lnTo>
                      <a:pt x="1" y="2"/>
                    </a:lnTo>
                    <a:lnTo>
                      <a:pt x="0" y="10"/>
                    </a:lnTo>
                    <a:lnTo>
                      <a:pt x="0" y="12"/>
                    </a:lnTo>
                    <a:lnTo>
                      <a:pt x="1" y="4"/>
                    </a:lnTo>
                    <a:lnTo>
                      <a:pt x="5" y="2"/>
                    </a:lnTo>
                    <a:lnTo>
                      <a:pt x="1" y="0"/>
                    </a:lnTo>
                    <a:lnTo>
                      <a:pt x="1" y="2"/>
                    </a:lnTo>
                  </a:path>
                </a:pathLst>
              </a:custGeom>
              <a:grp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244" name="Freeform 482">
                <a:extLst>
                  <a:ext uri="{FF2B5EF4-FFF2-40B4-BE49-F238E27FC236}">
                    <a16:creationId xmlns:a16="http://schemas.microsoft.com/office/drawing/2014/main" id="{6AC7EE49-5B6B-4373-ACD7-AF8BE90B20B0}"/>
                  </a:ext>
                </a:extLst>
              </p:cNvPr>
              <p:cNvSpPr>
                <a:spLocks/>
              </p:cNvSpPr>
              <p:nvPr/>
            </p:nvSpPr>
            <p:spPr bwMode="auto">
              <a:xfrm>
                <a:off x="5295900" y="2659063"/>
                <a:ext cx="9525" cy="12700"/>
              </a:xfrm>
              <a:custGeom>
                <a:avLst/>
                <a:gdLst/>
                <a:ahLst/>
                <a:cxnLst>
                  <a:cxn ang="0">
                    <a:pos x="2" y="0"/>
                  </a:cxn>
                  <a:cxn ang="0">
                    <a:pos x="2" y="0"/>
                  </a:cxn>
                  <a:cxn ang="0">
                    <a:pos x="0" y="6"/>
                  </a:cxn>
                  <a:cxn ang="0">
                    <a:pos x="0" y="8"/>
                  </a:cxn>
                  <a:cxn ang="0">
                    <a:pos x="2" y="6"/>
                  </a:cxn>
                  <a:cxn ang="0">
                    <a:pos x="6" y="4"/>
                  </a:cxn>
                  <a:cxn ang="0">
                    <a:pos x="6" y="0"/>
                  </a:cxn>
                  <a:cxn ang="0">
                    <a:pos x="2" y="0"/>
                  </a:cxn>
                </a:cxnLst>
                <a:rect l="0" t="0" r="r" b="b"/>
                <a:pathLst>
                  <a:path w="6" h="8">
                    <a:moveTo>
                      <a:pt x="2" y="0"/>
                    </a:moveTo>
                    <a:lnTo>
                      <a:pt x="2" y="0"/>
                    </a:lnTo>
                    <a:lnTo>
                      <a:pt x="0" y="6"/>
                    </a:lnTo>
                    <a:lnTo>
                      <a:pt x="0" y="8"/>
                    </a:lnTo>
                    <a:lnTo>
                      <a:pt x="2" y="6"/>
                    </a:lnTo>
                    <a:lnTo>
                      <a:pt x="6" y="4"/>
                    </a:lnTo>
                    <a:lnTo>
                      <a:pt x="6" y="0"/>
                    </a:lnTo>
                    <a:lnTo>
                      <a:pt x="2" y="0"/>
                    </a:lnTo>
                    <a:close/>
                  </a:path>
                </a:pathLst>
              </a:custGeom>
              <a:grpFill/>
              <a:ln w="9525">
                <a:noFill/>
                <a:round/>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245" name="Freeform 483">
                <a:extLst>
                  <a:ext uri="{FF2B5EF4-FFF2-40B4-BE49-F238E27FC236}">
                    <a16:creationId xmlns:a16="http://schemas.microsoft.com/office/drawing/2014/main" id="{21B8228A-93D4-438B-B194-BE923D20D911}"/>
                  </a:ext>
                </a:extLst>
              </p:cNvPr>
              <p:cNvSpPr>
                <a:spLocks/>
              </p:cNvSpPr>
              <p:nvPr/>
            </p:nvSpPr>
            <p:spPr bwMode="auto">
              <a:xfrm>
                <a:off x="5295900" y="2659063"/>
                <a:ext cx="9525" cy="12700"/>
              </a:xfrm>
              <a:custGeom>
                <a:avLst/>
                <a:gdLst/>
                <a:ahLst/>
                <a:cxnLst>
                  <a:cxn ang="0">
                    <a:pos x="2" y="0"/>
                  </a:cxn>
                  <a:cxn ang="0">
                    <a:pos x="2" y="0"/>
                  </a:cxn>
                  <a:cxn ang="0">
                    <a:pos x="0" y="6"/>
                  </a:cxn>
                  <a:cxn ang="0">
                    <a:pos x="0" y="8"/>
                  </a:cxn>
                  <a:cxn ang="0">
                    <a:pos x="2" y="6"/>
                  </a:cxn>
                  <a:cxn ang="0">
                    <a:pos x="6" y="4"/>
                  </a:cxn>
                  <a:cxn ang="0">
                    <a:pos x="6" y="0"/>
                  </a:cxn>
                  <a:cxn ang="0">
                    <a:pos x="2" y="0"/>
                  </a:cxn>
                </a:cxnLst>
                <a:rect l="0" t="0" r="r" b="b"/>
                <a:pathLst>
                  <a:path w="6" h="8">
                    <a:moveTo>
                      <a:pt x="2" y="0"/>
                    </a:moveTo>
                    <a:lnTo>
                      <a:pt x="2" y="0"/>
                    </a:lnTo>
                    <a:lnTo>
                      <a:pt x="0" y="6"/>
                    </a:lnTo>
                    <a:lnTo>
                      <a:pt x="0" y="8"/>
                    </a:lnTo>
                    <a:lnTo>
                      <a:pt x="2" y="6"/>
                    </a:lnTo>
                    <a:lnTo>
                      <a:pt x="6" y="4"/>
                    </a:lnTo>
                    <a:lnTo>
                      <a:pt x="6" y="0"/>
                    </a:lnTo>
                    <a:lnTo>
                      <a:pt x="2" y="0"/>
                    </a:lnTo>
                  </a:path>
                </a:pathLst>
              </a:custGeom>
              <a:grp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246" name="Freeform 659">
                <a:extLst>
                  <a:ext uri="{FF2B5EF4-FFF2-40B4-BE49-F238E27FC236}">
                    <a16:creationId xmlns:a16="http://schemas.microsoft.com/office/drawing/2014/main" id="{998429D4-8141-427D-9D4A-28AA232CC167}"/>
                  </a:ext>
                </a:extLst>
              </p:cNvPr>
              <p:cNvSpPr>
                <a:spLocks/>
              </p:cNvSpPr>
              <p:nvPr/>
            </p:nvSpPr>
            <p:spPr bwMode="auto">
              <a:xfrm>
                <a:off x="5349875" y="2746375"/>
                <a:ext cx="7938" cy="19050"/>
              </a:xfrm>
              <a:custGeom>
                <a:avLst/>
                <a:gdLst/>
                <a:ahLst/>
                <a:cxnLst>
                  <a:cxn ang="0">
                    <a:pos x="1" y="2"/>
                  </a:cxn>
                  <a:cxn ang="0">
                    <a:pos x="1" y="2"/>
                  </a:cxn>
                  <a:cxn ang="0">
                    <a:pos x="0" y="10"/>
                  </a:cxn>
                  <a:cxn ang="0">
                    <a:pos x="0" y="12"/>
                  </a:cxn>
                  <a:cxn ang="0">
                    <a:pos x="1" y="4"/>
                  </a:cxn>
                  <a:cxn ang="0">
                    <a:pos x="5" y="2"/>
                  </a:cxn>
                  <a:cxn ang="0">
                    <a:pos x="1" y="0"/>
                  </a:cxn>
                  <a:cxn ang="0">
                    <a:pos x="1" y="2"/>
                  </a:cxn>
                </a:cxnLst>
                <a:rect l="0" t="0" r="r" b="b"/>
                <a:pathLst>
                  <a:path w="5" h="12">
                    <a:moveTo>
                      <a:pt x="1" y="2"/>
                    </a:moveTo>
                    <a:lnTo>
                      <a:pt x="1" y="2"/>
                    </a:lnTo>
                    <a:lnTo>
                      <a:pt x="0" y="10"/>
                    </a:lnTo>
                    <a:lnTo>
                      <a:pt x="0" y="12"/>
                    </a:lnTo>
                    <a:lnTo>
                      <a:pt x="1" y="4"/>
                    </a:lnTo>
                    <a:lnTo>
                      <a:pt x="5" y="2"/>
                    </a:lnTo>
                    <a:lnTo>
                      <a:pt x="1" y="0"/>
                    </a:lnTo>
                    <a:lnTo>
                      <a:pt x="1" y="2"/>
                    </a:lnTo>
                    <a:close/>
                  </a:path>
                </a:pathLst>
              </a:custGeom>
              <a:grpFill/>
              <a:ln w="9525">
                <a:noFill/>
                <a:round/>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247" name="Freeform 660">
                <a:extLst>
                  <a:ext uri="{FF2B5EF4-FFF2-40B4-BE49-F238E27FC236}">
                    <a16:creationId xmlns:a16="http://schemas.microsoft.com/office/drawing/2014/main" id="{47BC12F3-A1FF-4B5F-91B6-67EA2D03D20E}"/>
                  </a:ext>
                </a:extLst>
              </p:cNvPr>
              <p:cNvSpPr>
                <a:spLocks/>
              </p:cNvSpPr>
              <p:nvPr/>
            </p:nvSpPr>
            <p:spPr bwMode="auto">
              <a:xfrm>
                <a:off x="5349875" y="2746375"/>
                <a:ext cx="7938" cy="19050"/>
              </a:xfrm>
              <a:custGeom>
                <a:avLst/>
                <a:gdLst/>
                <a:ahLst/>
                <a:cxnLst>
                  <a:cxn ang="0">
                    <a:pos x="1" y="2"/>
                  </a:cxn>
                  <a:cxn ang="0">
                    <a:pos x="1" y="2"/>
                  </a:cxn>
                  <a:cxn ang="0">
                    <a:pos x="0" y="10"/>
                  </a:cxn>
                  <a:cxn ang="0">
                    <a:pos x="0" y="12"/>
                  </a:cxn>
                  <a:cxn ang="0">
                    <a:pos x="1" y="4"/>
                  </a:cxn>
                  <a:cxn ang="0">
                    <a:pos x="5" y="2"/>
                  </a:cxn>
                  <a:cxn ang="0">
                    <a:pos x="1" y="0"/>
                  </a:cxn>
                  <a:cxn ang="0">
                    <a:pos x="1" y="2"/>
                  </a:cxn>
                </a:cxnLst>
                <a:rect l="0" t="0" r="r" b="b"/>
                <a:pathLst>
                  <a:path w="5" h="12">
                    <a:moveTo>
                      <a:pt x="1" y="2"/>
                    </a:moveTo>
                    <a:lnTo>
                      <a:pt x="1" y="2"/>
                    </a:lnTo>
                    <a:lnTo>
                      <a:pt x="0" y="10"/>
                    </a:lnTo>
                    <a:lnTo>
                      <a:pt x="0" y="12"/>
                    </a:lnTo>
                    <a:lnTo>
                      <a:pt x="1" y="4"/>
                    </a:lnTo>
                    <a:lnTo>
                      <a:pt x="5" y="2"/>
                    </a:lnTo>
                    <a:lnTo>
                      <a:pt x="1" y="0"/>
                    </a:lnTo>
                    <a:lnTo>
                      <a:pt x="1" y="2"/>
                    </a:lnTo>
                  </a:path>
                </a:pathLst>
              </a:custGeom>
              <a:grp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248" name="Freeform 661">
                <a:extLst>
                  <a:ext uri="{FF2B5EF4-FFF2-40B4-BE49-F238E27FC236}">
                    <a16:creationId xmlns:a16="http://schemas.microsoft.com/office/drawing/2014/main" id="{DE8D8454-14F3-4D40-8BC9-97658C0A4CFD}"/>
                  </a:ext>
                </a:extLst>
              </p:cNvPr>
              <p:cNvSpPr>
                <a:spLocks/>
              </p:cNvSpPr>
              <p:nvPr/>
            </p:nvSpPr>
            <p:spPr bwMode="auto">
              <a:xfrm>
                <a:off x="5295900" y="2659063"/>
                <a:ext cx="9525" cy="12700"/>
              </a:xfrm>
              <a:custGeom>
                <a:avLst/>
                <a:gdLst/>
                <a:ahLst/>
                <a:cxnLst>
                  <a:cxn ang="0">
                    <a:pos x="2" y="0"/>
                  </a:cxn>
                  <a:cxn ang="0">
                    <a:pos x="2" y="0"/>
                  </a:cxn>
                  <a:cxn ang="0">
                    <a:pos x="0" y="6"/>
                  </a:cxn>
                  <a:cxn ang="0">
                    <a:pos x="0" y="8"/>
                  </a:cxn>
                  <a:cxn ang="0">
                    <a:pos x="2" y="6"/>
                  </a:cxn>
                  <a:cxn ang="0">
                    <a:pos x="6" y="4"/>
                  </a:cxn>
                  <a:cxn ang="0">
                    <a:pos x="6" y="0"/>
                  </a:cxn>
                  <a:cxn ang="0">
                    <a:pos x="2" y="0"/>
                  </a:cxn>
                </a:cxnLst>
                <a:rect l="0" t="0" r="r" b="b"/>
                <a:pathLst>
                  <a:path w="6" h="8">
                    <a:moveTo>
                      <a:pt x="2" y="0"/>
                    </a:moveTo>
                    <a:lnTo>
                      <a:pt x="2" y="0"/>
                    </a:lnTo>
                    <a:lnTo>
                      <a:pt x="0" y="6"/>
                    </a:lnTo>
                    <a:lnTo>
                      <a:pt x="0" y="8"/>
                    </a:lnTo>
                    <a:lnTo>
                      <a:pt x="2" y="6"/>
                    </a:lnTo>
                    <a:lnTo>
                      <a:pt x="6" y="4"/>
                    </a:lnTo>
                    <a:lnTo>
                      <a:pt x="6" y="0"/>
                    </a:lnTo>
                    <a:lnTo>
                      <a:pt x="2" y="0"/>
                    </a:lnTo>
                    <a:close/>
                  </a:path>
                </a:pathLst>
              </a:custGeom>
              <a:grpFill/>
              <a:ln w="9525">
                <a:noFill/>
                <a:round/>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249" name="Freeform 662">
                <a:extLst>
                  <a:ext uri="{FF2B5EF4-FFF2-40B4-BE49-F238E27FC236}">
                    <a16:creationId xmlns:a16="http://schemas.microsoft.com/office/drawing/2014/main" id="{BFD07D33-01CF-4D9B-9736-48F864D5D6CE}"/>
                  </a:ext>
                </a:extLst>
              </p:cNvPr>
              <p:cNvSpPr>
                <a:spLocks/>
              </p:cNvSpPr>
              <p:nvPr/>
            </p:nvSpPr>
            <p:spPr bwMode="auto">
              <a:xfrm>
                <a:off x="5295900" y="2659063"/>
                <a:ext cx="9525" cy="12700"/>
              </a:xfrm>
              <a:custGeom>
                <a:avLst/>
                <a:gdLst/>
                <a:ahLst/>
                <a:cxnLst>
                  <a:cxn ang="0">
                    <a:pos x="2" y="0"/>
                  </a:cxn>
                  <a:cxn ang="0">
                    <a:pos x="2" y="0"/>
                  </a:cxn>
                  <a:cxn ang="0">
                    <a:pos x="0" y="6"/>
                  </a:cxn>
                  <a:cxn ang="0">
                    <a:pos x="0" y="8"/>
                  </a:cxn>
                  <a:cxn ang="0">
                    <a:pos x="2" y="6"/>
                  </a:cxn>
                  <a:cxn ang="0">
                    <a:pos x="6" y="4"/>
                  </a:cxn>
                  <a:cxn ang="0">
                    <a:pos x="6" y="0"/>
                  </a:cxn>
                  <a:cxn ang="0">
                    <a:pos x="2" y="0"/>
                  </a:cxn>
                </a:cxnLst>
                <a:rect l="0" t="0" r="r" b="b"/>
                <a:pathLst>
                  <a:path w="6" h="8">
                    <a:moveTo>
                      <a:pt x="2" y="0"/>
                    </a:moveTo>
                    <a:lnTo>
                      <a:pt x="2" y="0"/>
                    </a:lnTo>
                    <a:lnTo>
                      <a:pt x="0" y="6"/>
                    </a:lnTo>
                    <a:lnTo>
                      <a:pt x="0" y="8"/>
                    </a:lnTo>
                    <a:lnTo>
                      <a:pt x="2" y="6"/>
                    </a:lnTo>
                    <a:lnTo>
                      <a:pt x="6" y="4"/>
                    </a:lnTo>
                    <a:lnTo>
                      <a:pt x="6" y="0"/>
                    </a:lnTo>
                    <a:lnTo>
                      <a:pt x="2" y="0"/>
                    </a:lnTo>
                  </a:path>
                </a:pathLst>
              </a:custGeom>
              <a:grp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grpSp>
        <p:sp>
          <p:nvSpPr>
            <p:cNvPr id="216" name="Freeform 699">
              <a:extLst>
                <a:ext uri="{FF2B5EF4-FFF2-40B4-BE49-F238E27FC236}">
                  <a16:creationId xmlns:a16="http://schemas.microsoft.com/office/drawing/2014/main" id="{B13B1B3F-5969-42A4-823B-B4A37B4BC4DB}"/>
                </a:ext>
              </a:extLst>
            </p:cNvPr>
            <p:cNvSpPr>
              <a:spLocks noEditPoints="1"/>
            </p:cNvSpPr>
            <p:nvPr/>
          </p:nvSpPr>
          <p:spPr bwMode="auto">
            <a:xfrm>
              <a:off x="11776997" y="5388692"/>
              <a:ext cx="329361" cy="316467"/>
            </a:xfrm>
            <a:custGeom>
              <a:avLst/>
              <a:gdLst/>
              <a:ahLst/>
              <a:cxnLst>
                <a:cxn ang="0">
                  <a:pos x="65" y="10"/>
                </a:cxn>
                <a:cxn ang="0">
                  <a:pos x="53" y="22"/>
                </a:cxn>
                <a:cxn ang="0">
                  <a:pos x="49" y="14"/>
                </a:cxn>
                <a:cxn ang="0">
                  <a:pos x="41" y="6"/>
                </a:cxn>
                <a:cxn ang="0">
                  <a:pos x="31" y="2"/>
                </a:cxn>
                <a:cxn ang="0">
                  <a:pos x="27" y="6"/>
                </a:cxn>
                <a:cxn ang="0">
                  <a:pos x="31" y="14"/>
                </a:cxn>
                <a:cxn ang="0">
                  <a:pos x="25" y="14"/>
                </a:cxn>
                <a:cxn ang="0">
                  <a:pos x="21" y="6"/>
                </a:cxn>
                <a:cxn ang="0">
                  <a:pos x="12" y="4"/>
                </a:cxn>
                <a:cxn ang="0">
                  <a:pos x="6" y="12"/>
                </a:cxn>
                <a:cxn ang="0">
                  <a:pos x="4" y="20"/>
                </a:cxn>
                <a:cxn ang="0">
                  <a:pos x="8" y="22"/>
                </a:cxn>
                <a:cxn ang="0">
                  <a:pos x="12" y="20"/>
                </a:cxn>
                <a:cxn ang="0">
                  <a:pos x="16" y="24"/>
                </a:cxn>
                <a:cxn ang="0">
                  <a:pos x="16" y="30"/>
                </a:cxn>
                <a:cxn ang="0">
                  <a:pos x="21" y="38"/>
                </a:cxn>
                <a:cxn ang="0">
                  <a:pos x="21" y="43"/>
                </a:cxn>
                <a:cxn ang="0">
                  <a:pos x="25" y="51"/>
                </a:cxn>
                <a:cxn ang="0">
                  <a:pos x="33" y="59"/>
                </a:cxn>
                <a:cxn ang="0">
                  <a:pos x="35" y="59"/>
                </a:cxn>
                <a:cxn ang="0">
                  <a:pos x="43" y="53"/>
                </a:cxn>
                <a:cxn ang="0">
                  <a:pos x="51" y="57"/>
                </a:cxn>
                <a:cxn ang="0">
                  <a:pos x="49" y="61"/>
                </a:cxn>
                <a:cxn ang="0">
                  <a:pos x="49" y="67"/>
                </a:cxn>
                <a:cxn ang="0">
                  <a:pos x="53" y="71"/>
                </a:cxn>
                <a:cxn ang="0">
                  <a:pos x="59" y="67"/>
                </a:cxn>
                <a:cxn ang="0">
                  <a:pos x="67" y="59"/>
                </a:cxn>
                <a:cxn ang="0">
                  <a:pos x="69" y="49"/>
                </a:cxn>
                <a:cxn ang="0">
                  <a:pos x="69" y="40"/>
                </a:cxn>
                <a:cxn ang="0">
                  <a:pos x="75" y="34"/>
                </a:cxn>
                <a:cxn ang="0">
                  <a:pos x="83" y="28"/>
                </a:cxn>
                <a:cxn ang="0">
                  <a:pos x="71" y="24"/>
                </a:cxn>
                <a:cxn ang="0">
                  <a:pos x="65" y="10"/>
                </a:cxn>
                <a:cxn ang="0">
                  <a:pos x="0" y="53"/>
                </a:cxn>
                <a:cxn ang="0">
                  <a:pos x="0" y="57"/>
                </a:cxn>
                <a:cxn ang="0">
                  <a:pos x="6" y="63"/>
                </a:cxn>
                <a:cxn ang="0">
                  <a:pos x="14" y="69"/>
                </a:cxn>
                <a:cxn ang="0">
                  <a:pos x="23" y="69"/>
                </a:cxn>
                <a:cxn ang="0">
                  <a:pos x="18" y="61"/>
                </a:cxn>
                <a:cxn ang="0">
                  <a:pos x="12" y="53"/>
                </a:cxn>
                <a:cxn ang="0">
                  <a:pos x="0" y="53"/>
                </a:cxn>
              </a:cxnLst>
              <a:rect l="0" t="0" r="r" b="b"/>
              <a:pathLst>
                <a:path w="85" h="77">
                  <a:moveTo>
                    <a:pt x="65" y="10"/>
                  </a:moveTo>
                  <a:lnTo>
                    <a:pt x="65" y="10"/>
                  </a:lnTo>
                  <a:lnTo>
                    <a:pt x="61" y="16"/>
                  </a:lnTo>
                  <a:lnTo>
                    <a:pt x="53" y="22"/>
                  </a:lnTo>
                  <a:lnTo>
                    <a:pt x="51" y="20"/>
                  </a:lnTo>
                  <a:lnTo>
                    <a:pt x="49" y="14"/>
                  </a:lnTo>
                  <a:lnTo>
                    <a:pt x="47" y="10"/>
                  </a:lnTo>
                  <a:lnTo>
                    <a:pt x="41" y="6"/>
                  </a:lnTo>
                  <a:lnTo>
                    <a:pt x="33" y="0"/>
                  </a:lnTo>
                  <a:lnTo>
                    <a:pt x="31" y="2"/>
                  </a:lnTo>
                  <a:lnTo>
                    <a:pt x="27" y="4"/>
                  </a:lnTo>
                  <a:lnTo>
                    <a:pt x="27" y="6"/>
                  </a:lnTo>
                  <a:lnTo>
                    <a:pt x="33" y="10"/>
                  </a:lnTo>
                  <a:lnTo>
                    <a:pt x="31" y="14"/>
                  </a:lnTo>
                  <a:lnTo>
                    <a:pt x="27" y="14"/>
                  </a:lnTo>
                  <a:lnTo>
                    <a:pt x="25" y="14"/>
                  </a:lnTo>
                  <a:lnTo>
                    <a:pt x="23" y="10"/>
                  </a:lnTo>
                  <a:lnTo>
                    <a:pt x="21" y="6"/>
                  </a:lnTo>
                  <a:lnTo>
                    <a:pt x="16" y="4"/>
                  </a:lnTo>
                  <a:lnTo>
                    <a:pt x="12" y="4"/>
                  </a:lnTo>
                  <a:lnTo>
                    <a:pt x="8" y="6"/>
                  </a:lnTo>
                  <a:lnTo>
                    <a:pt x="6" y="12"/>
                  </a:lnTo>
                  <a:lnTo>
                    <a:pt x="4" y="14"/>
                  </a:lnTo>
                  <a:lnTo>
                    <a:pt x="4" y="20"/>
                  </a:lnTo>
                  <a:lnTo>
                    <a:pt x="6" y="22"/>
                  </a:lnTo>
                  <a:lnTo>
                    <a:pt x="8" y="22"/>
                  </a:lnTo>
                  <a:lnTo>
                    <a:pt x="8" y="20"/>
                  </a:lnTo>
                  <a:lnTo>
                    <a:pt x="12" y="20"/>
                  </a:lnTo>
                  <a:lnTo>
                    <a:pt x="12" y="22"/>
                  </a:lnTo>
                  <a:lnTo>
                    <a:pt x="16" y="24"/>
                  </a:lnTo>
                  <a:lnTo>
                    <a:pt x="16" y="28"/>
                  </a:lnTo>
                  <a:lnTo>
                    <a:pt x="16" y="30"/>
                  </a:lnTo>
                  <a:lnTo>
                    <a:pt x="12" y="32"/>
                  </a:lnTo>
                  <a:lnTo>
                    <a:pt x="21" y="38"/>
                  </a:lnTo>
                  <a:lnTo>
                    <a:pt x="23" y="42"/>
                  </a:lnTo>
                  <a:lnTo>
                    <a:pt x="21" y="43"/>
                  </a:lnTo>
                  <a:lnTo>
                    <a:pt x="21" y="47"/>
                  </a:lnTo>
                  <a:lnTo>
                    <a:pt x="25" y="51"/>
                  </a:lnTo>
                  <a:lnTo>
                    <a:pt x="31" y="51"/>
                  </a:lnTo>
                  <a:lnTo>
                    <a:pt x="33" y="59"/>
                  </a:lnTo>
                  <a:lnTo>
                    <a:pt x="33" y="61"/>
                  </a:lnTo>
                  <a:lnTo>
                    <a:pt x="35" y="59"/>
                  </a:lnTo>
                  <a:lnTo>
                    <a:pt x="41" y="53"/>
                  </a:lnTo>
                  <a:lnTo>
                    <a:pt x="43" y="53"/>
                  </a:lnTo>
                  <a:lnTo>
                    <a:pt x="47" y="51"/>
                  </a:lnTo>
                  <a:lnTo>
                    <a:pt x="51" y="57"/>
                  </a:lnTo>
                  <a:lnTo>
                    <a:pt x="51" y="59"/>
                  </a:lnTo>
                  <a:lnTo>
                    <a:pt x="49" y="61"/>
                  </a:lnTo>
                  <a:lnTo>
                    <a:pt x="49" y="63"/>
                  </a:lnTo>
                  <a:lnTo>
                    <a:pt x="49" y="67"/>
                  </a:lnTo>
                  <a:lnTo>
                    <a:pt x="51" y="69"/>
                  </a:lnTo>
                  <a:lnTo>
                    <a:pt x="53" y="71"/>
                  </a:lnTo>
                  <a:lnTo>
                    <a:pt x="59" y="77"/>
                  </a:lnTo>
                  <a:lnTo>
                    <a:pt x="59" y="67"/>
                  </a:lnTo>
                  <a:lnTo>
                    <a:pt x="67" y="63"/>
                  </a:lnTo>
                  <a:lnTo>
                    <a:pt x="67" y="59"/>
                  </a:lnTo>
                  <a:lnTo>
                    <a:pt x="65" y="59"/>
                  </a:lnTo>
                  <a:lnTo>
                    <a:pt x="69" y="49"/>
                  </a:lnTo>
                  <a:lnTo>
                    <a:pt x="69" y="43"/>
                  </a:lnTo>
                  <a:lnTo>
                    <a:pt x="69" y="40"/>
                  </a:lnTo>
                  <a:lnTo>
                    <a:pt x="71" y="38"/>
                  </a:lnTo>
                  <a:lnTo>
                    <a:pt x="75" y="34"/>
                  </a:lnTo>
                  <a:lnTo>
                    <a:pt x="85" y="32"/>
                  </a:lnTo>
                  <a:lnTo>
                    <a:pt x="83" y="28"/>
                  </a:lnTo>
                  <a:lnTo>
                    <a:pt x="79" y="28"/>
                  </a:lnTo>
                  <a:lnTo>
                    <a:pt x="71" y="24"/>
                  </a:lnTo>
                  <a:lnTo>
                    <a:pt x="67" y="20"/>
                  </a:lnTo>
                  <a:lnTo>
                    <a:pt x="65" y="10"/>
                  </a:lnTo>
                  <a:lnTo>
                    <a:pt x="65" y="10"/>
                  </a:lnTo>
                  <a:close/>
                  <a:moveTo>
                    <a:pt x="0" y="53"/>
                  </a:moveTo>
                  <a:lnTo>
                    <a:pt x="0" y="53"/>
                  </a:lnTo>
                  <a:lnTo>
                    <a:pt x="0" y="57"/>
                  </a:lnTo>
                  <a:lnTo>
                    <a:pt x="4" y="59"/>
                  </a:lnTo>
                  <a:lnTo>
                    <a:pt x="6" y="63"/>
                  </a:lnTo>
                  <a:lnTo>
                    <a:pt x="12" y="67"/>
                  </a:lnTo>
                  <a:lnTo>
                    <a:pt x="14" y="69"/>
                  </a:lnTo>
                  <a:lnTo>
                    <a:pt x="16" y="71"/>
                  </a:lnTo>
                  <a:lnTo>
                    <a:pt x="23" y="69"/>
                  </a:lnTo>
                  <a:lnTo>
                    <a:pt x="23" y="67"/>
                  </a:lnTo>
                  <a:lnTo>
                    <a:pt x="18" y="61"/>
                  </a:lnTo>
                  <a:lnTo>
                    <a:pt x="14" y="53"/>
                  </a:lnTo>
                  <a:lnTo>
                    <a:pt x="12" y="53"/>
                  </a:lnTo>
                  <a:lnTo>
                    <a:pt x="6" y="53"/>
                  </a:lnTo>
                  <a:lnTo>
                    <a:pt x="0" y="53"/>
                  </a:lnTo>
                  <a:lnTo>
                    <a:pt x="0" y="53"/>
                  </a:lnTo>
                  <a:close/>
                </a:path>
              </a:pathLst>
            </a:custGeom>
            <a:solidFill>
              <a:srgbClr val="999999">
                <a:lumMod val="7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217" name="Freeform 700">
              <a:extLst>
                <a:ext uri="{FF2B5EF4-FFF2-40B4-BE49-F238E27FC236}">
                  <a16:creationId xmlns:a16="http://schemas.microsoft.com/office/drawing/2014/main" id="{18261164-7FFB-46B0-9BCA-91F540B3E50E}"/>
                </a:ext>
              </a:extLst>
            </p:cNvPr>
            <p:cNvSpPr>
              <a:spLocks/>
            </p:cNvSpPr>
            <p:nvPr/>
          </p:nvSpPr>
          <p:spPr bwMode="auto">
            <a:xfrm>
              <a:off x="11792495" y="5388692"/>
              <a:ext cx="313862" cy="316467"/>
            </a:xfrm>
            <a:custGeom>
              <a:avLst/>
              <a:gdLst/>
              <a:ahLst/>
              <a:cxnLst>
                <a:cxn ang="0">
                  <a:pos x="61" y="10"/>
                </a:cxn>
                <a:cxn ang="0">
                  <a:pos x="49" y="22"/>
                </a:cxn>
                <a:cxn ang="0">
                  <a:pos x="45" y="14"/>
                </a:cxn>
                <a:cxn ang="0">
                  <a:pos x="37" y="6"/>
                </a:cxn>
                <a:cxn ang="0">
                  <a:pos x="27" y="2"/>
                </a:cxn>
                <a:cxn ang="0">
                  <a:pos x="23" y="6"/>
                </a:cxn>
                <a:cxn ang="0">
                  <a:pos x="27" y="14"/>
                </a:cxn>
                <a:cxn ang="0">
                  <a:pos x="21" y="14"/>
                </a:cxn>
                <a:cxn ang="0">
                  <a:pos x="17" y="6"/>
                </a:cxn>
                <a:cxn ang="0">
                  <a:pos x="8" y="4"/>
                </a:cxn>
                <a:cxn ang="0">
                  <a:pos x="2" y="12"/>
                </a:cxn>
                <a:cxn ang="0">
                  <a:pos x="0" y="20"/>
                </a:cxn>
                <a:cxn ang="0">
                  <a:pos x="4" y="22"/>
                </a:cxn>
                <a:cxn ang="0">
                  <a:pos x="8" y="20"/>
                </a:cxn>
                <a:cxn ang="0">
                  <a:pos x="12" y="24"/>
                </a:cxn>
                <a:cxn ang="0">
                  <a:pos x="12" y="30"/>
                </a:cxn>
                <a:cxn ang="0">
                  <a:pos x="17" y="38"/>
                </a:cxn>
                <a:cxn ang="0">
                  <a:pos x="17" y="43"/>
                </a:cxn>
                <a:cxn ang="0">
                  <a:pos x="21" y="51"/>
                </a:cxn>
                <a:cxn ang="0">
                  <a:pos x="29" y="59"/>
                </a:cxn>
                <a:cxn ang="0">
                  <a:pos x="31" y="59"/>
                </a:cxn>
                <a:cxn ang="0">
                  <a:pos x="39" y="53"/>
                </a:cxn>
                <a:cxn ang="0">
                  <a:pos x="47" y="57"/>
                </a:cxn>
                <a:cxn ang="0">
                  <a:pos x="45" y="61"/>
                </a:cxn>
                <a:cxn ang="0">
                  <a:pos x="45" y="67"/>
                </a:cxn>
                <a:cxn ang="0">
                  <a:pos x="49" y="71"/>
                </a:cxn>
                <a:cxn ang="0">
                  <a:pos x="55" y="67"/>
                </a:cxn>
                <a:cxn ang="0">
                  <a:pos x="63" y="59"/>
                </a:cxn>
                <a:cxn ang="0">
                  <a:pos x="65" y="49"/>
                </a:cxn>
                <a:cxn ang="0">
                  <a:pos x="65" y="40"/>
                </a:cxn>
                <a:cxn ang="0">
                  <a:pos x="71" y="34"/>
                </a:cxn>
                <a:cxn ang="0">
                  <a:pos x="79" y="28"/>
                </a:cxn>
                <a:cxn ang="0">
                  <a:pos x="67" y="24"/>
                </a:cxn>
                <a:cxn ang="0">
                  <a:pos x="61" y="10"/>
                </a:cxn>
              </a:cxnLst>
              <a:rect l="0" t="0" r="r" b="b"/>
              <a:pathLst>
                <a:path w="81" h="77">
                  <a:moveTo>
                    <a:pt x="61" y="10"/>
                  </a:moveTo>
                  <a:lnTo>
                    <a:pt x="61" y="10"/>
                  </a:lnTo>
                  <a:lnTo>
                    <a:pt x="57" y="16"/>
                  </a:lnTo>
                  <a:lnTo>
                    <a:pt x="49" y="22"/>
                  </a:lnTo>
                  <a:lnTo>
                    <a:pt x="47" y="20"/>
                  </a:lnTo>
                  <a:lnTo>
                    <a:pt x="45" y="14"/>
                  </a:lnTo>
                  <a:lnTo>
                    <a:pt x="43" y="10"/>
                  </a:lnTo>
                  <a:lnTo>
                    <a:pt x="37" y="6"/>
                  </a:lnTo>
                  <a:lnTo>
                    <a:pt x="29" y="0"/>
                  </a:lnTo>
                  <a:lnTo>
                    <a:pt x="27" y="2"/>
                  </a:lnTo>
                  <a:lnTo>
                    <a:pt x="23" y="4"/>
                  </a:lnTo>
                  <a:lnTo>
                    <a:pt x="23" y="6"/>
                  </a:lnTo>
                  <a:lnTo>
                    <a:pt x="29" y="10"/>
                  </a:lnTo>
                  <a:lnTo>
                    <a:pt x="27" y="14"/>
                  </a:lnTo>
                  <a:lnTo>
                    <a:pt x="23" y="14"/>
                  </a:lnTo>
                  <a:lnTo>
                    <a:pt x="21" y="14"/>
                  </a:lnTo>
                  <a:lnTo>
                    <a:pt x="19" y="10"/>
                  </a:lnTo>
                  <a:lnTo>
                    <a:pt x="17" y="6"/>
                  </a:lnTo>
                  <a:lnTo>
                    <a:pt x="12" y="4"/>
                  </a:lnTo>
                  <a:lnTo>
                    <a:pt x="8" y="4"/>
                  </a:lnTo>
                  <a:lnTo>
                    <a:pt x="4" y="6"/>
                  </a:lnTo>
                  <a:lnTo>
                    <a:pt x="2" y="12"/>
                  </a:lnTo>
                  <a:lnTo>
                    <a:pt x="0" y="14"/>
                  </a:lnTo>
                  <a:lnTo>
                    <a:pt x="0" y="20"/>
                  </a:lnTo>
                  <a:lnTo>
                    <a:pt x="2" y="22"/>
                  </a:lnTo>
                  <a:lnTo>
                    <a:pt x="4" y="22"/>
                  </a:lnTo>
                  <a:lnTo>
                    <a:pt x="4" y="20"/>
                  </a:lnTo>
                  <a:lnTo>
                    <a:pt x="8" y="20"/>
                  </a:lnTo>
                  <a:lnTo>
                    <a:pt x="8" y="22"/>
                  </a:lnTo>
                  <a:lnTo>
                    <a:pt x="12" y="24"/>
                  </a:lnTo>
                  <a:lnTo>
                    <a:pt x="12" y="28"/>
                  </a:lnTo>
                  <a:lnTo>
                    <a:pt x="12" y="30"/>
                  </a:lnTo>
                  <a:lnTo>
                    <a:pt x="8" y="32"/>
                  </a:lnTo>
                  <a:lnTo>
                    <a:pt x="17" y="38"/>
                  </a:lnTo>
                  <a:lnTo>
                    <a:pt x="19" y="42"/>
                  </a:lnTo>
                  <a:lnTo>
                    <a:pt x="17" y="43"/>
                  </a:lnTo>
                  <a:lnTo>
                    <a:pt x="17" y="47"/>
                  </a:lnTo>
                  <a:lnTo>
                    <a:pt x="21" y="51"/>
                  </a:lnTo>
                  <a:lnTo>
                    <a:pt x="27" y="51"/>
                  </a:lnTo>
                  <a:lnTo>
                    <a:pt x="29" y="59"/>
                  </a:lnTo>
                  <a:lnTo>
                    <a:pt x="29" y="61"/>
                  </a:lnTo>
                  <a:lnTo>
                    <a:pt x="31" y="59"/>
                  </a:lnTo>
                  <a:lnTo>
                    <a:pt x="37" y="53"/>
                  </a:lnTo>
                  <a:lnTo>
                    <a:pt x="39" y="53"/>
                  </a:lnTo>
                  <a:lnTo>
                    <a:pt x="43" y="51"/>
                  </a:lnTo>
                  <a:lnTo>
                    <a:pt x="47" y="57"/>
                  </a:lnTo>
                  <a:lnTo>
                    <a:pt x="47" y="59"/>
                  </a:lnTo>
                  <a:lnTo>
                    <a:pt x="45" y="61"/>
                  </a:lnTo>
                  <a:lnTo>
                    <a:pt x="45" y="63"/>
                  </a:lnTo>
                  <a:lnTo>
                    <a:pt x="45" y="67"/>
                  </a:lnTo>
                  <a:lnTo>
                    <a:pt x="47" y="69"/>
                  </a:lnTo>
                  <a:lnTo>
                    <a:pt x="49" y="71"/>
                  </a:lnTo>
                  <a:lnTo>
                    <a:pt x="55" y="77"/>
                  </a:lnTo>
                  <a:lnTo>
                    <a:pt x="55" y="67"/>
                  </a:lnTo>
                  <a:lnTo>
                    <a:pt x="63" y="63"/>
                  </a:lnTo>
                  <a:lnTo>
                    <a:pt x="63" y="59"/>
                  </a:lnTo>
                  <a:lnTo>
                    <a:pt x="61" y="59"/>
                  </a:lnTo>
                  <a:lnTo>
                    <a:pt x="65" y="49"/>
                  </a:lnTo>
                  <a:lnTo>
                    <a:pt x="65" y="43"/>
                  </a:lnTo>
                  <a:lnTo>
                    <a:pt x="65" y="40"/>
                  </a:lnTo>
                  <a:lnTo>
                    <a:pt x="67" y="38"/>
                  </a:lnTo>
                  <a:lnTo>
                    <a:pt x="71" y="34"/>
                  </a:lnTo>
                  <a:lnTo>
                    <a:pt x="81" y="32"/>
                  </a:lnTo>
                  <a:lnTo>
                    <a:pt x="79" y="28"/>
                  </a:lnTo>
                  <a:lnTo>
                    <a:pt x="75" y="28"/>
                  </a:lnTo>
                  <a:lnTo>
                    <a:pt x="67" y="24"/>
                  </a:lnTo>
                  <a:lnTo>
                    <a:pt x="63" y="20"/>
                  </a:lnTo>
                  <a:lnTo>
                    <a:pt x="61" y="10"/>
                  </a:lnTo>
                  <a:lnTo>
                    <a:pt x="61" y="10"/>
                  </a:lnTo>
                  <a:close/>
                </a:path>
              </a:pathLst>
            </a:custGeom>
            <a:solidFill>
              <a:srgbClr val="737373"/>
            </a:solidFill>
            <a:ln w="2" cap="flat">
              <a:solidFill>
                <a:srgbClr val="E1E9F2"/>
              </a:solid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218" name="Freeform 701">
              <a:extLst>
                <a:ext uri="{FF2B5EF4-FFF2-40B4-BE49-F238E27FC236}">
                  <a16:creationId xmlns:a16="http://schemas.microsoft.com/office/drawing/2014/main" id="{622E3D07-CFDA-465D-B458-E7B6161B39A9}"/>
                </a:ext>
              </a:extLst>
            </p:cNvPr>
            <p:cNvSpPr>
              <a:spLocks/>
            </p:cNvSpPr>
            <p:nvPr/>
          </p:nvSpPr>
          <p:spPr bwMode="auto">
            <a:xfrm>
              <a:off x="11776997" y="5606518"/>
              <a:ext cx="89122" cy="73980"/>
            </a:xfrm>
            <a:custGeom>
              <a:avLst/>
              <a:gdLst/>
              <a:ahLst/>
              <a:cxnLst>
                <a:cxn ang="0">
                  <a:pos x="0" y="0"/>
                </a:cxn>
                <a:cxn ang="0">
                  <a:pos x="0" y="0"/>
                </a:cxn>
                <a:cxn ang="0">
                  <a:pos x="0" y="4"/>
                </a:cxn>
                <a:cxn ang="0">
                  <a:pos x="4" y="6"/>
                </a:cxn>
                <a:cxn ang="0">
                  <a:pos x="6" y="10"/>
                </a:cxn>
                <a:cxn ang="0">
                  <a:pos x="12" y="14"/>
                </a:cxn>
                <a:cxn ang="0">
                  <a:pos x="14" y="16"/>
                </a:cxn>
                <a:cxn ang="0">
                  <a:pos x="16" y="18"/>
                </a:cxn>
                <a:cxn ang="0">
                  <a:pos x="23" y="16"/>
                </a:cxn>
                <a:cxn ang="0">
                  <a:pos x="23" y="14"/>
                </a:cxn>
                <a:cxn ang="0">
                  <a:pos x="18" y="8"/>
                </a:cxn>
                <a:cxn ang="0">
                  <a:pos x="14" y="0"/>
                </a:cxn>
                <a:cxn ang="0">
                  <a:pos x="12" y="0"/>
                </a:cxn>
                <a:cxn ang="0">
                  <a:pos x="6" y="0"/>
                </a:cxn>
                <a:cxn ang="0">
                  <a:pos x="0" y="0"/>
                </a:cxn>
              </a:cxnLst>
              <a:rect l="0" t="0" r="r" b="b"/>
              <a:pathLst>
                <a:path w="23" h="18">
                  <a:moveTo>
                    <a:pt x="0" y="0"/>
                  </a:moveTo>
                  <a:lnTo>
                    <a:pt x="0" y="0"/>
                  </a:lnTo>
                  <a:lnTo>
                    <a:pt x="0" y="4"/>
                  </a:lnTo>
                  <a:lnTo>
                    <a:pt x="4" y="6"/>
                  </a:lnTo>
                  <a:lnTo>
                    <a:pt x="6" y="10"/>
                  </a:lnTo>
                  <a:lnTo>
                    <a:pt x="12" y="14"/>
                  </a:lnTo>
                  <a:lnTo>
                    <a:pt x="14" y="16"/>
                  </a:lnTo>
                  <a:lnTo>
                    <a:pt x="16" y="18"/>
                  </a:lnTo>
                  <a:lnTo>
                    <a:pt x="23" y="16"/>
                  </a:lnTo>
                  <a:lnTo>
                    <a:pt x="23" y="14"/>
                  </a:lnTo>
                  <a:lnTo>
                    <a:pt x="18" y="8"/>
                  </a:lnTo>
                  <a:lnTo>
                    <a:pt x="14" y="0"/>
                  </a:lnTo>
                  <a:lnTo>
                    <a:pt x="12" y="0"/>
                  </a:lnTo>
                  <a:lnTo>
                    <a:pt x="6" y="0"/>
                  </a:lnTo>
                  <a:lnTo>
                    <a:pt x="0" y="0"/>
                  </a:lnTo>
                  <a:close/>
                </a:path>
              </a:pathLst>
            </a:custGeom>
            <a:solidFill>
              <a:srgbClr val="999999">
                <a:lumMod val="75000"/>
              </a:srgbClr>
            </a:solidFill>
            <a:ln w="9525">
              <a:noFill/>
              <a:round/>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219" name="Freeform 702">
              <a:extLst>
                <a:ext uri="{FF2B5EF4-FFF2-40B4-BE49-F238E27FC236}">
                  <a16:creationId xmlns:a16="http://schemas.microsoft.com/office/drawing/2014/main" id="{36FB00CA-0AE7-4FE6-B8BA-1759FE0CE6DA}"/>
                </a:ext>
              </a:extLst>
            </p:cNvPr>
            <p:cNvSpPr>
              <a:spLocks/>
            </p:cNvSpPr>
            <p:nvPr/>
          </p:nvSpPr>
          <p:spPr bwMode="auto">
            <a:xfrm>
              <a:off x="11776997" y="5606518"/>
              <a:ext cx="89122" cy="73980"/>
            </a:xfrm>
            <a:custGeom>
              <a:avLst/>
              <a:gdLst/>
              <a:ahLst/>
              <a:cxnLst>
                <a:cxn ang="0">
                  <a:pos x="0" y="0"/>
                </a:cxn>
                <a:cxn ang="0">
                  <a:pos x="0" y="0"/>
                </a:cxn>
                <a:cxn ang="0">
                  <a:pos x="0" y="4"/>
                </a:cxn>
                <a:cxn ang="0">
                  <a:pos x="4" y="6"/>
                </a:cxn>
                <a:cxn ang="0">
                  <a:pos x="6" y="10"/>
                </a:cxn>
                <a:cxn ang="0">
                  <a:pos x="12" y="14"/>
                </a:cxn>
                <a:cxn ang="0">
                  <a:pos x="14" y="16"/>
                </a:cxn>
                <a:cxn ang="0">
                  <a:pos x="16" y="18"/>
                </a:cxn>
                <a:cxn ang="0">
                  <a:pos x="23" y="16"/>
                </a:cxn>
                <a:cxn ang="0">
                  <a:pos x="23" y="14"/>
                </a:cxn>
                <a:cxn ang="0">
                  <a:pos x="18" y="8"/>
                </a:cxn>
                <a:cxn ang="0">
                  <a:pos x="14" y="0"/>
                </a:cxn>
                <a:cxn ang="0">
                  <a:pos x="12" y="0"/>
                </a:cxn>
                <a:cxn ang="0">
                  <a:pos x="6" y="0"/>
                </a:cxn>
                <a:cxn ang="0">
                  <a:pos x="0" y="0"/>
                </a:cxn>
              </a:cxnLst>
              <a:rect l="0" t="0" r="r" b="b"/>
              <a:pathLst>
                <a:path w="23" h="18">
                  <a:moveTo>
                    <a:pt x="0" y="0"/>
                  </a:moveTo>
                  <a:lnTo>
                    <a:pt x="0" y="0"/>
                  </a:lnTo>
                  <a:lnTo>
                    <a:pt x="0" y="4"/>
                  </a:lnTo>
                  <a:lnTo>
                    <a:pt x="4" y="6"/>
                  </a:lnTo>
                  <a:lnTo>
                    <a:pt x="6" y="10"/>
                  </a:lnTo>
                  <a:lnTo>
                    <a:pt x="12" y="14"/>
                  </a:lnTo>
                  <a:lnTo>
                    <a:pt x="14" y="16"/>
                  </a:lnTo>
                  <a:lnTo>
                    <a:pt x="16" y="18"/>
                  </a:lnTo>
                  <a:lnTo>
                    <a:pt x="23" y="16"/>
                  </a:lnTo>
                  <a:lnTo>
                    <a:pt x="23" y="14"/>
                  </a:lnTo>
                  <a:lnTo>
                    <a:pt x="18" y="8"/>
                  </a:lnTo>
                  <a:lnTo>
                    <a:pt x="14" y="0"/>
                  </a:lnTo>
                  <a:lnTo>
                    <a:pt x="12" y="0"/>
                  </a:lnTo>
                  <a:lnTo>
                    <a:pt x="6" y="0"/>
                  </a:lnTo>
                  <a:lnTo>
                    <a:pt x="0" y="0"/>
                  </a:lnTo>
                </a:path>
              </a:pathLst>
            </a:custGeom>
            <a:solidFill>
              <a:srgbClr val="999999">
                <a:lumMod val="7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220" name="Freeform 703">
              <a:extLst>
                <a:ext uri="{FF2B5EF4-FFF2-40B4-BE49-F238E27FC236}">
                  <a16:creationId xmlns:a16="http://schemas.microsoft.com/office/drawing/2014/main" id="{0CA4B2B4-D831-4E9D-84DE-C06A8FE81055}"/>
                </a:ext>
              </a:extLst>
            </p:cNvPr>
            <p:cNvSpPr>
              <a:spLocks/>
            </p:cNvSpPr>
            <p:nvPr/>
          </p:nvSpPr>
          <p:spPr bwMode="auto">
            <a:xfrm>
              <a:off x="11684001" y="5446232"/>
              <a:ext cx="228616" cy="226048"/>
            </a:xfrm>
            <a:custGeom>
              <a:avLst/>
              <a:gdLst/>
              <a:ahLst/>
              <a:cxnLst>
                <a:cxn ang="0">
                  <a:pos x="6" y="0"/>
                </a:cxn>
                <a:cxn ang="0">
                  <a:pos x="6" y="0"/>
                </a:cxn>
                <a:cxn ang="0">
                  <a:pos x="6" y="6"/>
                </a:cxn>
                <a:cxn ang="0">
                  <a:pos x="8" y="10"/>
                </a:cxn>
                <a:cxn ang="0">
                  <a:pos x="6" y="14"/>
                </a:cxn>
                <a:cxn ang="0">
                  <a:pos x="4" y="16"/>
                </a:cxn>
                <a:cxn ang="0">
                  <a:pos x="0" y="20"/>
                </a:cxn>
                <a:cxn ang="0">
                  <a:pos x="0" y="24"/>
                </a:cxn>
                <a:cxn ang="0">
                  <a:pos x="4" y="26"/>
                </a:cxn>
                <a:cxn ang="0">
                  <a:pos x="8" y="28"/>
                </a:cxn>
                <a:cxn ang="0">
                  <a:pos x="18" y="29"/>
                </a:cxn>
                <a:cxn ang="0">
                  <a:pos x="24" y="33"/>
                </a:cxn>
                <a:cxn ang="0">
                  <a:pos x="26" y="37"/>
                </a:cxn>
                <a:cxn ang="0">
                  <a:pos x="26" y="39"/>
                </a:cxn>
                <a:cxn ang="0">
                  <a:pos x="32" y="39"/>
                </a:cxn>
                <a:cxn ang="0">
                  <a:pos x="36" y="39"/>
                </a:cxn>
                <a:cxn ang="0">
                  <a:pos x="38" y="39"/>
                </a:cxn>
                <a:cxn ang="0">
                  <a:pos x="44" y="47"/>
                </a:cxn>
                <a:cxn ang="0">
                  <a:pos x="49" y="53"/>
                </a:cxn>
                <a:cxn ang="0">
                  <a:pos x="49" y="55"/>
                </a:cxn>
                <a:cxn ang="0">
                  <a:pos x="53" y="53"/>
                </a:cxn>
                <a:cxn ang="0">
                  <a:pos x="59" y="47"/>
                </a:cxn>
                <a:cxn ang="0">
                  <a:pos x="59" y="45"/>
                </a:cxn>
                <a:cxn ang="0">
                  <a:pos x="55" y="37"/>
                </a:cxn>
                <a:cxn ang="0">
                  <a:pos x="51" y="37"/>
                </a:cxn>
                <a:cxn ang="0">
                  <a:pos x="45" y="33"/>
                </a:cxn>
                <a:cxn ang="0">
                  <a:pos x="45" y="29"/>
                </a:cxn>
                <a:cxn ang="0">
                  <a:pos x="49" y="28"/>
                </a:cxn>
                <a:cxn ang="0">
                  <a:pos x="45" y="24"/>
                </a:cxn>
                <a:cxn ang="0">
                  <a:pos x="36" y="18"/>
                </a:cxn>
                <a:cxn ang="0">
                  <a:pos x="42" y="16"/>
                </a:cxn>
                <a:cxn ang="0">
                  <a:pos x="42" y="14"/>
                </a:cxn>
                <a:cxn ang="0">
                  <a:pos x="42" y="10"/>
                </a:cxn>
                <a:cxn ang="0">
                  <a:pos x="36" y="8"/>
                </a:cxn>
                <a:cxn ang="0">
                  <a:pos x="36" y="6"/>
                </a:cxn>
                <a:cxn ang="0">
                  <a:pos x="34" y="6"/>
                </a:cxn>
                <a:cxn ang="0">
                  <a:pos x="34" y="8"/>
                </a:cxn>
                <a:cxn ang="0">
                  <a:pos x="32" y="8"/>
                </a:cxn>
                <a:cxn ang="0">
                  <a:pos x="28" y="6"/>
                </a:cxn>
                <a:cxn ang="0">
                  <a:pos x="28" y="0"/>
                </a:cxn>
                <a:cxn ang="0">
                  <a:pos x="18" y="0"/>
                </a:cxn>
                <a:cxn ang="0">
                  <a:pos x="6" y="0"/>
                </a:cxn>
                <a:cxn ang="0">
                  <a:pos x="6" y="0"/>
                </a:cxn>
              </a:cxnLst>
              <a:rect l="0" t="0" r="r" b="b"/>
              <a:pathLst>
                <a:path w="59" h="55">
                  <a:moveTo>
                    <a:pt x="6" y="0"/>
                  </a:moveTo>
                  <a:lnTo>
                    <a:pt x="6" y="0"/>
                  </a:lnTo>
                  <a:lnTo>
                    <a:pt x="6" y="6"/>
                  </a:lnTo>
                  <a:lnTo>
                    <a:pt x="8" y="10"/>
                  </a:lnTo>
                  <a:lnTo>
                    <a:pt x="6" y="14"/>
                  </a:lnTo>
                  <a:lnTo>
                    <a:pt x="4" y="16"/>
                  </a:lnTo>
                  <a:lnTo>
                    <a:pt x="0" y="20"/>
                  </a:lnTo>
                  <a:lnTo>
                    <a:pt x="0" y="24"/>
                  </a:lnTo>
                  <a:lnTo>
                    <a:pt x="4" y="26"/>
                  </a:lnTo>
                  <a:lnTo>
                    <a:pt x="8" y="28"/>
                  </a:lnTo>
                  <a:lnTo>
                    <a:pt x="18" y="29"/>
                  </a:lnTo>
                  <a:lnTo>
                    <a:pt x="24" y="33"/>
                  </a:lnTo>
                  <a:lnTo>
                    <a:pt x="26" y="37"/>
                  </a:lnTo>
                  <a:lnTo>
                    <a:pt x="26" y="39"/>
                  </a:lnTo>
                  <a:lnTo>
                    <a:pt x="32" y="39"/>
                  </a:lnTo>
                  <a:lnTo>
                    <a:pt x="36" y="39"/>
                  </a:lnTo>
                  <a:lnTo>
                    <a:pt x="38" y="39"/>
                  </a:lnTo>
                  <a:lnTo>
                    <a:pt x="44" y="47"/>
                  </a:lnTo>
                  <a:lnTo>
                    <a:pt x="49" y="53"/>
                  </a:lnTo>
                  <a:lnTo>
                    <a:pt x="49" y="55"/>
                  </a:lnTo>
                  <a:lnTo>
                    <a:pt x="53" y="53"/>
                  </a:lnTo>
                  <a:lnTo>
                    <a:pt x="59" y="47"/>
                  </a:lnTo>
                  <a:lnTo>
                    <a:pt x="59" y="45"/>
                  </a:lnTo>
                  <a:lnTo>
                    <a:pt x="55" y="37"/>
                  </a:lnTo>
                  <a:lnTo>
                    <a:pt x="51" y="37"/>
                  </a:lnTo>
                  <a:lnTo>
                    <a:pt x="45" y="33"/>
                  </a:lnTo>
                  <a:lnTo>
                    <a:pt x="45" y="29"/>
                  </a:lnTo>
                  <a:lnTo>
                    <a:pt x="49" y="28"/>
                  </a:lnTo>
                  <a:lnTo>
                    <a:pt x="45" y="24"/>
                  </a:lnTo>
                  <a:lnTo>
                    <a:pt x="36" y="18"/>
                  </a:lnTo>
                  <a:lnTo>
                    <a:pt x="42" y="16"/>
                  </a:lnTo>
                  <a:lnTo>
                    <a:pt x="42" y="14"/>
                  </a:lnTo>
                  <a:lnTo>
                    <a:pt x="42" y="10"/>
                  </a:lnTo>
                  <a:lnTo>
                    <a:pt x="36" y="8"/>
                  </a:lnTo>
                  <a:lnTo>
                    <a:pt x="36" y="6"/>
                  </a:lnTo>
                  <a:lnTo>
                    <a:pt x="34" y="6"/>
                  </a:lnTo>
                  <a:lnTo>
                    <a:pt x="34" y="8"/>
                  </a:lnTo>
                  <a:lnTo>
                    <a:pt x="32" y="8"/>
                  </a:lnTo>
                  <a:lnTo>
                    <a:pt x="28" y="6"/>
                  </a:lnTo>
                  <a:lnTo>
                    <a:pt x="28" y="0"/>
                  </a:lnTo>
                  <a:lnTo>
                    <a:pt x="18" y="0"/>
                  </a:lnTo>
                  <a:lnTo>
                    <a:pt x="6" y="0"/>
                  </a:lnTo>
                  <a:lnTo>
                    <a:pt x="6" y="0"/>
                  </a:lnTo>
                  <a:close/>
                </a:path>
              </a:pathLst>
            </a:custGeom>
            <a:solidFill>
              <a:srgbClr val="999999">
                <a:lumMod val="7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221" name="Freeform 704">
              <a:extLst>
                <a:ext uri="{FF2B5EF4-FFF2-40B4-BE49-F238E27FC236}">
                  <a16:creationId xmlns:a16="http://schemas.microsoft.com/office/drawing/2014/main" id="{825BD34E-A27F-4B60-AD60-CF5608020FC9}"/>
                </a:ext>
              </a:extLst>
            </p:cNvPr>
            <p:cNvSpPr>
              <a:spLocks/>
            </p:cNvSpPr>
            <p:nvPr/>
          </p:nvSpPr>
          <p:spPr bwMode="auto">
            <a:xfrm>
              <a:off x="11684001" y="5446232"/>
              <a:ext cx="228616" cy="226048"/>
            </a:xfrm>
            <a:custGeom>
              <a:avLst/>
              <a:gdLst/>
              <a:ahLst/>
              <a:cxnLst>
                <a:cxn ang="0">
                  <a:pos x="6" y="0"/>
                </a:cxn>
                <a:cxn ang="0">
                  <a:pos x="6" y="0"/>
                </a:cxn>
                <a:cxn ang="0">
                  <a:pos x="6" y="6"/>
                </a:cxn>
                <a:cxn ang="0">
                  <a:pos x="8" y="10"/>
                </a:cxn>
                <a:cxn ang="0">
                  <a:pos x="6" y="14"/>
                </a:cxn>
                <a:cxn ang="0">
                  <a:pos x="4" y="16"/>
                </a:cxn>
                <a:cxn ang="0">
                  <a:pos x="0" y="20"/>
                </a:cxn>
                <a:cxn ang="0">
                  <a:pos x="0" y="24"/>
                </a:cxn>
                <a:cxn ang="0">
                  <a:pos x="4" y="26"/>
                </a:cxn>
                <a:cxn ang="0">
                  <a:pos x="8" y="28"/>
                </a:cxn>
                <a:cxn ang="0">
                  <a:pos x="18" y="29"/>
                </a:cxn>
                <a:cxn ang="0">
                  <a:pos x="24" y="33"/>
                </a:cxn>
                <a:cxn ang="0">
                  <a:pos x="26" y="37"/>
                </a:cxn>
                <a:cxn ang="0">
                  <a:pos x="26" y="39"/>
                </a:cxn>
                <a:cxn ang="0">
                  <a:pos x="32" y="39"/>
                </a:cxn>
                <a:cxn ang="0">
                  <a:pos x="36" y="39"/>
                </a:cxn>
                <a:cxn ang="0">
                  <a:pos x="38" y="39"/>
                </a:cxn>
                <a:cxn ang="0">
                  <a:pos x="44" y="47"/>
                </a:cxn>
                <a:cxn ang="0">
                  <a:pos x="49" y="53"/>
                </a:cxn>
                <a:cxn ang="0">
                  <a:pos x="49" y="55"/>
                </a:cxn>
                <a:cxn ang="0">
                  <a:pos x="53" y="53"/>
                </a:cxn>
                <a:cxn ang="0">
                  <a:pos x="59" y="47"/>
                </a:cxn>
                <a:cxn ang="0">
                  <a:pos x="59" y="45"/>
                </a:cxn>
                <a:cxn ang="0">
                  <a:pos x="55" y="37"/>
                </a:cxn>
                <a:cxn ang="0">
                  <a:pos x="51" y="37"/>
                </a:cxn>
                <a:cxn ang="0">
                  <a:pos x="45" y="33"/>
                </a:cxn>
                <a:cxn ang="0">
                  <a:pos x="45" y="29"/>
                </a:cxn>
                <a:cxn ang="0">
                  <a:pos x="49" y="28"/>
                </a:cxn>
                <a:cxn ang="0">
                  <a:pos x="45" y="24"/>
                </a:cxn>
                <a:cxn ang="0">
                  <a:pos x="36" y="18"/>
                </a:cxn>
                <a:cxn ang="0">
                  <a:pos x="42" y="16"/>
                </a:cxn>
                <a:cxn ang="0">
                  <a:pos x="42" y="14"/>
                </a:cxn>
                <a:cxn ang="0">
                  <a:pos x="42" y="10"/>
                </a:cxn>
                <a:cxn ang="0">
                  <a:pos x="36" y="8"/>
                </a:cxn>
                <a:cxn ang="0">
                  <a:pos x="36" y="6"/>
                </a:cxn>
                <a:cxn ang="0">
                  <a:pos x="34" y="6"/>
                </a:cxn>
                <a:cxn ang="0">
                  <a:pos x="34" y="8"/>
                </a:cxn>
                <a:cxn ang="0">
                  <a:pos x="32" y="8"/>
                </a:cxn>
                <a:cxn ang="0">
                  <a:pos x="28" y="6"/>
                </a:cxn>
                <a:cxn ang="0">
                  <a:pos x="28" y="0"/>
                </a:cxn>
                <a:cxn ang="0">
                  <a:pos x="18" y="0"/>
                </a:cxn>
                <a:cxn ang="0">
                  <a:pos x="6" y="0"/>
                </a:cxn>
                <a:cxn ang="0">
                  <a:pos x="6" y="0"/>
                </a:cxn>
              </a:cxnLst>
              <a:rect l="0" t="0" r="r" b="b"/>
              <a:pathLst>
                <a:path w="59" h="55">
                  <a:moveTo>
                    <a:pt x="6" y="0"/>
                  </a:moveTo>
                  <a:lnTo>
                    <a:pt x="6" y="0"/>
                  </a:lnTo>
                  <a:lnTo>
                    <a:pt x="6" y="6"/>
                  </a:lnTo>
                  <a:lnTo>
                    <a:pt x="8" y="10"/>
                  </a:lnTo>
                  <a:lnTo>
                    <a:pt x="6" y="14"/>
                  </a:lnTo>
                  <a:lnTo>
                    <a:pt x="4" y="16"/>
                  </a:lnTo>
                  <a:lnTo>
                    <a:pt x="0" y="20"/>
                  </a:lnTo>
                  <a:lnTo>
                    <a:pt x="0" y="24"/>
                  </a:lnTo>
                  <a:lnTo>
                    <a:pt x="4" y="26"/>
                  </a:lnTo>
                  <a:lnTo>
                    <a:pt x="8" y="28"/>
                  </a:lnTo>
                  <a:lnTo>
                    <a:pt x="18" y="29"/>
                  </a:lnTo>
                  <a:lnTo>
                    <a:pt x="24" y="33"/>
                  </a:lnTo>
                  <a:lnTo>
                    <a:pt x="26" y="37"/>
                  </a:lnTo>
                  <a:lnTo>
                    <a:pt x="26" y="39"/>
                  </a:lnTo>
                  <a:lnTo>
                    <a:pt x="32" y="39"/>
                  </a:lnTo>
                  <a:lnTo>
                    <a:pt x="36" y="39"/>
                  </a:lnTo>
                  <a:lnTo>
                    <a:pt x="38" y="39"/>
                  </a:lnTo>
                  <a:lnTo>
                    <a:pt x="44" y="47"/>
                  </a:lnTo>
                  <a:lnTo>
                    <a:pt x="49" y="53"/>
                  </a:lnTo>
                  <a:lnTo>
                    <a:pt x="49" y="55"/>
                  </a:lnTo>
                  <a:lnTo>
                    <a:pt x="53" y="53"/>
                  </a:lnTo>
                  <a:lnTo>
                    <a:pt x="59" y="47"/>
                  </a:lnTo>
                  <a:lnTo>
                    <a:pt x="59" y="45"/>
                  </a:lnTo>
                  <a:lnTo>
                    <a:pt x="55" y="37"/>
                  </a:lnTo>
                  <a:lnTo>
                    <a:pt x="51" y="37"/>
                  </a:lnTo>
                  <a:lnTo>
                    <a:pt x="45" y="33"/>
                  </a:lnTo>
                  <a:lnTo>
                    <a:pt x="45" y="29"/>
                  </a:lnTo>
                  <a:lnTo>
                    <a:pt x="49" y="28"/>
                  </a:lnTo>
                  <a:lnTo>
                    <a:pt x="45" y="24"/>
                  </a:lnTo>
                  <a:lnTo>
                    <a:pt x="36" y="18"/>
                  </a:lnTo>
                  <a:lnTo>
                    <a:pt x="42" y="16"/>
                  </a:lnTo>
                  <a:lnTo>
                    <a:pt x="42" y="14"/>
                  </a:lnTo>
                  <a:lnTo>
                    <a:pt x="42" y="10"/>
                  </a:lnTo>
                  <a:lnTo>
                    <a:pt x="36" y="8"/>
                  </a:lnTo>
                  <a:lnTo>
                    <a:pt x="36" y="6"/>
                  </a:lnTo>
                  <a:lnTo>
                    <a:pt x="34" y="6"/>
                  </a:lnTo>
                  <a:lnTo>
                    <a:pt x="34" y="8"/>
                  </a:lnTo>
                  <a:lnTo>
                    <a:pt x="32" y="8"/>
                  </a:lnTo>
                  <a:lnTo>
                    <a:pt x="28" y="6"/>
                  </a:lnTo>
                  <a:lnTo>
                    <a:pt x="28" y="0"/>
                  </a:lnTo>
                  <a:lnTo>
                    <a:pt x="18" y="0"/>
                  </a:lnTo>
                  <a:lnTo>
                    <a:pt x="6" y="0"/>
                  </a:lnTo>
                  <a:lnTo>
                    <a:pt x="6" y="0"/>
                  </a:lnTo>
                  <a:close/>
                </a:path>
              </a:pathLst>
            </a:custGeom>
            <a:solidFill>
              <a:srgbClr val="737373"/>
            </a:solidFill>
            <a:ln w="2" cap="flat">
              <a:solidFill>
                <a:srgbClr val="E1E9F2"/>
              </a:solid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222" name="Freeform 705">
              <a:extLst>
                <a:ext uri="{FF2B5EF4-FFF2-40B4-BE49-F238E27FC236}">
                  <a16:creationId xmlns:a16="http://schemas.microsoft.com/office/drawing/2014/main" id="{D8F26684-63F3-4B79-8DBB-02C707AC1F55}"/>
                </a:ext>
              </a:extLst>
            </p:cNvPr>
            <p:cNvSpPr>
              <a:spLocks/>
            </p:cNvSpPr>
            <p:nvPr/>
          </p:nvSpPr>
          <p:spPr bwMode="auto">
            <a:xfrm>
              <a:off x="8952241" y="5339372"/>
              <a:ext cx="23248" cy="16440"/>
            </a:xfrm>
            <a:custGeom>
              <a:avLst/>
              <a:gdLst/>
              <a:ahLst/>
              <a:cxnLst>
                <a:cxn ang="0">
                  <a:pos x="6" y="2"/>
                </a:cxn>
                <a:cxn ang="0">
                  <a:pos x="2" y="4"/>
                </a:cxn>
                <a:cxn ang="0">
                  <a:pos x="0" y="0"/>
                </a:cxn>
                <a:cxn ang="0">
                  <a:pos x="2" y="0"/>
                </a:cxn>
                <a:cxn ang="0">
                  <a:pos x="4" y="0"/>
                </a:cxn>
                <a:cxn ang="0">
                  <a:pos x="6" y="2"/>
                </a:cxn>
                <a:cxn ang="0">
                  <a:pos x="6" y="2"/>
                </a:cxn>
              </a:cxnLst>
              <a:rect l="0" t="0" r="r" b="b"/>
              <a:pathLst>
                <a:path w="6" h="4">
                  <a:moveTo>
                    <a:pt x="6" y="2"/>
                  </a:moveTo>
                  <a:lnTo>
                    <a:pt x="2" y="4"/>
                  </a:lnTo>
                  <a:lnTo>
                    <a:pt x="0" y="0"/>
                  </a:lnTo>
                  <a:lnTo>
                    <a:pt x="2" y="0"/>
                  </a:lnTo>
                  <a:lnTo>
                    <a:pt x="4" y="0"/>
                  </a:lnTo>
                  <a:lnTo>
                    <a:pt x="6" y="2"/>
                  </a:lnTo>
                  <a:lnTo>
                    <a:pt x="6" y="2"/>
                  </a:lnTo>
                  <a:close/>
                </a:path>
              </a:pathLst>
            </a:custGeom>
            <a:solidFill>
              <a:srgbClr val="999999">
                <a:lumMod val="7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223" name="Freeform 706">
              <a:extLst>
                <a:ext uri="{FF2B5EF4-FFF2-40B4-BE49-F238E27FC236}">
                  <a16:creationId xmlns:a16="http://schemas.microsoft.com/office/drawing/2014/main" id="{E904223A-B4B4-4BB7-8BF7-CB9783D9604D}"/>
                </a:ext>
              </a:extLst>
            </p:cNvPr>
            <p:cNvSpPr>
              <a:spLocks/>
            </p:cNvSpPr>
            <p:nvPr/>
          </p:nvSpPr>
          <p:spPr bwMode="auto">
            <a:xfrm>
              <a:off x="8952241" y="5339372"/>
              <a:ext cx="23248" cy="16440"/>
            </a:xfrm>
            <a:custGeom>
              <a:avLst/>
              <a:gdLst/>
              <a:ahLst/>
              <a:cxnLst>
                <a:cxn ang="0">
                  <a:pos x="6" y="2"/>
                </a:cxn>
                <a:cxn ang="0">
                  <a:pos x="2" y="4"/>
                </a:cxn>
                <a:cxn ang="0">
                  <a:pos x="0" y="0"/>
                </a:cxn>
                <a:cxn ang="0">
                  <a:pos x="2" y="0"/>
                </a:cxn>
                <a:cxn ang="0">
                  <a:pos x="4" y="0"/>
                </a:cxn>
                <a:cxn ang="0">
                  <a:pos x="6" y="2"/>
                </a:cxn>
                <a:cxn ang="0">
                  <a:pos x="6" y="2"/>
                </a:cxn>
              </a:cxnLst>
              <a:rect l="0" t="0" r="r" b="b"/>
              <a:pathLst>
                <a:path w="6" h="4">
                  <a:moveTo>
                    <a:pt x="6" y="2"/>
                  </a:moveTo>
                  <a:lnTo>
                    <a:pt x="2" y="4"/>
                  </a:lnTo>
                  <a:lnTo>
                    <a:pt x="0" y="0"/>
                  </a:lnTo>
                  <a:lnTo>
                    <a:pt x="2" y="0"/>
                  </a:lnTo>
                  <a:lnTo>
                    <a:pt x="4" y="0"/>
                  </a:lnTo>
                  <a:lnTo>
                    <a:pt x="6" y="2"/>
                  </a:lnTo>
                  <a:lnTo>
                    <a:pt x="6" y="2"/>
                  </a:lnTo>
                  <a:close/>
                </a:path>
              </a:pathLst>
            </a:custGeom>
            <a:solidFill>
              <a:srgbClr val="999999">
                <a:lumMod val="75000"/>
              </a:srgbClr>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224" name="Freeform 811">
              <a:extLst>
                <a:ext uri="{FF2B5EF4-FFF2-40B4-BE49-F238E27FC236}">
                  <a16:creationId xmlns:a16="http://schemas.microsoft.com/office/drawing/2014/main" id="{334FB40D-A25E-40B0-9B2B-25DBA3624DA1}"/>
                </a:ext>
              </a:extLst>
            </p:cNvPr>
            <p:cNvSpPr>
              <a:spLocks/>
            </p:cNvSpPr>
            <p:nvPr/>
          </p:nvSpPr>
          <p:spPr bwMode="auto">
            <a:xfrm>
              <a:off x="9591590" y="2450083"/>
              <a:ext cx="817589" cy="1569999"/>
            </a:xfrm>
            <a:custGeom>
              <a:avLst/>
              <a:gdLst/>
              <a:ahLst/>
              <a:cxnLst>
                <a:cxn ang="0">
                  <a:pos x="205" y="63"/>
                </a:cxn>
                <a:cxn ang="0">
                  <a:pos x="203" y="43"/>
                </a:cxn>
                <a:cxn ang="0">
                  <a:pos x="201" y="31"/>
                </a:cxn>
                <a:cxn ang="0">
                  <a:pos x="188" y="18"/>
                </a:cxn>
                <a:cxn ang="0">
                  <a:pos x="168" y="4"/>
                </a:cxn>
                <a:cxn ang="0">
                  <a:pos x="150" y="0"/>
                </a:cxn>
                <a:cxn ang="0">
                  <a:pos x="148" y="22"/>
                </a:cxn>
                <a:cxn ang="0">
                  <a:pos x="128" y="22"/>
                </a:cxn>
                <a:cxn ang="0">
                  <a:pos x="128" y="33"/>
                </a:cxn>
                <a:cxn ang="0">
                  <a:pos x="109" y="31"/>
                </a:cxn>
                <a:cxn ang="0">
                  <a:pos x="101" y="51"/>
                </a:cxn>
                <a:cxn ang="0">
                  <a:pos x="91" y="63"/>
                </a:cxn>
                <a:cxn ang="0">
                  <a:pos x="81" y="77"/>
                </a:cxn>
                <a:cxn ang="0">
                  <a:pos x="65" y="100"/>
                </a:cxn>
                <a:cxn ang="0">
                  <a:pos x="59" y="122"/>
                </a:cxn>
                <a:cxn ang="0">
                  <a:pos x="50" y="128"/>
                </a:cxn>
                <a:cxn ang="0">
                  <a:pos x="34" y="132"/>
                </a:cxn>
                <a:cxn ang="0">
                  <a:pos x="22" y="146"/>
                </a:cxn>
                <a:cxn ang="0">
                  <a:pos x="16" y="158"/>
                </a:cxn>
                <a:cxn ang="0">
                  <a:pos x="16" y="179"/>
                </a:cxn>
                <a:cxn ang="0">
                  <a:pos x="12" y="207"/>
                </a:cxn>
                <a:cxn ang="0">
                  <a:pos x="20" y="219"/>
                </a:cxn>
                <a:cxn ang="0">
                  <a:pos x="12" y="230"/>
                </a:cxn>
                <a:cxn ang="0">
                  <a:pos x="12" y="252"/>
                </a:cxn>
                <a:cxn ang="0">
                  <a:pos x="10" y="264"/>
                </a:cxn>
                <a:cxn ang="0">
                  <a:pos x="6" y="270"/>
                </a:cxn>
                <a:cxn ang="0">
                  <a:pos x="8" y="290"/>
                </a:cxn>
                <a:cxn ang="0">
                  <a:pos x="6" y="299"/>
                </a:cxn>
                <a:cxn ang="0">
                  <a:pos x="10" y="323"/>
                </a:cxn>
                <a:cxn ang="0">
                  <a:pos x="16" y="333"/>
                </a:cxn>
                <a:cxn ang="0">
                  <a:pos x="30" y="351"/>
                </a:cxn>
                <a:cxn ang="0">
                  <a:pos x="22" y="362"/>
                </a:cxn>
                <a:cxn ang="0">
                  <a:pos x="28" y="382"/>
                </a:cxn>
                <a:cxn ang="0">
                  <a:pos x="50" y="370"/>
                </a:cxn>
                <a:cxn ang="0">
                  <a:pos x="63" y="357"/>
                </a:cxn>
                <a:cxn ang="0">
                  <a:pos x="85" y="355"/>
                </a:cxn>
                <a:cxn ang="0">
                  <a:pos x="91" y="345"/>
                </a:cxn>
                <a:cxn ang="0">
                  <a:pos x="87" y="333"/>
                </a:cxn>
                <a:cxn ang="0">
                  <a:pos x="93" y="321"/>
                </a:cxn>
                <a:cxn ang="0">
                  <a:pos x="99" y="295"/>
                </a:cxn>
                <a:cxn ang="0">
                  <a:pos x="111" y="290"/>
                </a:cxn>
                <a:cxn ang="0">
                  <a:pos x="119" y="286"/>
                </a:cxn>
                <a:cxn ang="0">
                  <a:pos x="126" y="278"/>
                </a:cxn>
                <a:cxn ang="0">
                  <a:pos x="132" y="268"/>
                </a:cxn>
                <a:cxn ang="0">
                  <a:pos x="126" y="254"/>
                </a:cxn>
                <a:cxn ang="0">
                  <a:pos x="115" y="238"/>
                </a:cxn>
                <a:cxn ang="0">
                  <a:pos x="103" y="238"/>
                </a:cxn>
                <a:cxn ang="0">
                  <a:pos x="101" y="209"/>
                </a:cxn>
                <a:cxn ang="0">
                  <a:pos x="105" y="195"/>
                </a:cxn>
                <a:cxn ang="0">
                  <a:pos x="105" y="181"/>
                </a:cxn>
                <a:cxn ang="0">
                  <a:pos x="119" y="171"/>
                </a:cxn>
                <a:cxn ang="0">
                  <a:pos x="126" y="167"/>
                </a:cxn>
                <a:cxn ang="0">
                  <a:pos x="130" y="156"/>
                </a:cxn>
                <a:cxn ang="0">
                  <a:pos x="146" y="150"/>
                </a:cxn>
                <a:cxn ang="0">
                  <a:pos x="158" y="142"/>
                </a:cxn>
                <a:cxn ang="0">
                  <a:pos x="170" y="130"/>
                </a:cxn>
                <a:cxn ang="0">
                  <a:pos x="166" y="118"/>
                </a:cxn>
                <a:cxn ang="0">
                  <a:pos x="170" y="102"/>
                </a:cxn>
                <a:cxn ang="0">
                  <a:pos x="176" y="97"/>
                </a:cxn>
                <a:cxn ang="0">
                  <a:pos x="188" y="81"/>
                </a:cxn>
                <a:cxn ang="0">
                  <a:pos x="197" y="89"/>
                </a:cxn>
                <a:cxn ang="0">
                  <a:pos x="211" y="87"/>
                </a:cxn>
              </a:cxnLst>
              <a:rect l="0" t="0" r="r" b="b"/>
              <a:pathLst>
                <a:path w="211" h="382">
                  <a:moveTo>
                    <a:pt x="211" y="87"/>
                  </a:moveTo>
                  <a:lnTo>
                    <a:pt x="205" y="73"/>
                  </a:lnTo>
                  <a:lnTo>
                    <a:pt x="203" y="69"/>
                  </a:lnTo>
                  <a:lnTo>
                    <a:pt x="205" y="63"/>
                  </a:lnTo>
                  <a:lnTo>
                    <a:pt x="205" y="57"/>
                  </a:lnTo>
                  <a:lnTo>
                    <a:pt x="205" y="51"/>
                  </a:lnTo>
                  <a:lnTo>
                    <a:pt x="203" y="47"/>
                  </a:lnTo>
                  <a:lnTo>
                    <a:pt x="203" y="43"/>
                  </a:lnTo>
                  <a:lnTo>
                    <a:pt x="203" y="41"/>
                  </a:lnTo>
                  <a:lnTo>
                    <a:pt x="203" y="39"/>
                  </a:lnTo>
                  <a:lnTo>
                    <a:pt x="203" y="37"/>
                  </a:lnTo>
                  <a:lnTo>
                    <a:pt x="201" y="31"/>
                  </a:lnTo>
                  <a:lnTo>
                    <a:pt x="201" y="30"/>
                  </a:lnTo>
                  <a:lnTo>
                    <a:pt x="193" y="20"/>
                  </a:lnTo>
                  <a:lnTo>
                    <a:pt x="191" y="18"/>
                  </a:lnTo>
                  <a:lnTo>
                    <a:pt x="188" y="18"/>
                  </a:lnTo>
                  <a:lnTo>
                    <a:pt x="180" y="14"/>
                  </a:lnTo>
                  <a:lnTo>
                    <a:pt x="176" y="14"/>
                  </a:lnTo>
                  <a:lnTo>
                    <a:pt x="174" y="12"/>
                  </a:lnTo>
                  <a:lnTo>
                    <a:pt x="168" y="4"/>
                  </a:lnTo>
                  <a:lnTo>
                    <a:pt x="168" y="2"/>
                  </a:lnTo>
                  <a:lnTo>
                    <a:pt x="164" y="0"/>
                  </a:lnTo>
                  <a:lnTo>
                    <a:pt x="158" y="0"/>
                  </a:lnTo>
                  <a:lnTo>
                    <a:pt x="150" y="0"/>
                  </a:lnTo>
                  <a:lnTo>
                    <a:pt x="154" y="4"/>
                  </a:lnTo>
                  <a:lnTo>
                    <a:pt x="150" y="14"/>
                  </a:lnTo>
                  <a:lnTo>
                    <a:pt x="148" y="20"/>
                  </a:lnTo>
                  <a:lnTo>
                    <a:pt x="148" y="22"/>
                  </a:lnTo>
                  <a:lnTo>
                    <a:pt x="146" y="24"/>
                  </a:lnTo>
                  <a:lnTo>
                    <a:pt x="138" y="22"/>
                  </a:lnTo>
                  <a:lnTo>
                    <a:pt x="132" y="22"/>
                  </a:lnTo>
                  <a:lnTo>
                    <a:pt x="128" y="22"/>
                  </a:lnTo>
                  <a:lnTo>
                    <a:pt x="128" y="24"/>
                  </a:lnTo>
                  <a:lnTo>
                    <a:pt x="128" y="30"/>
                  </a:lnTo>
                  <a:lnTo>
                    <a:pt x="126" y="31"/>
                  </a:lnTo>
                  <a:lnTo>
                    <a:pt x="128" y="33"/>
                  </a:lnTo>
                  <a:lnTo>
                    <a:pt x="123" y="31"/>
                  </a:lnTo>
                  <a:lnTo>
                    <a:pt x="115" y="24"/>
                  </a:lnTo>
                  <a:lnTo>
                    <a:pt x="113" y="28"/>
                  </a:lnTo>
                  <a:lnTo>
                    <a:pt x="109" y="31"/>
                  </a:lnTo>
                  <a:lnTo>
                    <a:pt x="105" y="37"/>
                  </a:lnTo>
                  <a:lnTo>
                    <a:pt x="105" y="43"/>
                  </a:lnTo>
                  <a:lnTo>
                    <a:pt x="103" y="49"/>
                  </a:lnTo>
                  <a:lnTo>
                    <a:pt x="101" y="51"/>
                  </a:lnTo>
                  <a:lnTo>
                    <a:pt x="95" y="57"/>
                  </a:lnTo>
                  <a:lnTo>
                    <a:pt x="93" y="59"/>
                  </a:lnTo>
                  <a:lnTo>
                    <a:pt x="91" y="61"/>
                  </a:lnTo>
                  <a:lnTo>
                    <a:pt x="91" y="63"/>
                  </a:lnTo>
                  <a:lnTo>
                    <a:pt x="85" y="63"/>
                  </a:lnTo>
                  <a:lnTo>
                    <a:pt x="83" y="67"/>
                  </a:lnTo>
                  <a:lnTo>
                    <a:pt x="81" y="69"/>
                  </a:lnTo>
                  <a:lnTo>
                    <a:pt x="81" y="77"/>
                  </a:lnTo>
                  <a:lnTo>
                    <a:pt x="77" y="87"/>
                  </a:lnTo>
                  <a:lnTo>
                    <a:pt x="73" y="93"/>
                  </a:lnTo>
                  <a:lnTo>
                    <a:pt x="71" y="98"/>
                  </a:lnTo>
                  <a:lnTo>
                    <a:pt x="65" y="100"/>
                  </a:lnTo>
                  <a:lnTo>
                    <a:pt x="63" y="102"/>
                  </a:lnTo>
                  <a:lnTo>
                    <a:pt x="59" y="106"/>
                  </a:lnTo>
                  <a:lnTo>
                    <a:pt x="63" y="112"/>
                  </a:lnTo>
                  <a:lnTo>
                    <a:pt x="59" y="122"/>
                  </a:lnTo>
                  <a:lnTo>
                    <a:pt x="59" y="130"/>
                  </a:lnTo>
                  <a:lnTo>
                    <a:pt x="57" y="132"/>
                  </a:lnTo>
                  <a:lnTo>
                    <a:pt x="56" y="132"/>
                  </a:lnTo>
                  <a:lnTo>
                    <a:pt x="50" y="128"/>
                  </a:lnTo>
                  <a:lnTo>
                    <a:pt x="48" y="126"/>
                  </a:lnTo>
                  <a:lnTo>
                    <a:pt x="46" y="126"/>
                  </a:lnTo>
                  <a:lnTo>
                    <a:pt x="36" y="128"/>
                  </a:lnTo>
                  <a:lnTo>
                    <a:pt x="34" y="132"/>
                  </a:lnTo>
                  <a:lnTo>
                    <a:pt x="30" y="136"/>
                  </a:lnTo>
                  <a:lnTo>
                    <a:pt x="30" y="138"/>
                  </a:lnTo>
                  <a:lnTo>
                    <a:pt x="28" y="142"/>
                  </a:lnTo>
                  <a:lnTo>
                    <a:pt x="22" y="146"/>
                  </a:lnTo>
                  <a:lnTo>
                    <a:pt x="22" y="150"/>
                  </a:lnTo>
                  <a:lnTo>
                    <a:pt x="20" y="152"/>
                  </a:lnTo>
                  <a:lnTo>
                    <a:pt x="18" y="156"/>
                  </a:lnTo>
                  <a:lnTo>
                    <a:pt x="16" y="158"/>
                  </a:lnTo>
                  <a:lnTo>
                    <a:pt x="12" y="162"/>
                  </a:lnTo>
                  <a:lnTo>
                    <a:pt x="16" y="167"/>
                  </a:lnTo>
                  <a:lnTo>
                    <a:pt x="16" y="171"/>
                  </a:lnTo>
                  <a:lnTo>
                    <a:pt x="16" y="179"/>
                  </a:lnTo>
                  <a:lnTo>
                    <a:pt x="16" y="187"/>
                  </a:lnTo>
                  <a:lnTo>
                    <a:pt x="16" y="195"/>
                  </a:lnTo>
                  <a:lnTo>
                    <a:pt x="16" y="201"/>
                  </a:lnTo>
                  <a:lnTo>
                    <a:pt x="12" y="207"/>
                  </a:lnTo>
                  <a:lnTo>
                    <a:pt x="12" y="209"/>
                  </a:lnTo>
                  <a:lnTo>
                    <a:pt x="16" y="209"/>
                  </a:lnTo>
                  <a:lnTo>
                    <a:pt x="18" y="211"/>
                  </a:lnTo>
                  <a:lnTo>
                    <a:pt x="20" y="219"/>
                  </a:lnTo>
                  <a:lnTo>
                    <a:pt x="20" y="225"/>
                  </a:lnTo>
                  <a:lnTo>
                    <a:pt x="20" y="227"/>
                  </a:lnTo>
                  <a:lnTo>
                    <a:pt x="18" y="229"/>
                  </a:lnTo>
                  <a:lnTo>
                    <a:pt x="12" y="230"/>
                  </a:lnTo>
                  <a:lnTo>
                    <a:pt x="12" y="240"/>
                  </a:lnTo>
                  <a:lnTo>
                    <a:pt x="10" y="246"/>
                  </a:lnTo>
                  <a:lnTo>
                    <a:pt x="10" y="248"/>
                  </a:lnTo>
                  <a:lnTo>
                    <a:pt x="12" y="252"/>
                  </a:lnTo>
                  <a:lnTo>
                    <a:pt x="16" y="256"/>
                  </a:lnTo>
                  <a:lnTo>
                    <a:pt x="12" y="258"/>
                  </a:lnTo>
                  <a:lnTo>
                    <a:pt x="10" y="262"/>
                  </a:lnTo>
                  <a:lnTo>
                    <a:pt x="10" y="264"/>
                  </a:lnTo>
                  <a:lnTo>
                    <a:pt x="10" y="266"/>
                  </a:lnTo>
                  <a:lnTo>
                    <a:pt x="8" y="266"/>
                  </a:lnTo>
                  <a:lnTo>
                    <a:pt x="6" y="268"/>
                  </a:lnTo>
                  <a:lnTo>
                    <a:pt x="6" y="270"/>
                  </a:lnTo>
                  <a:lnTo>
                    <a:pt x="8" y="278"/>
                  </a:lnTo>
                  <a:lnTo>
                    <a:pt x="10" y="280"/>
                  </a:lnTo>
                  <a:lnTo>
                    <a:pt x="8" y="288"/>
                  </a:lnTo>
                  <a:lnTo>
                    <a:pt x="8" y="290"/>
                  </a:lnTo>
                  <a:lnTo>
                    <a:pt x="6" y="290"/>
                  </a:lnTo>
                  <a:lnTo>
                    <a:pt x="0" y="290"/>
                  </a:lnTo>
                  <a:lnTo>
                    <a:pt x="0" y="299"/>
                  </a:lnTo>
                  <a:lnTo>
                    <a:pt x="6" y="299"/>
                  </a:lnTo>
                  <a:lnTo>
                    <a:pt x="10" y="311"/>
                  </a:lnTo>
                  <a:lnTo>
                    <a:pt x="8" y="315"/>
                  </a:lnTo>
                  <a:lnTo>
                    <a:pt x="6" y="321"/>
                  </a:lnTo>
                  <a:lnTo>
                    <a:pt x="10" y="323"/>
                  </a:lnTo>
                  <a:lnTo>
                    <a:pt x="10" y="327"/>
                  </a:lnTo>
                  <a:lnTo>
                    <a:pt x="16" y="327"/>
                  </a:lnTo>
                  <a:lnTo>
                    <a:pt x="16" y="331"/>
                  </a:lnTo>
                  <a:lnTo>
                    <a:pt x="16" y="333"/>
                  </a:lnTo>
                  <a:lnTo>
                    <a:pt x="20" y="337"/>
                  </a:lnTo>
                  <a:lnTo>
                    <a:pt x="26" y="343"/>
                  </a:lnTo>
                  <a:lnTo>
                    <a:pt x="26" y="347"/>
                  </a:lnTo>
                  <a:lnTo>
                    <a:pt x="30" y="351"/>
                  </a:lnTo>
                  <a:lnTo>
                    <a:pt x="30" y="353"/>
                  </a:lnTo>
                  <a:lnTo>
                    <a:pt x="26" y="353"/>
                  </a:lnTo>
                  <a:lnTo>
                    <a:pt x="28" y="361"/>
                  </a:lnTo>
                  <a:lnTo>
                    <a:pt x="22" y="362"/>
                  </a:lnTo>
                  <a:lnTo>
                    <a:pt x="22" y="366"/>
                  </a:lnTo>
                  <a:lnTo>
                    <a:pt x="26" y="370"/>
                  </a:lnTo>
                  <a:lnTo>
                    <a:pt x="26" y="376"/>
                  </a:lnTo>
                  <a:lnTo>
                    <a:pt x="28" y="382"/>
                  </a:lnTo>
                  <a:lnTo>
                    <a:pt x="30" y="382"/>
                  </a:lnTo>
                  <a:lnTo>
                    <a:pt x="40" y="382"/>
                  </a:lnTo>
                  <a:lnTo>
                    <a:pt x="50" y="376"/>
                  </a:lnTo>
                  <a:lnTo>
                    <a:pt x="50" y="370"/>
                  </a:lnTo>
                  <a:lnTo>
                    <a:pt x="54" y="364"/>
                  </a:lnTo>
                  <a:lnTo>
                    <a:pt x="57" y="364"/>
                  </a:lnTo>
                  <a:lnTo>
                    <a:pt x="57" y="361"/>
                  </a:lnTo>
                  <a:lnTo>
                    <a:pt x="63" y="357"/>
                  </a:lnTo>
                  <a:lnTo>
                    <a:pt x="67" y="357"/>
                  </a:lnTo>
                  <a:lnTo>
                    <a:pt x="81" y="361"/>
                  </a:lnTo>
                  <a:lnTo>
                    <a:pt x="83" y="355"/>
                  </a:lnTo>
                  <a:lnTo>
                    <a:pt x="85" y="355"/>
                  </a:lnTo>
                  <a:lnTo>
                    <a:pt x="85" y="357"/>
                  </a:lnTo>
                  <a:lnTo>
                    <a:pt x="87" y="357"/>
                  </a:lnTo>
                  <a:lnTo>
                    <a:pt x="93" y="343"/>
                  </a:lnTo>
                  <a:lnTo>
                    <a:pt x="91" y="345"/>
                  </a:lnTo>
                  <a:lnTo>
                    <a:pt x="87" y="351"/>
                  </a:lnTo>
                  <a:lnTo>
                    <a:pt x="85" y="351"/>
                  </a:lnTo>
                  <a:lnTo>
                    <a:pt x="85" y="345"/>
                  </a:lnTo>
                  <a:lnTo>
                    <a:pt x="87" y="333"/>
                  </a:lnTo>
                  <a:lnTo>
                    <a:pt x="93" y="327"/>
                  </a:lnTo>
                  <a:lnTo>
                    <a:pt x="91" y="323"/>
                  </a:lnTo>
                  <a:lnTo>
                    <a:pt x="91" y="321"/>
                  </a:lnTo>
                  <a:lnTo>
                    <a:pt x="93" y="321"/>
                  </a:lnTo>
                  <a:lnTo>
                    <a:pt x="95" y="313"/>
                  </a:lnTo>
                  <a:lnTo>
                    <a:pt x="93" y="307"/>
                  </a:lnTo>
                  <a:lnTo>
                    <a:pt x="93" y="297"/>
                  </a:lnTo>
                  <a:lnTo>
                    <a:pt x="99" y="295"/>
                  </a:lnTo>
                  <a:lnTo>
                    <a:pt x="87" y="290"/>
                  </a:lnTo>
                  <a:lnTo>
                    <a:pt x="99" y="290"/>
                  </a:lnTo>
                  <a:lnTo>
                    <a:pt x="111" y="288"/>
                  </a:lnTo>
                  <a:lnTo>
                    <a:pt x="111" y="290"/>
                  </a:lnTo>
                  <a:lnTo>
                    <a:pt x="113" y="290"/>
                  </a:lnTo>
                  <a:lnTo>
                    <a:pt x="113" y="288"/>
                  </a:lnTo>
                  <a:lnTo>
                    <a:pt x="115" y="286"/>
                  </a:lnTo>
                  <a:lnTo>
                    <a:pt x="119" y="286"/>
                  </a:lnTo>
                  <a:lnTo>
                    <a:pt x="123" y="286"/>
                  </a:lnTo>
                  <a:lnTo>
                    <a:pt x="123" y="284"/>
                  </a:lnTo>
                  <a:lnTo>
                    <a:pt x="123" y="280"/>
                  </a:lnTo>
                  <a:lnTo>
                    <a:pt x="126" y="278"/>
                  </a:lnTo>
                  <a:lnTo>
                    <a:pt x="130" y="278"/>
                  </a:lnTo>
                  <a:lnTo>
                    <a:pt x="128" y="276"/>
                  </a:lnTo>
                  <a:lnTo>
                    <a:pt x="121" y="274"/>
                  </a:lnTo>
                  <a:lnTo>
                    <a:pt x="132" y="268"/>
                  </a:lnTo>
                  <a:lnTo>
                    <a:pt x="132" y="262"/>
                  </a:lnTo>
                  <a:lnTo>
                    <a:pt x="130" y="254"/>
                  </a:lnTo>
                  <a:lnTo>
                    <a:pt x="128" y="254"/>
                  </a:lnTo>
                  <a:lnTo>
                    <a:pt x="126" y="254"/>
                  </a:lnTo>
                  <a:lnTo>
                    <a:pt x="123" y="252"/>
                  </a:lnTo>
                  <a:lnTo>
                    <a:pt x="123" y="246"/>
                  </a:lnTo>
                  <a:lnTo>
                    <a:pt x="119" y="246"/>
                  </a:lnTo>
                  <a:lnTo>
                    <a:pt x="115" y="238"/>
                  </a:lnTo>
                  <a:lnTo>
                    <a:pt x="111" y="244"/>
                  </a:lnTo>
                  <a:lnTo>
                    <a:pt x="109" y="244"/>
                  </a:lnTo>
                  <a:lnTo>
                    <a:pt x="105" y="240"/>
                  </a:lnTo>
                  <a:lnTo>
                    <a:pt x="103" y="238"/>
                  </a:lnTo>
                  <a:lnTo>
                    <a:pt x="103" y="230"/>
                  </a:lnTo>
                  <a:lnTo>
                    <a:pt x="103" y="227"/>
                  </a:lnTo>
                  <a:lnTo>
                    <a:pt x="101" y="215"/>
                  </a:lnTo>
                  <a:lnTo>
                    <a:pt x="101" y="209"/>
                  </a:lnTo>
                  <a:lnTo>
                    <a:pt x="105" y="209"/>
                  </a:lnTo>
                  <a:lnTo>
                    <a:pt x="103" y="205"/>
                  </a:lnTo>
                  <a:lnTo>
                    <a:pt x="103" y="199"/>
                  </a:lnTo>
                  <a:lnTo>
                    <a:pt x="105" y="195"/>
                  </a:lnTo>
                  <a:lnTo>
                    <a:pt x="105" y="187"/>
                  </a:lnTo>
                  <a:lnTo>
                    <a:pt x="103" y="187"/>
                  </a:lnTo>
                  <a:lnTo>
                    <a:pt x="103" y="181"/>
                  </a:lnTo>
                  <a:lnTo>
                    <a:pt x="105" y="181"/>
                  </a:lnTo>
                  <a:lnTo>
                    <a:pt x="109" y="185"/>
                  </a:lnTo>
                  <a:lnTo>
                    <a:pt x="111" y="181"/>
                  </a:lnTo>
                  <a:lnTo>
                    <a:pt x="115" y="179"/>
                  </a:lnTo>
                  <a:lnTo>
                    <a:pt x="119" y="171"/>
                  </a:lnTo>
                  <a:lnTo>
                    <a:pt x="115" y="171"/>
                  </a:lnTo>
                  <a:lnTo>
                    <a:pt x="115" y="169"/>
                  </a:lnTo>
                  <a:lnTo>
                    <a:pt x="123" y="169"/>
                  </a:lnTo>
                  <a:lnTo>
                    <a:pt x="126" y="167"/>
                  </a:lnTo>
                  <a:lnTo>
                    <a:pt x="128" y="165"/>
                  </a:lnTo>
                  <a:lnTo>
                    <a:pt x="126" y="165"/>
                  </a:lnTo>
                  <a:lnTo>
                    <a:pt x="123" y="162"/>
                  </a:lnTo>
                  <a:lnTo>
                    <a:pt x="130" y="156"/>
                  </a:lnTo>
                  <a:lnTo>
                    <a:pt x="132" y="156"/>
                  </a:lnTo>
                  <a:lnTo>
                    <a:pt x="136" y="158"/>
                  </a:lnTo>
                  <a:lnTo>
                    <a:pt x="140" y="152"/>
                  </a:lnTo>
                  <a:lnTo>
                    <a:pt x="146" y="150"/>
                  </a:lnTo>
                  <a:lnTo>
                    <a:pt x="150" y="148"/>
                  </a:lnTo>
                  <a:lnTo>
                    <a:pt x="154" y="150"/>
                  </a:lnTo>
                  <a:lnTo>
                    <a:pt x="158" y="148"/>
                  </a:lnTo>
                  <a:lnTo>
                    <a:pt x="158" y="142"/>
                  </a:lnTo>
                  <a:lnTo>
                    <a:pt x="164" y="136"/>
                  </a:lnTo>
                  <a:lnTo>
                    <a:pt x="166" y="136"/>
                  </a:lnTo>
                  <a:lnTo>
                    <a:pt x="170" y="132"/>
                  </a:lnTo>
                  <a:lnTo>
                    <a:pt x="170" y="130"/>
                  </a:lnTo>
                  <a:lnTo>
                    <a:pt x="170" y="128"/>
                  </a:lnTo>
                  <a:lnTo>
                    <a:pt x="166" y="128"/>
                  </a:lnTo>
                  <a:lnTo>
                    <a:pt x="168" y="122"/>
                  </a:lnTo>
                  <a:lnTo>
                    <a:pt x="166" y="118"/>
                  </a:lnTo>
                  <a:lnTo>
                    <a:pt x="166" y="112"/>
                  </a:lnTo>
                  <a:lnTo>
                    <a:pt x="174" y="108"/>
                  </a:lnTo>
                  <a:lnTo>
                    <a:pt x="174" y="106"/>
                  </a:lnTo>
                  <a:lnTo>
                    <a:pt x="170" y="102"/>
                  </a:lnTo>
                  <a:lnTo>
                    <a:pt x="174" y="102"/>
                  </a:lnTo>
                  <a:lnTo>
                    <a:pt x="176" y="100"/>
                  </a:lnTo>
                  <a:lnTo>
                    <a:pt x="174" y="98"/>
                  </a:lnTo>
                  <a:lnTo>
                    <a:pt x="176" y="97"/>
                  </a:lnTo>
                  <a:lnTo>
                    <a:pt x="180" y="98"/>
                  </a:lnTo>
                  <a:lnTo>
                    <a:pt x="184" y="97"/>
                  </a:lnTo>
                  <a:lnTo>
                    <a:pt x="186" y="91"/>
                  </a:lnTo>
                  <a:lnTo>
                    <a:pt x="188" y="81"/>
                  </a:lnTo>
                  <a:lnTo>
                    <a:pt x="188" y="83"/>
                  </a:lnTo>
                  <a:lnTo>
                    <a:pt x="191" y="87"/>
                  </a:lnTo>
                  <a:lnTo>
                    <a:pt x="195" y="83"/>
                  </a:lnTo>
                  <a:lnTo>
                    <a:pt x="197" y="89"/>
                  </a:lnTo>
                  <a:lnTo>
                    <a:pt x="201" y="87"/>
                  </a:lnTo>
                  <a:lnTo>
                    <a:pt x="201" y="83"/>
                  </a:lnTo>
                  <a:lnTo>
                    <a:pt x="211" y="87"/>
                  </a:lnTo>
                  <a:lnTo>
                    <a:pt x="211" y="87"/>
                  </a:lnTo>
                  <a:close/>
                </a:path>
              </a:pathLst>
            </a:custGeom>
            <a:solidFill>
              <a:schemeClr val="tx2"/>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225" name="Freeform 812">
              <a:extLst>
                <a:ext uri="{FF2B5EF4-FFF2-40B4-BE49-F238E27FC236}">
                  <a16:creationId xmlns:a16="http://schemas.microsoft.com/office/drawing/2014/main" id="{84B01D38-4DE7-412F-827A-1A54AD873205}"/>
                </a:ext>
              </a:extLst>
            </p:cNvPr>
            <p:cNvSpPr>
              <a:spLocks/>
            </p:cNvSpPr>
            <p:nvPr/>
          </p:nvSpPr>
          <p:spPr bwMode="auto">
            <a:xfrm>
              <a:off x="9180859" y="2125398"/>
              <a:ext cx="1701051" cy="1619317"/>
            </a:xfrm>
            <a:custGeom>
              <a:avLst/>
              <a:gdLst/>
              <a:ahLst/>
              <a:cxnLst>
                <a:cxn ang="0">
                  <a:pos x="110" y="347"/>
                </a:cxn>
                <a:cxn ang="0">
                  <a:pos x="116" y="325"/>
                </a:cxn>
                <a:cxn ang="0">
                  <a:pos x="118" y="288"/>
                </a:cxn>
                <a:cxn ang="0">
                  <a:pos x="120" y="237"/>
                </a:cxn>
                <a:cxn ang="0">
                  <a:pos x="142" y="207"/>
                </a:cxn>
                <a:cxn ang="0">
                  <a:pos x="165" y="183"/>
                </a:cxn>
                <a:cxn ang="0">
                  <a:pos x="191" y="142"/>
                </a:cxn>
                <a:cxn ang="0">
                  <a:pos x="213" y="110"/>
                </a:cxn>
                <a:cxn ang="0">
                  <a:pos x="238" y="101"/>
                </a:cxn>
                <a:cxn ang="0">
                  <a:pos x="272" y="73"/>
                </a:cxn>
                <a:cxn ang="0">
                  <a:pos x="321" y="85"/>
                </a:cxn>
                <a:cxn ang="0">
                  <a:pos x="351" y="79"/>
                </a:cxn>
                <a:cxn ang="0">
                  <a:pos x="366" y="49"/>
                </a:cxn>
                <a:cxn ang="0">
                  <a:pos x="416" y="71"/>
                </a:cxn>
                <a:cxn ang="0">
                  <a:pos x="429" y="49"/>
                </a:cxn>
                <a:cxn ang="0">
                  <a:pos x="416" y="51"/>
                </a:cxn>
                <a:cxn ang="0">
                  <a:pos x="433" y="24"/>
                </a:cxn>
                <a:cxn ang="0">
                  <a:pos x="406" y="24"/>
                </a:cxn>
                <a:cxn ang="0">
                  <a:pos x="394" y="14"/>
                </a:cxn>
                <a:cxn ang="0">
                  <a:pos x="386" y="6"/>
                </a:cxn>
                <a:cxn ang="0">
                  <a:pos x="368" y="34"/>
                </a:cxn>
                <a:cxn ang="0">
                  <a:pos x="370" y="14"/>
                </a:cxn>
                <a:cxn ang="0">
                  <a:pos x="355" y="32"/>
                </a:cxn>
                <a:cxn ang="0">
                  <a:pos x="355" y="20"/>
                </a:cxn>
                <a:cxn ang="0">
                  <a:pos x="333" y="22"/>
                </a:cxn>
                <a:cxn ang="0">
                  <a:pos x="319" y="26"/>
                </a:cxn>
                <a:cxn ang="0">
                  <a:pos x="286" y="26"/>
                </a:cxn>
                <a:cxn ang="0">
                  <a:pos x="286" y="42"/>
                </a:cxn>
                <a:cxn ang="0">
                  <a:pos x="274" y="45"/>
                </a:cxn>
                <a:cxn ang="0">
                  <a:pos x="262" y="51"/>
                </a:cxn>
                <a:cxn ang="0">
                  <a:pos x="240" y="45"/>
                </a:cxn>
                <a:cxn ang="0">
                  <a:pos x="236" y="59"/>
                </a:cxn>
                <a:cxn ang="0">
                  <a:pos x="219" y="73"/>
                </a:cxn>
                <a:cxn ang="0">
                  <a:pos x="197" y="101"/>
                </a:cxn>
                <a:cxn ang="0">
                  <a:pos x="201" y="110"/>
                </a:cxn>
                <a:cxn ang="0">
                  <a:pos x="189" y="114"/>
                </a:cxn>
                <a:cxn ang="0">
                  <a:pos x="187" y="138"/>
                </a:cxn>
                <a:cxn ang="0">
                  <a:pos x="154" y="158"/>
                </a:cxn>
                <a:cxn ang="0">
                  <a:pos x="142" y="183"/>
                </a:cxn>
                <a:cxn ang="0">
                  <a:pos x="118" y="199"/>
                </a:cxn>
                <a:cxn ang="0">
                  <a:pos x="97" y="221"/>
                </a:cxn>
                <a:cxn ang="0">
                  <a:pos x="98" y="241"/>
                </a:cxn>
                <a:cxn ang="0">
                  <a:pos x="65" y="242"/>
                </a:cxn>
                <a:cxn ang="0">
                  <a:pos x="37" y="250"/>
                </a:cxn>
                <a:cxn ang="0">
                  <a:pos x="28" y="266"/>
                </a:cxn>
                <a:cxn ang="0">
                  <a:pos x="26" y="280"/>
                </a:cxn>
                <a:cxn ang="0">
                  <a:pos x="22" y="290"/>
                </a:cxn>
                <a:cxn ang="0">
                  <a:pos x="20" y="302"/>
                </a:cxn>
                <a:cxn ang="0">
                  <a:pos x="37" y="308"/>
                </a:cxn>
                <a:cxn ang="0">
                  <a:pos x="8" y="315"/>
                </a:cxn>
                <a:cxn ang="0">
                  <a:pos x="10" y="327"/>
                </a:cxn>
                <a:cxn ang="0">
                  <a:pos x="28" y="325"/>
                </a:cxn>
                <a:cxn ang="0">
                  <a:pos x="20" y="347"/>
                </a:cxn>
                <a:cxn ang="0">
                  <a:pos x="22" y="357"/>
                </a:cxn>
                <a:cxn ang="0">
                  <a:pos x="12" y="374"/>
                </a:cxn>
                <a:cxn ang="0">
                  <a:pos x="39" y="394"/>
                </a:cxn>
                <a:cxn ang="0">
                  <a:pos x="104" y="361"/>
                </a:cxn>
              </a:cxnLst>
              <a:rect l="0" t="0" r="r" b="b"/>
              <a:pathLst>
                <a:path w="439" h="394">
                  <a:moveTo>
                    <a:pt x="106" y="369"/>
                  </a:moveTo>
                  <a:lnTo>
                    <a:pt x="106" y="369"/>
                  </a:lnTo>
                  <a:lnTo>
                    <a:pt x="110" y="369"/>
                  </a:lnTo>
                  <a:lnTo>
                    <a:pt x="114" y="369"/>
                  </a:lnTo>
                  <a:lnTo>
                    <a:pt x="114" y="367"/>
                  </a:lnTo>
                  <a:lnTo>
                    <a:pt x="116" y="359"/>
                  </a:lnTo>
                  <a:lnTo>
                    <a:pt x="114" y="357"/>
                  </a:lnTo>
                  <a:lnTo>
                    <a:pt x="110" y="349"/>
                  </a:lnTo>
                  <a:lnTo>
                    <a:pt x="110" y="347"/>
                  </a:lnTo>
                  <a:lnTo>
                    <a:pt x="114" y="345"/>
                  </a:lnTo>
                  <a:lnTo>
                    <a:pt x="116" y="345"/>
                  </a:lnTo>
                  <a:lnTo>
                    <a:pt x="116" y="343"/>
                  </a:lnTo>
                  <a:lnTo>
                    <a:pt x="116" y="339"/>
                  </a:lnTo>
                  <a:lnTo>
                    <a:pt x="118" y="337"/>
                  </a:lnTo>
                  <a:lnTo>
                    <a:pt x="120" y="335"/>
                  </a:lnTo>
                  <a:lnTo>
                    <a:pt x="118" y="329"/>
                  </a:lnTo>
                  <a:lnTo>
                    <a:pt x="116" y="327"/>
                  </a:lnTo>
                  <a:lnTo>
                    <a:pt x="116" y="325"/>
                  </a:lnTo>
                  <a:lnTo>
                    <a:pt x="118" y="319"/>
                  </a:lnTo>
                  <a:lnTo>
                    <a:pt x="118" y="309"/>
                  </a:lnTo>
                  <a:lnTo>
                    <a:pt x="124" y="308"/>
                  </a:lnTo>
                  <a:lnTo>
                    <a:pt x="126" y="306"/>
                  </a:lnTo>
                  <a:lnTo>
                    <a:pt x="126" y="302"/>
                  </a:lnTo>
                  <a:lnTo>
                    <a:pt x="126" y="298"/>
                  </a:lnTo>
                  <a:lnTo>
                    <a:pt x="124" y="290"/>
                  </a:lnTo>
                  <a:lnTo>
                    <a:pt x="120" y="288"/>
                  </a:lnTo>
                  <a:lnTo>
                    <a:pt x="118" y="288"/>
                  </a:lnTo>
                  <a:lnTo>
                    <a:pt x="118" y="286"/>
                  </a:lnTo>
                  <a:lnTo>
                    <a:pt x="120" y="280"/>
                  </a:lnTo>
                  <a:lnTo>
                    <a:pt x="120" y="272"/>
                  </a:lnTo>
                  <a:lnTo>
                    <a:pt x="120" y="266"/>
                  </a:lnTo>
                  <a:lnTo>
                    <a:pt x="120" y="258"/>
                  </a:lnTo>
                  <a:lnTo>
                    <a:pt x="120" y="250"/>
                  </a:lnTo>
                  <a:lnTo>
                    <a:pt x="120" y="246"/>
                  </a:lnTo>
                  <a:lnTo>
                    <a:pt x="118" y="241"/>
                  </a:lnTo>
                  <a:lnTo>
                    <a:pt x="120" y="237"/>
                  </a:lnTo>
                  <a:lnTo>
                    <a:pt x="124" y="233"/>
                  </a:lnTo>
                  <a:lnTo>
                    <a:pt x="126" y="231"/>
                  </a:lnTo>
                  <a:lnTo>
                    <a:pt x="128" y="229"/>
                  </a:lnTo>
                  <a:lnTo>
                    <a:pt x="128" y="223"/>
                  </a:lnTo>
                  <a:lnTo>
                    <a:pt x="134" y="221"/>
                  </a:lnTo>
                  <a:lnTo>
                    <a:pt x="136" y="217"/>
                  </a:lnTo>
                  <a:lnTo>
                    <a:pt x="136" y="213"/>
                  </a:lnTo>
                  <a:lnTo>
                    <a:pt x="138" y="211"/>
                  </a:lnTo>
                  <a:lnTo>
                    <a:pt x="142" y="207"/>
                  </a:lnTo>
                  <a:lnTo>
                    <a:pt x="152" y="203"/>
                  </a:lnTo>
                  <a:lnTo>
                    <a:pt x="154" y="203"/>
                  </a:lnTo>
                  <a:lnTo>
                    <a:pt x="156" y="207"/>
                  </a:lnTo>
                  <a:lnTo>
                    <a:pt x="162" y="211"/>
                  </a:lnTo>
                  <a:lnTo>
                    <a:pt x="163" y="211"/>
                  </a:lnTo>
                  <a:lnTo>
                    <a:pt x="165" y="209"/>
                  </a:lnTo>
                  <a:lnTo>
                    <a:pt x="165" y="201"/>
                  </a:lnTo>
                  <a:lnTo>
                    <a:pt x="169" y="191"/>
                  </a:lnTo>
                  <a:lnTo>
                    <a:pt x="165" y="183"/>
                  </a:lnTo>
                  <a:lnTo>
                    <a:pt x="169" y="181"/>
                  </a:lnTo>
                  <a:lnTo>
                    <a:pt x="171" y="179"/>
                  </a:lnTo>
                  <a:lnTo>
                    <a:pt x="175" y="177"/>
                  </a:lnTo>
                  <a:lnTo>
                    <a:pt x="179" y="172"/>
                  </a:lnTo>
                  <a:lnTo>
                    <a:pt x="183" y="164"/>
                  </a:lnTo>
                  <a:lnTo>
                    <a:pt x="187" y="154"/>
                  </a:lnTo>
                  <a:lnTo>
                    <a:pt x="187" y="148"/>
                  </a:lnTo>
                  <a:lnTo>
                    <a:pt x="189" y="144"/>
                  </a:lnTo>
                  <a:lnTo>
                    <a:pt x="191" y="142"/>
                  </a:lnTo>
                  <a:lnTo>
                    <a:pt x="197" y="142"/>
                  </a:lnTo>
                  <a:lnTo>
                    <a:pt x="197" y="140"/>
                  </a:lnTo>
                  <a:lnTo>
                    <a:pt x="199" y="138"/>
                  </a:lnTo>
                  <a:lnTo>
                    <a:pt x="201" y="134"/>
                  </a:lnTo>
                  <a:lnTo>
                    <a:pt x="207" y="130"/>
                  </a:lnTo>
                  <a:lnTo>
                    <a:pt x="209" y="128"/>
                  </a:lnTo>
                  <a:lnTo>
                    <a:pt x="211" y="122"/>
                  </a:lnTo>
                  <a:lnTo>
                    <a:pt x="211" y="114"/>
                  </a:lnTo>
                  <a:lnTo>
                    <a:pt x="213" y="110"/>
                  </a:lnTo>
                  <a:lnTo>
                    <a:pt x="219" y="105"/>
                  </a:lnTo>
                  <a:lnTo>
                    <a:pt x="221" y="103"/>
                  </a:lnTo>
                  <a:lnTo>
                    <a:pt x="229" y="110"/>
                  </a:lnTo>
                  <a:lnTo>
                    <a:pt x="234" y="112"/>
                  </a:lnTo>
                  <a:lnTo>
                    <a:pt x="230" y="110"/>
                  </a:lnTo>
                  <a:lnTo>
                    <a:pt x="234" y="109"/>
                  </a:lnTo>
                  <a:lnTo>
                    <a:pt x="234" y="103"/>
                  </a:lnTo>
                  <a:lnTo>
                    <a:pt x="234" y="101"/>
                  </a:lnTo>
                  <a:lnTo>
                    <a:pt x="238" y="101"/>
                  </a:lnTo>
                  <a:lnTo>
                    <a:pt x="244" y="101"/>
                  </a:lnTo>
                  <a:lnTo>
                    <a:pt x="250" y="103"/>
                  </a:lnTo>
                  <a:lnTo>
                    <a:pt x="254" y="101"/>
                  </a:lnTo>
                  <a:lnTo>
                    <a:pt x="254" y="99"/>
                  </a:lnTo>
                  <a:lnTo>
                    <a:pt x="256" y="93"/>
                  </a:lnTo>
                  <a:lnTo>
                    <a:pt x="258" y="83"/>
                  </a:lnTo>
                  <a:lnTo>
                    <a:pt x="256" y="79"/>
                  </a:lnTo>
                  <a:lnTo>
                    <a:pt x="264" y="79"/>
                  </a:lnTo>
                  <a:lnTo>
                    <a:pt x="272" y="73"/>
                  </a:lnTo>
                  <a:lnTo>
                    <a:pt x="274" y="71"/>
                  </a:lnTo>
                  <a:lnTo>
                    <a:pt x="274" y="69"/>
                  </a:lnTo>
                  <a:lnTo>
                    <a:pt x="276" y="69"/>
                  </a:lnTo>
                  <a:lnTo>
                    <a:pt x="282" y="69"/>
                  </a:lnTo>
                  <a:lnTo>
                    <a:pt x="299" y="89"/>
                  </a:lnTo>
                  <a:lnTo>
                    <a:pt x="305" y="85"/>
                  </a:lnTo>
                  <a:lnTo>
                    <a:pt x="315" y="85"/>
                  </a:lnTo>
                  <a:lnTo>
                    <a:pt x="321" y="89"/>
                  </a:lnTo>
                  <a:lnTo>
                    <a:pt x="321" y="85"/>
                  </a:lnTo>
                  <a:lnTo>
                    <a:pt x="323" y="85"/>
                  </a:lnTo>
                  <a:lnTo>
                    <a:pt x="329" y="85"/>
                  </a:lnTo>
                  <a:lnTo>
                    <a:pt x="329" y="89"/>
                  </a:lnTo>
                  <a:lnTo>
                    <a:pt x="339" y="95"/>
                  </a:lnTo>
                  <a:lnTo>
                    <a:pt x="339" y="93"/>
                  </a:lnTo>
                  <a:lnTo>
                    <a:pt x="339" y="91"/>
                  </a:lnTo>
                  <a:lnTo>
                    <a:pt x="341" y="89"/>
                  </a:lnTo>
                  <a:lnTo>
                    <a:pt x="349" y="83"/>
                  </a:lnTo>
                  <a:lnTo>
                    <a:pt x="351" y="79"/>
                  </a:lnTo>
                  <a:lnTo>
                    <a:pt x="351" y="71"/>
                  </a:lnTo>
                  <a:lnTo>
                    <a:pt x="349" y="69"/>
                  </a:lnTo>
                  <a:lnTo>
                    <a:pt x="351" y="65"/>
                  </a:lnTo>
                  <a:lnTo>
                    <a:pt x="351" y="61"/>
                  </a:lnTo>
                  <a:lnTo>
                    <a:pt x="355" y="59"/>
                  </a:lnTo>
                  <a:lnTo>
                    <a:pt x="359" y="55"/>
                  </a:lnTo>
                  <a:lnTo>
                    <a:pt x="361" y="53"/>
                  </a:lnTo>
                  <a:lnTo>
                    <a:pt x="364" y="51"/>
                  </a:lnTo>
                  <a:lnTo>
                    <a:pt x="366" y="49"/>
                  </a:lnTo>
                  <a:lnTo>
                    <a:pt x="376" y="51"/>
                  </a:lnTo>
                  <a:lnTo>
                    <a:pt x="378" y="51"/>
                  </a:lnTo>
                  <a:lnTo>
                    <a:pt x="384" y="45"/>
                  </a:lnTo>
                  <a:lnTo>
                    <a:pt x="388" y="44"/>
                  </a:lnTo>
                  <a:lnTo>
                    <a:pt x="394" y="49"/>
                  </a:lnTo>
                  <a:lnTo>
                    <a:pt x="398" y="59"/>
                  </a:lnTo>
                  <a:lnTo>
                    <a:pt x="408" y="65"/>
                  </a:lnTo>
                  <a:lnTo>
                    <a:pt x="416" y="65"/>
                  </a:lnTo>
                  <a:lnTo>
                    <a:pt x="416" y="71"/>
                  </a:lnTo>
                  <a:lnTo>
                    <a:pt x="418" y="73"/>
                  </a:lnTo>
                  <a:lnTo>
                    <a:pt x="422" y="73"/>
                  </a:lnTo>
                  <a:lnTo>
                    <a:pt x="424" y="65"/>
                  </a:lnTo>
                  <a:lnTo>
                    <a:pt x="424" y="61"/>
                  </a:lnTo>
                  <a:lnTo>
                    <a:pt x="424" y="53"/>
                  </a:lnTo>
                  <a:lnTo>
                    <a:pt x="422" y="51"/>
                  </a:lnTo>
                  <a:lnTo>
                    <a:pt x="424" y="51"/>
                  </a:lnTo>
                  <a:lnTo>
                    <a:pt x="426" y="51"/>
                  </a:lnTo>
                  <a:lnTo>
                    <a:pt x="429" y="49"/>
                  </a:lnTo>
                  <a:lnTo>
                    <a:pt x="433" y="45"/>
                  </a:lnTo>
                  <a:lnTo>
                    <a:pt x="439" y="44"/>
                  </a:lnTo>
                  <a:lnTo>
                    <a:pt x="433" y="44"/>
                  </a:lnTo>
                  <a:lnTo>
                    <a:pt x="431" y="42"/>
                  </a:lnTo>
                  <a:lnTo>
                    <a:pt x="426" y="49"/>
                  </a:lnTo>
                  <a:lnTo>
                    <a:pt x="424" y="44"/>
                  </a:lnTo>
                  <a:lnTo>
                    <a:pt x="424" y="45"/>
                  </a:lnTo>
                  <a:lnTo>
                    <a:pt x="422" y="49"/>
                  </a:lnTo>
                  <a:lnTo>
                    <a:pt x="416" y="51"/>
                  </a:lnTo>
                  <a:lnTo>
                    <a:pt x="416" y="44"/>
                  </a:lnTo>
                  <a:lnTo>
                    <a:pt x="412" y="40"/>
                  </a:lnTo>
                  <a:lnTo>
                    <a:pt x="418" y="42"/>
                  </a:lnTo>
                  <a:lnTo>
                    <a:pt x="426" y="40"/>
                  </a:lnTo>
                  <a:lnTo>
                    <a:pt x="426" y="36"/>
                  </a:lnTo>
                  <a:lnTo>
                    <a:pt x="429" y="34"/>
                  </a:lnTo>
                  <a:lnTo>
                    <a:pt x="433" y="34"/>
                  </a:lnTo>
                  <a:lnTo>
                    <a:pt x="439" y="34"/>
                  </a:lnTo>
                  <a:lnTo>
                    <a:pt x="433" y="24"/>
                  </a:lnTo>
                  <a:lnTo>
                    <a:pt x="431" y="24"/>
                  </a:lnTo>
                  <a:lnTo>
                    <a:pt x="424" y="24"/>
                  </a:lnTo>
                  <a:lnTo>
                    <a:pt x="426" y="20"/>
                  </a:lnTo>
                  <a:lnTo>
                    <a:pt x="426" y="16"/>
                  </a:lnTo>
                  <a:lnTo>
                    <a:pt x="418" y="22"/>
                  </a:lnTo>
                  <a:lnTo>
                    <a:pt x="414" y="10"/>
                  </a:lnTo>
                  <a:lnTo>
                    <a:pt x="408" y="10"/>
                  </a:lnTo>
                  <a:lnTo>
                    <a:pt x="404" y="16"/>
                  </a:lnTo>
                  <a:lnTo>
                    <a:pt x="406" y="24"/>
                  </a:lnTo>
                  <a:lnTo>
                    <a:pt x="402" y="26"/>
                  </a:lnTo>
                  <a:lnTo>
                    <a:pt x="398" y="24"/>
                  </a:lnTo>
                  <a:lnTo>
                    <a:pt x="402" y="20"/>
                  </a:lnTo>
                  <a:lnTo>
                    <a:pt x="402" y="14"/>
                  </a:lnTo>
                  <a:lnTo>
                    <a:pt x="398" y="14"/>
                  </a:lnTo>
                  <a:lnTo>
                    <a:pt x="396" y="16"/>
                  </a:lnTo>
                  <a:lnTo>
                    <a:pt x="396" y="20"/>
                  </a:lnTo>
                  <a:lnTo>
                    <a:pt x="394" y="20"/>
                  </a:lnTo>
                  <a:lnTo>
                    <a:pt x="394" y="14"/>
                  </a:lnTo>
                  <a:lnTo>
                    <a:pt x="394" y="12"/>
                  </a:lnTo>
                  <a:lnTo>
                    <a:pt x="398" y="10"/>
                  </a:lnTo>
                  <a:lnTo>
                    <a:pt x="402" y="10"/>
                  </a:lnTo>
                  <a:lnTo>
                    <a:pt x="398" y="6"/>
                  </a:lnTo>
                  <a:lnTo>
                    <a:pt x="398" y="2"/>
                  </a:lnTo>
                  <a:lnTo>
                    <a:pt x="392" y="2"/>
                  </a:lnTo>
                  <a:lnTo>
                    <a:pt x="392" y="0"/>
                  </a:lnTo>
                  <a:lnTo>
                    <a:pt x="386" y="0"/>
                  </a:lnTo>
                  <a:lnTo>
                    <a:pt x="386" y="6"/>
                  </a:lnTo>
                  <a:lnTo>
                    <a:pt x="384" y="6"/>
                  </a:lnTo>
                  <a:lnTo>
                    <a:pt x="380" y="6"/>
                  </a:lnTo>
                  <a:lnTo>
                    <a:pt x="380" y="12"/>
                  </a:lnTo>
                  <a:lnTo>
                    <a:pt x="384" y="14"/>
                  </a:lnTo>
                  <a:lnTo>
                    <a:pt x="378" y="16"/>
                  </a:lnTo>
                  <a:lnTo>
                    <a:pt x="376" y="22"/>
                  </a:lnTo>
                  <a:lnTo>
                    <a:pt x="376" y="24"/>
                  </a:lnTo>
                  <a:lnTo>
                    <a:pt x="368" y="30"/>
                  </a:lnTo>
                  <a:lnTo>
                    <a:pt x="368" y="34"/>
                  </a:lnTo>
                  <a:lnTo>
                    <a:pt x="366" y="32"/>
                  </a:lnTo>
                  <a:lnTo>
                    <a:pt x="366" y="30"/>
                  </a:lnTo>
                  <a:lnTo>
                    <a:pt x="366" y="24"/>
                  </a:lnTo>
                  <a:lnTo>
                    <a:pt x="366" y="26"/>
                  </a:lnTo>
                  <a:lnTo>
                    <a:pt x="368" y="26"/>
                  </a:lnTo>
                  <a:lnTo>
                    <a:pt x="368" y="24"/>
                  </a:lnTo>
                  <a:lnTo>
                    <a:pt x="368" y="22"/>
                  </a:lnTo>
                  <a:lnTo>
                    <a:pt x="368" y="20"/>
                  </a:lnTo>
                  <a:lnTo>
                    <a:pt x="370" y="14"/>
                  </a:lnTo>
                  <a:lnTo>
                    <a:pt x="370" y="12"/>
                  </a:lnTo>
                  <a:lnTo>
                    <a:pt x="370" y="10"/>
                  </a:lnTo>
                  <a:lnTo>
                    <a:pt x="368" y="10"/>
                  </a:lnTo>
                  <a:lnTo>
                    <a:pt x="368" y="14"/>
                  </a:lnTo>
                  <a:lnTo>
                    <a:pt x="366" y="14"/>
                  </a:lnTo>
                  <a:lnTo>
                    <a:pt x="364" y="20"/>
                  </a:lnTo>
                  <a:lnTo>
                    <a:pt x="361" y="20"/>
                  </a:lnTo>
                  <a:lnTo>
                    <a:pt x="357" y="30"/>
                  </a:lnTo>
                  <a:lnTo>
                    <a:pt x="355" y="32"/>
                  </a:lnTo>
                  <a:lnTo>
                    <a:pt x="349" y="34"/>
                  </a:lnTo>
                  <a:lnTo>
                    <a:pt x="349" y="36"/>
                  </a:lnTo>
                  <a:lnTo>
                    <a:pt x="349" y="42"/>
                  </a:lnTo>
                  <a:lnTo>
                    <a:pt x="343" y="45"/>
                  </a:lnTo>
                  <a:lnTo>
                    <a:pt x="341" y="44"/>
                  </a:lnTo>
                  <a:lnTo>
                    <a:pt x="343" y="30"/>
                  </a:lnTo>
                  <a:lnTo>
                    <a:pt x="349" y="30"/>
                  </a:lnTo>
                  <a:lnTo>
                    <a:pt x="351" y="26"/>
                  </a:lnTo>
                  <a:lnTo>
                    <a:pt x="355" y="20"/>
                  </a:lnTo>
                  <a:lnTo>
                    <a:pt x="347" y="20"/>
                  </a:lnTo>
                  <a:lnTo>
                    <a:pt x="347" y="14"/>
                  </a:lnTo>
                  <a:lnTo>
                    <a:pt x="343" y="14"/>
                  </a:lnTo>
                  <a:lnTo>
                    <a:pt x="343" y="16"/>
                  </a:lnTo>
                  <a:lnTo>
                    <a:pt x="341" y="16"/>
                  </a:lnTo>
                  <a:lnTo>
                    <a:pt x="339" y="14"/>
                  </a:lnTo>
                  <a:lnTo>
                    <a:pt x="333" y="12"/>
                  </a:lnTo>
                  <a:lnTo>
                    <a:pt x="331" y="12"/>
                  </a:lnTo>
                  <a:lnTo>
                    <a:pt x="333" y="22"/>
                  </a:lnTo>
                  <a:lnTo>
                    <a:pt x="331" y="22"/>
                  </a:lnTo>
                  <a:lnTo>
                    <a:pt x="331" y="24"/>
                  </a:lnTo>
                  <a:lnTo>
                    <a:pt x="333" y="24"/>
                  </a:lnTo>
                  <a:lnTo>
                    <a:pt x="329" y="26"/>
                  </a:lnTo>
                  <a:lnTo>
                    <a:pt x="327" y="20"/>
                  </a:lnTo>
                  <a:lnTo>
                    <a:pt x="321" y="20"/>
                  </a:lnTo>
                  <a:lnTo>
                    <a:pt x="321" y="22"/>
                  </a:lnTo>
                  <a:lnTo>
                    <a:pt x="323" y="22"/>
                  </a:lnTo>
                  <a:lnTo>
                    <a:pt x="319" y="26"/>
                  </a:lnTo>
                  <a:lnTo>
                    <a:pt x="311" y="32"/>
                  </a:lnTo>
                  <a:lnTo>
                    <a:pt x="309" y="32"/>
                  </a:lnTo>
                  <a:lnTo>
                    <a:pt x="305" y="40"/>
                  </a:lnTo>
                  <a:lnTo>
                    <a:pt x="299" y="36"/>
                  </a:lnTo>
                  <a:lnTo>
                    <a:pt x="294" y="32"/>
                  </a:lnTo>
                  <a:lnTo>
                    <a:pt x="294" y="30"/>
                  </a:lnTo>
                  <a:lnTo>
                    <a:pt x="292" y="30"/>
                  </a:lnTo>
                  <a:lnTo>
                    <a:pt x="290" y="30"/>
                  </a:lnTo>
                  <a:lnTo>
                    <a:pt x="286" y="26"/>
                  </a:lnTo>
                  <a:lnTo>
                    <a:pt x="284" y="24"/>
                  </a:lnTo>
                  <a:lnTo>
                    <a:pt x="282" y="24"/>
                  </a:lnTo>
                  <a:lnTo>
                    <a:pt x="282" y="30"/>
                  </a:lnTo>
                  <a:lnTo>
                    <a:pt x="274" y="30"/>
                  </a:lnTo>
                  <a:lnTo>
                    <a:pt x="274" y="32"/>
                  </a:lnTo>
                  <a:lnTo>
                    <a:pt x="276" y="34"/>
                  </a:lnTo>
                  <a:lnTo>
                    <a:pt x="282" y="34"/>
                  </a:lnTo>
                  <a:lnTo>
                    <a:pt x="284" y="36"/>
                  </a:lnTo>
                  <a:lnTo>
                    <a:pt x="286" y="42"/>
                  </a:lnTo>
                  <a:lnTo>
                    <a:pt x="286" y="44"/>
                  </a:lnTo>
                  <a:lnTo>
                    <a:pt x="284" y="44"/>
                  </a:lnTo>
                  <a:lnTo>
                    <a:pt x="282" y="42"/>
                  </a:lnTo>
                  <a:lnTo>
                    <a:pt x="278" y="40"/>
                  </a:lnTo>
                  <a:lnTo>
                    <a:pt x="272" y="36"/>
                  </a:lnTo>
                  <a:lnTo>
                    <a:pt x="272" y="40"/>
                  </a:lnTo>
                  <a:lnTo>
                    <a:pt x="274" y="42"/>
                  </a:lnTo>
                  <a:lnTo>
                    <a:pt x="276" y="44"/>
                  </a:lnTo>
                  <a:lnTo>
                    <a:pt x="274" y="45"/>
                  </a:lnTo>
                  <a:lnTo>
                    <a:pt x="272" y="49"/>
                  </a:lnTo>
                  <a:lnTo>
                    <a:pt x="268" y="49"/>
                  </a:lnTo>
                  <a:lnTo>
                    <a:pt x="268" y="44"/>
                  </a:lnTo>
                  <a:lnTo>
                    <a:pt x="266" y="40"/>
                  </a:lnTo>
                  <a:lnTo>
                    <a:pt x="266" y="42"/>
                  </a:lnTo>
                  <a:lnTo>
                    <a:pt x="264" y="42"/>
                  </a:lnTo>
                  <a:lnTo>
                    <a:pt x="264" y="45"/>
                  </a:lnTo>
                  <a:lnTo>
                    <a:pt x="262" y="49"/>
                  </a:lnTo>
                  <a:lnTo>
                    <a:pt x="262" y="51"/>
                  </a:lnTo>
                  <a:lnTo>
                    <a:pt x="258" y="51"/>
                  </a:lnTo>
                  <a:lnTo>
                    <a:pt x="262" y="45"/>
                  </a:lnTo>
                  <a:lnTo>
                    <a:pt x="262" y="42"/>
                  </a:lnTo>
                  <a:lnTo>
                    <a:pt x="256" y="40"/>
                  </a:lnTo>
                  <a:lnTo>
                    <a:pt x="250" y="45"/>
                  </a:lnTo>
                  <a:lnTo>
                    <a:pt x="246" y="53"/>
                  </a:lnTo>
                  <a:lnTo>
                    <a:pt x="244" y="53"/>
                  </a:lnTo>
                  <a:lnTo>
                    <a:pt x="244" y="44"/>
                  </a:lnTo>
                  <a:lnTo>
                    <a:pt x="240" y="45"/>
                  </a:lnTo>
                  <a:lnTo>
                    <a:pt x="238" y="45"/>
                  </a:lnTo>
                  <a:lnTo>
                    <a:pt x="236" y="51"/>
                  </a:lnTo>
                  <a:lnTo>
                    <a:pt x="236" y="55"/>
                  </a:lnTo>
                  <a:lnTo>
                    <a:pt x="240" y="55"/>
                  </a:lnTo>
                  <a:lnTo>
                    <a:pt x="240" y="63"/>
                  </a:lnTo>
                  <a:lnTo>
                    <a:pt x="240" y="65"/>
                  </a:lnTo>
                  <a:lnTo>
                    <a:pt x="238" y="65"/>
                  </a:lnTo>
                  <a:lnTo>
                    <a:pt x="236" y="61"/>
                  </a:lnTo>
                  <a:lnTo>
                    <a:pt x="236" y="59"/>
                  </a:lnTo>
                  <a:lnTo>
                    <a:pt x="230" y="59"/>
                  </a:lnTo>
                  <a:lnTo>
                    <a:pt x="234" y="63"/>
                  </a:lnTo>
                  <a:lnTo>
                    <a:pt x="234" y="65"/>
                  </a:lnTo>
                  <a:lnTo>
                    <a:pt x="230" y="65"/>
                  </a:lnTo>
                  <a:lnTo>
                    <a:pt x="227" y="65"/>
                  </a:lnTo>
                  <a:lnTo>
                    <a:pt x="227" y="63"/>
                  </a:lnTo>
                  <a:lnTo>
                    <a:pt x="225" y="61"/>
                  </a:lnTo>
                  <a:lnTo>
                    <a:pt x="225" y="71"/>
                  </a:lnTo>
                  <a:lnTo>
                    <a:pt x="219" y="73"/>
                  </a:lnTo>
                  <a:lnTo>
                    <a:pt x="217" y="81"/>
                  </a:lnTo>
                  <a:lnTo>
                    <a:pt x="213" y="83"/>
                  </a:lnTo>
                  <a:lnTo>
                    <a:pt x="217" y="89"/>
                  </a:lnTo>
                  <a:lnTo>
                    <a:pt x="213" y="93"/>
                  </a:lnTo>
                  <a:lnTo>
                    <a:pt x="211" y="93"/>
                  </a:lnTo>
                  <a:lnTo>
                    <a:pt x="209" y="95"/>
                  </a:lnTo>
                  <a:lnTo>
                    <a:pt x="207" y="95"/>
                  </a:lnTo>
                  <a:lnTo>
                    <a:pt x="201" y="95"/>
                  </a:lnTo>
                  <a:lnTo>
                    <a:pt x="197" y="101"/>
                  </a:lnTo>
                  <a:lnTo>
                    <a:pt x="197" y="103"/>
                  </a:lnTo>
                  <a:lnTo>
                    <a:pt x="207" y="103"/>
                  </a:lnTo>
                  <a:lnTo>
                    <a:pt x="209" y="101"/>
                  </a:lnTo>
                  <a:lnTo>
                    <a:pt x="211" y="101"/>
                  </a:lnTo>
                  <a:lnTo>
                    <a:pt x="213" y="101"/>
                  </a:lnTo>
                  <a:lnTo>
                    <a:pt x="213" y="103"/>
                  </a:lnTo>
                  <a:lnTo>
                    <a:pt x="207" y="105"/>
                  </a:lnTo>
                  <a:lnTo>
                    <a:pt x="203" y="105"/>
                  </a:lnTo>
                  <a:lnTo>
                    <a:pt x="201" y="110"/>
                  </a:lnTo>
                  <a:lnTo>
                    <a:pt x="203" y="118"/>
                  </a:lnTo>
                  <a:lnTo>
                    <a:pt x="199" y="112"/>
                  </a:lnTo>
                  <a:lnTo>
                    <a:pt x="197" y="110"/>
                  </a:lnTo>
                  <a:lnTo>
                    <a:pt x="187" y="110"/>
                  </a:lnTo>
                  <a:lnTo>
                    <a:pt x="187" y="112"/>
                  </a:lnTo>
                  <a:lnTo>
                    <a:pt x="189" y="112"/>
                  </a:lnTo>
                  <a:lnTo>
                    <a:pt x="193" y="112"/>
                  </a:lnTo>
                  <a:lnTo>
                    <a:pt x="193" y="114"/>
                  </a:lnTo>
                  <a:lnTo>
                    <a:pt x="189" y="114"/>
                  </a:lnTo>
                  <a:lnTo>
                    <a:pt x="189" y="118"/>
                  </a:lnTo>
                  <a:lnTo>
                    <a:pt x="197" y="118"/>
                  </a:lnTo>
                  <a:lnTo>
                    <a:pt x="193" y="122"/>
                  </a:lnTo>
                  <a:lnTo>
                    <a:pt x="193" y="124"/>
                  </a:lnTo>
                  <a:lnTo>
                    <a:pt x="197" y="124"/>
                  </a:lnTo>
                  <a:lnTo>
                    <a:pt x="197" y="128"/>
                  </a:lnTo>
                  <a:lnTo>
                    <a:pt x="183" y="128"/>
                  </a:lnTo>
                  <a:lnTo>
                    <a:pt x="183" y="134"/>
                  </a:lnTo>
                  <a:lnTo>
                    <a:pt x="187" y="138"/>
                  </a:lnTo>
                  <a:lnTo>
                    <a:pt x="183" y="140"/>
                  </a:lnTo>
                  <a:lnTo>
                    <a:pt x="179" y="140"/>
                  </a:lnTo>
                  <a:lnTo>
                    <a:pt x="179" y="142"/>
                  </a:lnTo>
                  <a:lnTo>
                    <a:pt x="175" y="148"/>
                  </a:lnTo>
                  <a:lnTo>
                    <a:pt x="171" y="144"/>
                  </a:lnTo>
                  <a:lnTo>
                    <a:pt x="165" y="148"/>
                  </a:lnTo>
                  <a:lnTo>
                    <a:pt x="165" y="150"/>
                  </a:lnTo>
                  <a:lnTo>
                    <a:pt x="165" y="152"/>
                  </a:lnTo>
                  <a:lnTo>
                    <a:pt x="154" y="158"/>
                  </a:lnTo>
                  <a:lnTo>
                    <a:pt x="154" y="160"/>
                  </a:lnTo>
                  <a:lnTo>
                    <a:pt x="156" y="162"/>
                  </a:lnTo>
                  <a:lnTo>
                    <a:pt x="160" y="162"/>
                  </a:lnTo>
                  <a:lnTo>
                    <a:pt x="156" y="162"/>
                  </a:lnTo>
                  <a:lnTo>
                    <a:pt x="154" y="162"/>
                  </a:lnTo>
                  <a:lnTo>
                    <a:pt x="156" y="172"/>
                  </a:lnTo>
                  <a:lnTo>
                    <a:pt x="146" y="179"/>
                  </a:lnTo>
                  <a:lnTo>
                    <a:pt x="142" y="179"/>
                  </a:lnTo>
                  <a:lnTo>
                    <a:pt x="142" y="183"/>
                  </a:lnTo>
                  <a:lnTo>
                    <a:pt x="134" y="183"/>
                  </a:lnTo>
                  <a:lnTo>
                    <a:pt x="128" y="187"/>
                  </a:lnTo>
                  <a:lnTo>
                    <a:pt x="134" y="193"/>
                  </a:lnTo>
                  <a:lnTo>
                    <a:pt x="134" y="197"/>
                  </a:lnTo>
                  <a:lnTo>
                    <a:pt x="132" y="199"/>
                  </a:lnTo>
                  <a:lnTo>
                    <a:pt x="126" y="197"/>
                  </a:lnTo>
                  <a:lnTo>
                    <a:pt x="120" y="197"/>
                  </a:lnTo>
                  <a:lnTo>
                    <a:pt x="118" y="197"/>
                  </a:lnTo>
                  <a:lnTo>
                    <a:pt x="118" y="199"/>
                  </a:lnTo>
                  <a:lnTo>
                    <a:pt x="118" y="201"/>
                  </a:lnTo>
                  <a:lnTo>
                    <a:pt x="114" y="203"/>
                  </a:lnTo>
                  <a:lnTo>
                    <a:pt x="114" y="207"/>
                  </a:lnTo>
                  <a:lnTo>
                    <a:pt x="110" y="207"/>
                  </a:lnTo>
                  <a:lnTo>
                    <a:pt x="108" y="207"/>
                  </a:lnTo>
                  <a:lnTo>
                    <a:pt x="106" y="209"/>
                  </a:lnTo>
                  <a:lnTo>
                    <a:pt x="106" y="211"/>
                  </a:lnTo>
                  <a:lnTo>
                    <a:pt x="98" y="219"/>
                  </a:lnTo>
                  <a:lnTo>
                    <a:pt x="97" y="221"/>
                  </a:lnTo>
                  <a:lnTo>
                    <a:pt x="93" y="227"/>
                  </a:lnTo>
                  <a:lnTo>
                    <a:pt x="87" y="227"/>
                  </a:lnTo>
                  <a:lnTo>
                    <a:pt x="91" y="233"/>
                  </a:lnTo>
                  <a:lnTo>
                    <a:pt x="100" y="229"/>
                  </a:lnTo>
                  <a:lnTo>
                    <a:pt x="114" y="221"/>
                  </a:lnTo>
                  <a:lnTo>
                    <a:pt x="110" y="227"/>
                  </a:lnTo>
                  <a:lnTo>
                    <a:pt x="104" y="231"/>
                  </a:lnTo>
                  <a:lnTo>
                    <a:pt x="98" y="233"/>
                  </a:lnTo>
                  <a:lnTo>
                    <a:pt x="98" y="241"/>
                  </a:lnTo>
                  <a:lnTo>
                    <a:pt x="85" y="239"/>
                  </a:lnTo>
                  <a:lnTo>
                    <a:pt x="85" y="233"/>
                  </a:lnTo>
                  <a:lnTo>
                    <a:pt x="83" y="231"/>
                  </a:lnTo>
                  <a:lnTo>
                    <a:pt x="75" y="233"/>
                  </a:lnTo>
                  <a:lnTo>
                    <a:pt x="67" y="233"/>
                  </a:lnTo>
                  <a:lnTo>
                    <a:pt x="67" y="241"/>
                  </a:lnTo>
                  <a:lnTo>
                    <a:pt x="71" y="241"/>
                  </a:lnTo>
                  <a:lnTo>
                    <a:pt x="67" y="242"/>
                  </a:lnTo>
                  <a:lnTo>
                    <a:pt x="65" y="242"/>
                  </a:lnTo>
                  <a:lnTo>
                    <a:pt x="63" y="242"/>
                  </a:lnTo>
                  <a:lnTo>
                    <a:pt x="59" y="246"/>
                  </a:lnTo>
                  <a:lnTo>
                    <a:pt x="59" y="248"/>
                  </a:lnTo>
                  <a:lnTo>
                    <a:pt x="59" y="250"/>
                  </a:lnTo>
                  <a:lnTo>
                    <a:pt x="59" y="248"/>
                  </a:lnTo>
                  <a:lnTo>
                    <a:pt x="55" y="248"/>
                  </a:lnTo>
                  <a:lnTo>
                    <a:pt x="55" y="252"/>
                  </a:lnTo>
                  <a:lnTo>
                    <a:pt x="53" y="250"/>
                  </a:lnTo>
                  <a:lnTo>
                    <a:pt x="37" y="250"/>
                  </a:lnTo>
                  <a:lnTo>
                    <a:pt x="39" y="256"/>
                  </a:lnTo>
                  <a:lnTo>
                    <a:pt x="43" y="256"/>
                  </a:lnTo>
                  <a:lnTo>
                    <a:pt x="45" y="258"/>
                  </a:lnTo>
                  <a:lnTo>
                    <a:pt x="45" y="260"/>
                  </a:lnTo>
                  <a:lnTo>
                    <a:pt x="39" y="266"/>
                  </a:lnTo>
                  <a:lnTo>
                    <a:pt x="39" y="268"/>
                  </a:lnTo>
                  <a:lnTo>
                    <a:pt x="37" y="266"/>
                  </a:lnTo>
                  <a:lnTo>
                    <a:pt x="32" y="266"/>
                  </a:lnTo>
                  <a:lnTo>
                    <a:pt x="28" y="266"/>
                  </a:lnTo>
                  <a:lnTo>
                    <a:pt x="28" y="268"/>
                  </a:lnTo>
                  <a:lnTo>
                    <a:pt x="26" y="272"/>
                  </a:lnTo>
                  <a:lnTo>
                    <a:pt x="35" y="272"/>
                  </a:lnTo>
                  <a:lnTo>
                    <a:pt x="37" y="276"/>
                  </a:lnTo>
                  <a:lnTo>
                    <a:pt x="30" y="278"/>
                  </a:lnTo>
                  <a:lnTo>
                    <a:pt x="30" y="280"/>
                  </a:lnTo>
                  <a:lnTo>
                    <a:pt x="28" y="278"/>
                  </a:lnTo>
                  <a:lnTo>
                    <a:pt x="26" y="276"/>
                  </a:lnTo>
                  <a:lnTo>
                    <a:pt x="26" y="280"/>
                  </a:lnTo>
                  <a:lnTo>
                    <a:pt x="18" y="280"/>
                  </a:lnTo>
                  <a:lnTo>
                    <a:pt x="10" y="280"/>
                  </a:lnTo>
                  <a:lnTo>
                    <a:pt x="10" y="282"/>
                  </a:lnTo>
                  <a:lnTo>
                    <a:pt x="8" y="280"/>
                  </a:lnTo>
                  <a:lnTo>
                    <a:pt x="4" y="280"/>
                  </a:lnTo>
                  <a:lnTo>
                    <a:pt x="4" y="286"/>
                  </a:lnTo>
                  <a:lnTo>
                    <a:pt x="20" y="288"/>
                  </a:lnTo>
                  <a:lnTo>
                    <a:pt x="22" y="288"/>
                  </a:lnTo>
                  <a:lnTo>
                    <a:pt x="22" y="290"/>
                  </a:lnTo>
                  <a:lnTo>
                    <a:pt x="0" y="290"/>
                  </a:lnTo>
                  <a:lnTo>
                    <a:pt x="0" y="298"/>
                  </a:lnTo>
                  <a:lnTo>
                    <a:pt x="0" y="306"/>
                  </a:lnTo>
                  <a:lnTo>
                    <a:pt x="4" y="306"/>
                  </a:lnTo>
                  <a:lnTo>
                    <a:pt x="8" y="302"/>
                  </a:lnTo>
                  <a:lnTo>
                    <a:pt x="10" y="302"/>
                  </a:lnTo>
                  <a:lnTo>
                    <a:pt x="16" y="308"/>
                  </a:lnTo>
                  <a:lnTo>
                    <a:pt x="20" y="308"/>
                  </a:lnTo>
                  <a:lnTo>
                    <a:pt x="20" y="302"/>
                  </a:lnTo>
                  <a:lnTo>
                    <a:pt x="22" y="300"/>
                  </a:lnTo>
                  <a:lnTo>
                    <a:pt x="26" y="306"/>
                  </a:lnTo>
                  <a:lnTo>
                    <a:pt x="28" y="302"/>
                  </a:lnTo>
                  <a:lnTo>
                    <a:pt x="30" y="302"/>
                  </a:lnTo>
                  <a:lnTo>
                    <a:pt x="32" y="306"/>
                  </a:lnTo>
                  <a:lnTo>
                    <a:pt x="32" y="308"/>
                  </a:lnTo>
                  <a:lnTo>
                    <a:pt x="35" y="306"/>
                  </a:lnTo>
                  <a:lnTo>
                    <a:pt x="37" y="302"/>
                  </a:lnTo>
                  <a:lnTo>
                    <a:pt x="37" y="308"/>
                  </a:lnTo>
                  <a:lnTo>
                    <a:pt x="30" y="308"/>
                  </a:lnTo>
                  <a:lnTo>
                    <a:pt x="30" y="309"/>
                  </a:lnTo>
                  <a:lnTo>
                    <a:pt x="28" y="309"/>
                  </a:lnTo>
                  <a:lnTo>
                    <a:pt x="26" y="308"/>
                  </a:lnTo>
                  <a:lnTo>
                    <a:pt x="4" y="308"/>
                  </a:lnTo>
                  <a:lnTo>
                    <a:pt x="2" y="309"/>
                  </a:lnTo>
                  <a:lnTo>
                    <a:pt x="0" y="309"/>
                  </a:lnTo>
                  <a:lnTo>
                    <a:pt x="0" y="311"/>
                  </a:lnTo>
                  <a:lnTo>
                    <a:pt x="8" y="315"/>
                  </a:lnTo>
                  <a:lnTo>
                    <a:pt x="8" y="319"/>
                  </a:lnTo>
                  <a:lnTo>
                    <a:pt x="2" y="319"/>
                  </a:lnTo>
                  <a:lnTo>
                    <a:pt x="2" y="321"/>
                  </a:lnTo>
                  <a:lnTo>
                    <a:pt x="0" y="325"/>
                  </a:lnTo>
                  <a:lnTo>
                    <a:pt x="8" y="327"/>
                  </a:lnTo>
                  <a:lnTo>
                    <a:pt x="8" y="325"/>
                  </a:lnTo>
                  <a:lnTo>
                    <a:pt x="10" y="325"/>
                  </a:lnTo>
                  <a:lnTo>
                    <a:pt x="12" y="327"/>
                  </a:lnTo>
                  <a:lnTo>
                    <a:pt x="10" y="327"/>
                  </a:lnTo>
                  <a:lnTo>
                    <a:pt x="8" y="327"/>
                  </a:lnTo>
                  <a:lnTo>
                    <a:pt x="8" y="331"/>
                  </a:lnTo>
                  <a:lnTo>
                    <a:pt x="16" y="329"/>
                  </a:lnTo>
                  <a:lnTo>
                    <a:pt x="16" y="335"/>
                  </a:lnTo>
                  <a:lnTo>
                    <a:pt x="18" y="335"/>
                  </a:lnTo>
                  <a:lnTo>
                    <a:pt x="20" y="335"/>
                  </a:lnTo>
                  <a:lnTo>
                    <a:pt x="22" y="331"/>
                  </a:lnTo>
                  <a:lnTo>
                    <a:pt x="26" y="327"/>
                  </a:lnTo>
                  <a:lnTo>
                    <a:pt x="28" y="325"/>
                  </a:lnTo>
                  <a:lnTo>
                    <a:pt x="35" y="325"/>
                  </a:lnTo>
                  <a:lnTo>
                    <a:pt x="32" y="329"/>
                  </a:lnTo>
                  <a:lnTo>
                    <a:pt x="28" y="329"/>
                  </a:lnTo>
                  <a:lnTo>
                    <a:pt x="26" y="331"/>
                  </a:lnTo>
                  <a:lnTo>
                    <a:pt x="26" y="335"/>
                  </a:lnTo>
                  <a:lnTo>
                    <a:pt x="22" y="337"/>
                  </a:lnTo>
                  <a:lnTo>
                    <a:pt x="20" y="339"/>
                  </a:lnTo>
                  <a:lnTo>
                    <a:pt x="20" y="345"/>
                  </a:lnTo>
                  <a:lnTo>
                    <a:pt x="20" y="347"/>
                  </a:lnTo>
                  <a:lnTo>
                    <a:pt x="18" y="347"/>
                  </a:lnTo>
                  <a:lnTo>
                    <a:pt x="16" y="349"/>
                  </a:lnTo>
                  <a:lnTo>
                    <a:pt x="8" y="349"/>
                  </a:lnTo>
                  <a:lnTo>
                    <a:pt x="4" y="353"/>
                  </a:lnTo>
                  <a:lnTo>
                    <a:pt x="4" y="357"/>
                  </a:lnTo>
                  <a:lnTo>
                    <a:pt x="10" y="357"/>
                  </a:lnTo>
                  <a:lnTo>
                    <a:pt x="12" y="359"/>
                  </a:lnTo>
                  <a:lnTo>
                    <a:pt x="12" y="357"/>
                  </a:lnTo>
                  <a:lnTo>
                    <a:pt x="22" y="357"/>
                  </a:lnTo>
                  <a:lnTo>
                    <a:pt x="22" y="355"/>
                  </a:lnTo>
                  <a:lnTo>
                    <a:pt x="22" y="353"/>
                  </a:lnTo>
                  <a:lnTo>
                    <a:pt x="22" y="355"/>
                  </a:lnTo>
                  <a:lnTo>
                    <a:pt x="22" y="357"/>
                  </a:lnTo>
                  <a:lnTo>
                    <a:pt x="22" y="359"/>
                  </a:lnTo>
                  <a:lnTo>
                    <a:pt x="22" y="365"/>
                  </a:lnTo>
                  <a:lnTo>
                    <a:pt x="20" y="371"/>
                  </a:lnTo>
                  <a:lnTo>
                    <a:pt x="18" y="374"/>
                  </a:lnTo>
                  <a:lnTo>
                    <a:pt x="12" y="374"/>
                  </a:lnTo>
                  <a:lnTo>
                    <a:pt x="12" y="380"/>
                  </a:lnTo>
                  <a:lnTo>
                    <a:pt x="20" y="388"/>
                  </a:lnTo>
                  <a:lnTo>
                    <a:pt x="26" y="392"/>
                  </a:lnTo>
                  <a:lnTo>
                    <a:pt x="32" y="392"/>
                  </a:lnTo>
                  <a:lnTo>
                    <a:pt x="32" y="388"/>
                  </a:lnTo>
                  <a:lnTo>
                    <a:pt x="32" y="386"/>
                  </a:lnTo>
                  <a:lnTo>
                    <a:pt x="35" y="388"/>
                  </a:lnTo>
                  <a:lnTo>
                    <a:pt x="32" y="394"/>
                  </a:lnTo>
                  <a:lnTo>
                    <a:pt x="39" y="394"/>
                  </a:lnTo>
                  <a:lnTo>
                    <a:pt x="45" y="394"/>
                  </a:lnTo>
                  <a:lnTo>
                    <a:pt x="49" y="388"/>
                  </a:lnTo>
                  <a:lnTo>
                    <a:pt x="55" y="388"/>
                  </a:lnTo>
                  <a:lnTo>
                    <a:pt x="63" y="384"/>
                  </a:lnTo>
                  <a:lnTo>
                    <a:pt x="71" y="380"/>
                  </a:lnTo>
                  <a:lnTo>
                    <a:pt x="77" y="374"/>
                  </a:lnTo>
                  <a:lnTo>
                    <a:pt x="85" y="374"/>
                  </a:lnTo>
                  <a:lnTo>
                    <a:pt x="97" y="369"/>
                  </a:lnTo>
                  <a:lnTo>
                    <a:pt x="104" y="361"/>
                  </a:lnTo>
                  <a:lnTo>
                    <a:pt x="108" y="361"/>
                  </a:lnTo>
                  <a:lnTo>
                    <a:pt x="106" y="369"/>
                  </a:lnTo>
                  <a:lnTo>
                    <a:pt x="106" y="369"/>
                  </a:lnTo>
                  <a:close/>
                </a:path>
              </a:pathLst>
            </a:custGeom>
            <a:solidFill>
              <a:srgbClr val="737373"/>
            </a:solidFill>
            <a:ln w="2" cap="flat">
              <a:solidFill>
                <a:schemeClr val="tx2"/>
              </a:solid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226" name="Freeform 813">
              <a:extLst>
                <a:ext uri="{FF2B5EF4-FFF2-40B4-BE49-F238E27FC236}">
                  <a16:creationId xmlns:a16="http://schemas.microsoft.com/office/drawing/2014/main" id="{EC64ED49-BF1D-4231-9410-0D80D6CF6B2D}"/>
                </a:ext>
              </a:extLst>
            </p:cNvPr>
            <p:cNvSpPr>
              <a:spLocks/>
            </p:cNvSpPr>
            <p:nvPr/>
          </p:nvSpPr>
          <p:spPr bwMode="auto">
            <a:xfrm>
              <a:off x="10203815" y="2306235"/>
              <a:ext cx="709094" cy="1195995"/>
            </a:xfrm>
            <a:custGeom>
              <a:avLst/>
              <a:gdLst/>
              <a:ahLst/>
              <a:cxnLst>
                <a:cxn ang="0">
                  <a:pos x="65" y="122"/>
                </a:cxn>
                <a:cxn ang="0">
                  <a:pos x="71" y="124"/>
                </a:cxn>
                <a:cxn ang="0">
                  <a:pos x="73" y="132"/>
                </a:cxn>
                <a:cxn ang="0">
                  <a:pos x="75" y="143"/>
                </a:cxn>
                <a:cxn ang="0">
                  <a:pos x="73" y="151"/>
                </a:cxn>
                <a:cxn ang="0">
                  <a:pos x="59" y="157"/>
                </a:cxn>
                <a:cxn ang="0">
                  <a:pos x="49" y="175"/>
                </a:cxn>
                <a:cxn ang="0">
                  <a:pos x="39" y="185"/>
                </a:cxn>
                <a:cxn ang="0">
                  <a:pos x="31" y="193"/>
                </a:cxn>
                <a:cxn ang="0">
                  <a:pos x="26" y="197"/>
                </a:cxn>
                <a:cxn ang="0">
                  <a:pos x="16" y="210"/>
                </a:cxn>
                <a:cxn ang="0">
                  <a:pos x="20" y="222"/>
                </a:cxn>
                <a:cxn ang="0">
                  <a:pos x="26" y="238"/>
                </a:cxn>
                <a:cxn ang="0">
                  <a:pos x="20" y="254"/>
                </a:cxn>
                <a:cxn ang="0">
                  <a:pos x="26" y="260"/>
                </a:cxn>
                <a:cxn ang="0">
                  <a:pos x="31" y="271"/>
                </a:cxn>
                <a:cxn ang="0">
                  <a:pos x="31" y="267"/>
                </a:cxn>
                <a:cxn ang="0">
                  <a:pos x="45" y="273"/>
                </a:cxn>
                <a:cxn ang="0">
                  <a:pos x="35" y="279"/>
                </a:cxn>
                <a:cxn ang="0">
                  <a:pos x="45" y="279"/>
                </a:cxn>
                <a:cxn ang="0">
                  <a:pos x="47" y="289"/>
                </a:cxn>
                <a:cxn ang="0">
                  <a:pos x="67" y="289"/>
                </a:cxn>
                <a:cxn ang="0">
                  <a:pos x="87" y="277"/>
                </a:cxn>
                <a:cxn ang="0">
                  <a:pos x="93" y="273"/>
                </a:cxn>
                <a:cxn ang="0">
                  <a:pos x="100" y="271"/>
                </a:cxn>
                <a:cxn ang="0">
                  <a:pos x="108" y="269"/>
                </a:cxn>
                <a:cxn ang="0">
                  <a:pos x="110" y="269"/>
                </a:cxn>
                <a:cxn ang="0">
                  <a:pos x="156" y="242"/>
                </a:cxn>
                <a:cxn ang="0">
                  <a:pos x="183" y="216"/>
                </a:cxn>
                <a:cxn ang="0">
                  <a:pos x="177" y="206"/>
                </a:cxn>
                <a:cxn ang="0">
                  <a:pos x="167" y="200"/>
                </a:cxn>
                <a:cxn ang="0">
                  <a:pos x="173" y="183"/>
                </a:cxn>
                <a:cxn ang="0">
                  <a:pos x="169" y="171"/>
                </a:cxn>
                <a:cxn ang="0">
                  <a:pos x="160" y="157"/>
                </a:cxn>
                <a:cxn ang="0">
                  <a:pos x="158" y="137"/>
                </a:cxn>
                <a:cxn ang="0">
                  <a:pos x="158" y="128"/>
                </a:cxn>
                <a:cxn ang="0">
                  <a:pos x="156" y="114"/>
                </a:cxn>
                <a:cxn ang="0">
                  <a:pos x="150" y="74"/>
                </a:cxn>
                <a:cxn ang="0">
                  <a:pos x="156" y="57"/>
                </a:cxn>
                <a:cxn ang="0">
                  <a:pos x="148" y="53"/>
                </a:cxn>
                <a:cxn ang="0">
                  <a:pos x="148" y="29"/>
                </a:cxn>
                <a:cxn ang="0">
                  <a:pos x="146" y="21"/>
                </a:cxn>
                <a:cxn ang="0">
                  <a:pos x="126" y="0"/>
                </a:cxn>
                <a:cxn ang="0">
                  <a:pos x="112" y="7"/>
                </a:cxn>
                <a:cxn ang="0">
                  <a:pos x="98" y="9"/>
                </a:cxn>
                <a:cxn ang="0">
                  <a:pos x="87" y="17"/>
                </a:cxn>
                <a:cxn ang="0">
                  <a:pos x="87" y="27"/>
                </a:cxn>
                <a:cxn ang="0">
                  <a:pos x="77" y="45"/>
                </a:cxn>
                <a:cxn ang="0">
                  <a:pos x="75" y="53"/>
                </a:cxn>
                <a:cxn ang="0">
                  <a:pos x="59" y="41"/>
                </a:cxn>
                <a:cxn ang="0">
                  <a:pos x="53" y="41"/>
                </a:cxn>
                <a:cxn ang="0">
                  <a:pos x="18" y="25"/>
                </a:cxn>
                <a:cxn ang="0">
                  <a:pos x="10" y="27"/>
                </a:cxn>
                <a:cxn ang="0">
                  <a:pos x="4" y="35"/>
                </a:cxn>
                <a:cxn ang="0">
                  <a:pos x="16" y="47"/>
                </a:cxn>
                <a:cxn ang="0">
                  <a:pos x="30" y="53"/>
                </a:cxn>
                <a:cxn ang="0">
                  <a:pos x="43" y="65"/>
                </a:cxn>
                <a:cxn ang="0">
                  <a:pos x="45" y="74"/>
                </a:cxn>
                <a:cxn ang="0">
                  <a:pos x="45" y="82"/>
                </a:cxn>
                <a:cxn ang="0">
                  <a:pos x="47" y="98"/>
                </a:cxn>
                <a:cxn ang="0">
                  <a:pos x="49" y="122"/>
                </a:cxn>
              </a:cxnLst>
              <a:rect l="0" t="0" r="r" b="b"/>
              <a:pathLst>
                <a:path w="183" h="291">
                  <a:moveTo>
                    <a:pt x="49" y="122"/>
                  </a:moveTo>
                  <a:lnTo>
                    <a:pt x="49" y="122"/>
                  </a:lnTo>
                  <a:lnTo>
                    <a:pt x="65" y="122"/>
                  </a:lnTo>
                  <a:lnTo>
                    <a:pt x="67" y="126"/>
                  </a:lnTo>
                  <a:lnTo>
                    <a:pt x="71" y="126"/>
                  </a:lnTo>
                  <a:lnTo>
                    <a:pt x="71" y="124"/>
                  </a:lnTo>
                  <a:lnTo>
                    <a:pt x="73" y="124"/>
                  </a:lnTo>
                  <a:lnTo>
                    <a:pt x="73" y="128"/>
                  </a:lnTo>
                  <a:lnTo>
                    <a:pt x="73" y="132"/>
                  </a:lnTo>
                  <a:lnTo>
                    <a:pt x="73" y="137"/>
                  </a:lnTo>
                  <a:lnTo>
                    <a:pt x="75" y="141"/>
                  </a:lnTo>
                  <a:lnTo>
                    <a:pt x="75" y="143"/>
                  </a:lnTo>
                  <a:lnTo>
                    <a:pt x="73" y="145"/>
                  </a:lnTo>
                  <a:lnTo>
                    <a:pt x="73" y="147"/>
                  </a:lnTo>
                  <a:lnTo>
                    <a:pt x="73" y="151"/>
                  </a:lnTo>
                  <a:lnTo>
                    <a:pt x="67" y="151"/>
                  </a:lnTo>
                  <a:lnTo>
                    <a:pt x="65" y="153"/>
                  </a:lnTo>
                  <a:lnTo>
                    <a:pt x="59" y="157"/>
                  </a:lnTo>
                  <a:lnTo>
                    <a:pt x="59" y="165"/>
                  </a:lnTo>
                  <a:lnTo>
                    <a:pt x="57" y="165"/>
                  </a:lnTo>
                  <a:lnTo>
                    <a:pt x="49" y="175"/>
                  </a:lnTo>
                  <a:lnTo>
                    <a:pt x="49" y="181"/>
                  </a:lnTo>
                  <a:lnTo>
                    <a:pt x="47" y="183"/>
                  </a:lnTo>
                  <a:lnTo>
                    <a:pt x="39" y="185"/>
                  </a:lnTo>
                  <a:lnTo>
                    <a:pt x="37" y="187"/>
                  </a:lnTo>
                  <a:lnTo>
                    <a:pt x="35" y="193"/>
                  </a:lnTo>
                  <a:lnTo>
                    <a:pt x="31" y="193"/>
                  </a:lnTo>
                  <a:lnTo>
                    <a:pt x="31" y="197"/>
                  </a:lnTo>
                  <a:lnTo>
                    <a:pt x="28" y="197"/>
                  </a:lnTo>
                  <a:lnTo>
                    <a:pt x="26" y="197"/>
                  </a:lnTo>
                  <a:lnTo>
                    <a:pt x="26" y="200"/>
                  </a:lnTo>
                  <a:lnTo>
                    <a:pt x="22" y="204"/>
                  </a:lnTo>
                  <a:lnTo>
                    <a:pt x="16" y="210"/>
                  </a:lnTo>
                  <a:lnTo>
                    <a:pt x="16" y="216"/>
                  </a:lnTo>
                  <a:lnTo>
                    <a:pt x="20" y="220"/>
                  </a:lnTo>
                  <a:lnTo>
                    <a:pt x="20" y="222"/>
                  </a:lnTo>
                  <a:lnTo>
                    <a:pt x="20" y="224"/>
                  </a:lnTo>
                  <a:lnTo>
                    <a:pt x="26" y="234"/>
                  </a:lnTo>
                  <a:lnTo>
                    <a:pt x="26" y="238"/>
                  </a:lnTo>
                  <a:lnTo>
                    <a:pt x="20" y="242"/>
                  </a:lnTo>
                  <a:lnTo>
                    <a:pt x="20" y="244"/>
                  </a:lnTo>
                  <a:lnTo>
                    <a:pt x="20" y="254"/>
                  </a:lnTo>
                  <a:lnTo>
                    <a:pt x="22" y="262"/>
                  </a:lnTo>
                  <a:lnTo>
                    <a:pt x="22" y="260"/>
                  </a:lnTo>
                  <a:lnTo>
                    <a:pt x="26" y="260"/>
                  </a:lnTo>
                  <a:lnTo>
                    <a:pt x="28" y="260"/>
                  </a:lnTo>
                  <a:lnTo>
                    <a:pt x="28" y="271"/>
                  </a:lnTo>
                  <a:lnTo>
                    <a:pt x="31" y="271"/>
                  </a:lnTo>
                  <a:lnTo>
                    <a:pt x="30" y="267"/>
                  </a:lnTo>
                  <a:lnTo>
                    <a:pt x="30" y="264"/>
                  </a:lnTo>
                  <a:lnTo>
                    <a:pt x="31" y="267"/>
                  </a:lnTo>
                  <a:lnTo>
                    <a:pt x="39" y="269"/>
                  </a:lnTo>
                  <a:lnTo>
                    <a:pt x="39" y="273"/>
                  </a:lnTo>
                  <a:lnTo>
                    <a:pt x="45" y="273"/>
                  </a:lnTo>
                  <a:lnTo>
                    <a:pt x="47" y="271"/>
                  </a:lnTo>
                  <a:lnTo>
                    <a:pt x="47" y="277"/>
                  </a:lnTo>
                  <a:lnTo>
                    <a:pt x="35" y="279"/>
                  </a:lnTo>
                  <a:lnTo>
                    <a:pt x="35" y="289"/>
                  </a:lnTo>
                  <a:lnTo>
                    <a:pt x="43" y="287"/>
                  </a:lnTo>
                  <a:lnTo>
                    <a:pt x="45" y="279"/>
                  </a:lnTo>
                  <a:lnTo>
                    <a:pt x="49" y="283"/>
                  </a:lnTo>
                  <a:lnTo>
                    <a:pt x="49" y="287"/>
                  </a:lnTo>
                  <a:lnTo>
                    <a:pt x="47" y="289"/>
                  </a:lnTo>
                  <a:lnTo>
                    <a:pt x="53" y="289"/>
                  </a:lnTo>
                  <a:lnTo>
                    <a:pt x="53" y="291"/>
                  </a:lnTo>
                  <a:lnTo>
                    <a:pt x="67" y="289"/>
                  </a:lnTo>
                  <a:lnTo>
                    <a:pt x="67" y="287"/>
                  </a:lnTo>
                  <a:lnTo>
                    <a:pt x="75" y="281"/>
                  </a:lnTo>
                  <a:lnTo>
                    <a:pt x="87" y="277"/>
                  </a:lnTo>
                  <a:lnTo>
                    <a:pt x="87" y="271"/>
                  </a:lnTo>
                  <a:lnTo>
                    <a:pt x="91" y="271"/>
                  </a:lnTo>
                  <a:lnTo>
                    <a:pt x="93" y="273"/>
                  </a:lnTo>
                  <a:lnTo>
                    <a:pt x="95" y="271"/>
                  </a:lnTo>
                  <a:lnTo>
                    <a:pt x="98" y="271"/>
                  </a:lnTo>
                  <a:lnTo>
                    <a:pt x="100" y="271"/>
                  </a:lnTo>
                  <a:lnTo>
                    <a:pt x="104" y="273"/>
                  </a:lnTo>
                  <a:lnTo>
                    <a:pt x="104" y="269"/>
                  </a:lnTo>
                  <a:lnTo>
                    <a:pt x="108" y="269"/>
                  </a:lnTo>
                  <a:lnTo>
                    <a:pt x="108" y="267"/>
                  </a:lnTo>
                  <a:lnTo>
                    <a:pt x="110" y="267"/>
                  </a:lnTo>
                  <a:lnTo>
                    <a:pt x="110" y="269"/>
                  </a:lnTo>
                  <a:lnTo>
                    <a:pt x="114" y="269"/>
                  </a:lnTo>
                  <a:lnTo>
                    <a:pt x="126" y="262"/>
                  </a:lnTo>
                  <a:lnTo>
                    <a:pt x="156" y="242"/>
                  </a:lnTo>
                  <a:lnTo>
                    <a:pt x="175" y="230"/>
                  </a:lnTo>
                  <a:lnTo>
                    <a:pt x="183" y="222"/>
                  </a:lnTo>
                  <a:lnTo>
                    <a:pt x="183" y="216"/>
                  </a:lnTo>
                  <a:lnTo>
                    <a:pt x="181" y="210"/>
                  </a:lnTo>
                  <a:lnTo>
                    <a:pt x="181" y="206"/>
                  </a:lnTo>
                  <a:lnTo>
                    <a:pt x="177" y="206"/>
                  </a:lnTo>
                  <a:lnTo>
                    <a:pt x="169" y="204"/>
                  </a:lnTo>
                  <a:lnTo>
                    <a:pt x="167" y="202"/>
                  </a:lnTo>
                  <a:lnTo>
                    <a:pt x="167" y="200"/>
                  </a:lnTo>
                  <a:lnTo>
                    <a:pt x="167" y="193"/>
                  </a:lnTo>
                  <a:lnTo>
                    <a:pt x="167" y="187"/>
                  </a:lnTo>
                  <a:lnTo>
                    <a:pt x="173" y="183"/>
                  </a:lnTo>
                  <a:lnTo>
                    <a:pt x="173" y="181"/>
                  </a:lnTo>
                  <a:lnTo>
                    <a:pt x="173" y="177"/>
                  </a:lnTo>
                  <a:lnTo>
                    <a:pt x="169" y="171"/>
                  </a:lnTo>
                  <a:lnTo>
                    <a:pt x="167" y="165"/>
                  </a:lnTo>
                  <a:lnTo>
                    <a:pt x="165" y="163"/>
                  </a:lnTo>
                  <a:lnTo>
                    <a:pt x="160" y="157"/>
                  </a:lnTo>
                  <a:lnTo>
                    <a:pt x="160" y="153"/>
                  </a:lnTo>
                  <a:lnTo>
                    <a:pt x="158" y="143"/>
                  </a:lnTo>
                  <a:lnTo>
                    <a:pt x="158" y="137"/>
                  </a:lnTo>
                  <a:lnTo>
                    <a:pt x="158" y="133"/>
                  </a:lnTo>
                  <a:lnTo>
                    <a:pt x="160" y="132"/>
                  </a:lnTo>
                  <a:lnTo>
                    <a:pt x="158" y="128"/>
                  </a:lnTo>
                  <a:lnTo>
                    <a:pt x="158" y="124"/>
                  </a:lnTo>
                  <a:lnTo>
                    <a:pt x="158" y="118"/>
                  </a:lnTo>
                  <a:lnTo>
                    <a:pt x="156" y="114"/>
                  </a:lnTo>
                  <a:lnTo>
                    <a:pt x="148" y="82"/>
                  </a:lnTo>
                  <a:lnTo>
                    <a:pt x="148" y="78"/>
                  </a:lnTo>
                  <a:lnTo>
                    <a:pt x="150" y="74"/>
                  </a:lnTo>
                  <a:lnTo>
                    <a:pt x="158" y="66"/>
                  </a:lnTo>
                  <a:lnTo>
                    <a:pt x="158" y="63"/>
                  </a:lnTo>
                  <a:lnTo>
                    <a:pt x="156" y="57"/>
                  </a:lnTo>
                  <a:lnTo>
                    <a:pt x="154" y="53"/>
                  </a:lnTo>
                  <a:lnTo>
                    <a:pt x="150" y="55"/>
                  </a:lnTo>
                  <a:lnTo>
                    <a:pt x="148" y="53"/>
                  </a:lnTo>
                  <a:lnTo>
                    <a:pt x="146" y="47"/>
                  </a:lnTo>
                  <a:lnTo>
                    <a:pt x="146" y="39"/>
                  </a:lnTo>
                  <a:lnTo>
                    <a:pt x="148" y="29"/>
                  </a:lnTo>
                  <a:lnTo>
                    <a:pt x="154" y="25"/>
                  </a:lnTo>
                  <a:lnTo>
                    <a:pt x="154" y="21"/>
                  </a:lnTo>
                  <a:lnTo>
                    <a:pt x="146" y="21"/>
                  </a:lnTo>
                  <a:lnTo>
                    <a:pt x="136" y="15"/>
                  </a:lnTo>
                  <a:lnTo>
                    <a:pt x="130" y="5"/>
                  </a:lnTo>
                  <a:lnTo>
                    <a:pt x="126" y="0"/>
                  </a:lnTo>
                  <a:lnTo>
                    <a:pt x="120" y="1"/>
                  </a:lnTo>
                  <a:lnTo>
                    <a:pt x="114" y="7"/>
                  </a:lnTo>
                  <a:lnTo>
                    <a:pt x="112" y="7"/>
                  </a:lnTo>
                  <a:lnTo>
                    <a:pt x="102" y="5"/>
                  </a:lnTo>
                  <a:lnTo>
                    <a:pt x="100" y="7"/>
                  </a:lnTo>
                  <a:lnTo>
                    <a:pt x="98" y="9"/>
                  </a:lnTo>
                  <a:lnTo>
                    <a:pt x="95" y="11"/>
                  </a:lnTo>
                  <a:lnTo>
                    <a:pt x="91" y="15"/>
                  </a:lnTo>
                  <a:lnTo>
                    <a:pt x="87" y="17"/>
                  </a:lnTo>
                  <a:lnTo>
                    <a:pt x="87" y="21"/>
                  </a:lnTo>
                  <a:lnTo>
                    <a:pt x="85" y="25"/>
                  </a:lnTo>
                  <a:lnTo>
                    <a:pt x="87" y="27"/>
                  </a:lnTo>
                  <a:lnTo>
                    <a:pt x="87" y="35"/>
                  </a:lnTo>
                  <a:lnTo>
                    <a:pt x="85" y="39"/>
                  </a:lnTo>
                  <a:lnTo>
                    <a:pt x="77" y="45"/>
                  </a:lnTo>
                  <a:lnTo>
                    <a:pt x="75" y="47"/>
                  </a:lnTo>
                  <a:lnTo>
                    <a:pt x="75" y="49"/>
                  </a:lnTo>
                  <a:lnTo>
                    <a:pt x="75" y="53"/>
                  </a:lnTo>
                  <a:lnTo>
                    <a:pt x="65" y="45"/>
                  </a:lnTo>
                  <a:lnTo>
                    <a:pt x="65" y="41"/>
                  </a:lnTo>
                  <a:lnTo>
                    <a:pt x="59" y="41"/>
                  </a:lnTo>
                  <a:lnTo>
                    <a:pt x="57" y="41"/>
                  </a:lnTo>
                  <a:lnTo>
                    <a:pt x="57" y="45"/>
                  </a:lnTo>
                  <a:lnTo>
                    <a:pt x="53" y="41"/>
                  </a:lnTo>
                  <a:lnTo>
                    <a:pt x="43" y="41"/>
                  </a:lnTo>
                  <a:lnTo>
                    <a:pt x="35" y="45"/>
                  </a:lnTo>
                  <a:lnTo>
                    <a:pt x="18" y="25"/>
                  </a:lnTo>
                  <a:lnTo>
                    <a:pt x="12" y="25"/>
                  </a:lnTo>
                  <a:lnTo>
                    <a:pt x="10" y="25"/>
                  </a:lnTo>
                  <a:lnTo>
                    <a:pt x="10" y="27"/>
                  </a:lnTo>
                  <a:lnTo>
                    <a:pt x="8" y="29"/>
                  </a:lnTo>
                  <a:lnTo>
                    <a:pt x="0" y="35"/>
                  </a:lnTo>
                  <a:lnTo>
                    <a:pt x="4" y="35"/>
                  </a:lnTo>
                  <a:lnTo>
                    <a:pt x="10" y="37"/>
                  </a:lnTo>
                  <a:lnTo>
                    <a:pt x="10" y="39"/>
                  </a:lnTo>
                  <a:lnTo>
                    <a:pt x="16" y="47"/>
                  </a:lnTo>
                  <a:lnTo>
                    <a:pt x="18" y="49"/>
                  </a:lnTo>
                  <a:lnTo>
                    <a:pt x="22" y="49"/>
                  </a:lnTo>
                  <a:lnTo>
                    <a:pt x="30" y="53"/>
                  </a:lnTo>
                  <a:lnTo>
                    <a:pt x="31" y="53"/>
                  </a:lnTo>
                  <a:lnTo>
                    <a:pt x="35" y="55"/>
                  </a:lnTo>
                  <a:lnTo>
                    <a:pt x="43" y="65"/>
                  </a:lnTo>
                  <a:lnTo>
                    <a:pt x="45" y="66"/>
                  </a:lnTo>
                  <a:lnTo>
                    <a:pt x="45" y="72"/>
                  </a:lnTo>
                  <a:lnTo>
                    <a:pt x="45" y="74"/>
                  </a:lnTo>
                  <a:lnTo>
                    <a:pt x="45" y="76"/>
                  </a:lnTo>
                  <a:lnTo>
                    <a:pt x="45" y="78"/>
                  </a:lnTo>
                  <a:lnTo>
                    <a:pt x="45" y="82"/>
                  </a:lnTo>
                  <a:lnTo>
                    <a:pt x="47" y="86"/>
                  </a:lnTo>
                  <a:lnTo>
                    <a:pt x="47" y="92"/>
                  </a:lnTo>
                  <a:lnTo>
                    <a:pt x="47" y="98"/>
                  </a:lnTo>
                  <a:lnTo>
                    <a:pt x="45" y="104"/>
                  </a:lnTo>
                  <a:lnTo>
                    <a:pt x="47" y="108"/>
                  </a:lnTo>
                  <a:lnTo>
                    <a:pt x="49" y="122"/>
                  </a:lnTo>
                  <a:lnTo>
                    <a:pt x="49" y="122"/>
                  </a:lnTo>
                  <a:close/>
                </a:path>
              </a:pathLst>
            </a:custGeom>
            <a:solidFill>
              <a:schemeClr val="tx2"/>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grpSp>
          <p:nvGrpSpPr>
            <p:cNvPr id="227" name="Group 1853">
              <a:extLst>
                <a:ext uri="{FF2B5EF4-FFF2-40B4-BE49-F238E27FC236}">
                  <a16:creationId xmlns:a16="http://schemas.microsoft.com/office/drawing/2014/main" id="{FD0641EB-D621-43C0-A71F-E4B04C2268F5}"/>
                </a:ext>
              </a:extLst>
            </p:cNvPr>
            <p:cNvGrpSpPr/>
            <p:nvPr/>
          </p:nvGrpSpPr>
          <p:grpSpPr>
            <a:xfrm>
              <a:off x="8241880" y="5203722"/>
              <a:ext cx="954597" cy="711020"/>
              <a:chOff x="4811148" y="3184525"/>
              <a:chExt cx="391090" cy="274638"/>
            </a:xfrm>
            <a:solidFill>
              <a:srgbClr val="999999">
                <a:lumMod val="75000"/>
              </a:srgbClr>
            </a:solidFill>
          </p:grpSpPr>
          <p:sp>
            <p:nvSpPr>
              <p:cNvPr id="232" name="Freeform 34">
                <a:extLst>
                  <a:ext uri="{FF2B5EF4-FFF2-40B4-BE49-F238E27FC236}">
                    <a16:creationId xmlns:a16="http://schemas.microsoft.com/office/drawing/2014/main" id="{08FB32EE-E6CB-4FC5-8A28-6F53339AAA0D}"/>
                  </a:ext>
                </a:extLst>
              </p:cNvPr>
              <p:cNvSpPr>
                <a:spLocks/>
              </p:cNvSpPr>
              <p:nvPr/>
            </p:nvSpPr>
            <p:spPr bwMode="auto">
              <a:xfrm>
                <a:off x="5189538" y="3322638"/>
                <a:ext cx="12700" cy="7938"/>
              </a:xfrm>
              <a:custGeom>
                <a:avLst/>
                <a:gdLst/>
                <a:ahLst/>
                <a:cxnLst>
                  <a:cxn ang="0">
                    <a:pos x="0" y="0"/>
                  </a:cxn>
                  <a:cxn ang="0">
                    <a:pos x="0" y="5"/>
                  </a:cxn>
                  <a:cxn ang="0">
                    <a:pos x="4" y="5"/>
                  </a:cxn>
                  <a:cxn ang="0">
                    <a:pos x="8" y="5"/>
                  </a:cxn>
                  <a:cxn ang="0">
                    <a:pos x="8" y="1"/>
                  </a:cxn>
                  <a:cxn ang="0">
                    <a:pos x="8" y="0"/>
                  </a:cxn>
                  <a:cxn ang="0">
                    <a:pos x="0" y="0"/>
                  </a:cxn>
                </a:cxnLst>
                <a:rect l="0" t="0" r="r" b="b"/>
                <a:pathLst>
                  <a:path w="8" h="5">
                    <a:moveTo>
                      <a:pt x="0" y="0"/>
                    </a:moveTo>
                    <a:lnTo>
                      <a:pt x="0" y="5"/>
                    </a:lnTo>
                    <a:lnTo>
                      <a:pt x="4" y="5"/>
                    </a:lnTo>
                    <a:lnTo>
                      <a:pt x="8" y="5"/>
                    </a:lnTo>
                    <a:lnTo>
                      <a:pt x="8" y="1"/>
                    </a:lnTo>
                    <a:lnTo>
                      <a:pt x="8" y="0"/>
                    </a:lnTo>
                    <a:lnTo>
                      <a:pt x="0" y="0"/>
                    </a:lnTo>
                    <a:close/>
                  </a:path>
                </a:pathLst>
              </a:custGeom>
              <a:grpFill/>
              <a:ln w="9525">
                <a:noFill/>
                <a:round/>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233" name="Freeform 35">
                <a:extLst>
                  <a:ext uri="{FF2B5EF4-FFF2-40B4-BE49-F238E27FC236}">
                    <a16:creationId xmlns:a16="http://schemas.microsoft.com/office/drawing/2014/main" id="{BDC59FC0-60DC-4799-97C9-2A0D03EE755F}"/>
                  </a:ext>
                </a:extLst>
              </p:cNvPr>
              <p:cNvSpPr>
                <a:spLocks/>
              </p:cNvSpPr>
              <p:nvPr/>
            </p:nvSpPr>
            <p:spPr bwMode="auto">
              <a:xfrm>
                <a:off x="5189538" y="3322638"/>
                <a:ext cx="12700" cy="7938"/>
              </a:xfrm>
              <a:custGeom>
                <a:avLst/>
                <a:gdLst/>
                <a:ahLst/>
                <a:cxnLst>
                  <a:cxn ang="0">
                    <a:pos x="0" y="0"/>
                  </a:cxn>
                  <a:cxn ang="0">
                    <a:pos x="0" y="5"/>
                  </a:cxn>
                  <a:cxn ang="0">
                    <a:pos x="4" y="5"/>
                  </a:cxn>
                  <a:cxn ang="0">
                    <a:pos x="8" y="5"/>
                  </a:cxn>
                  <a:cxn ang="0">
                    <a:pos x="8" y="1"/>
                  </a:cxn>
                  <a:cxn ang="0">
                    <a:pos x="8" y="0"/>
                  </a:cxn>
                  <a:cxn ang="0">
                    <a:pos x="0" y="0"/>
                  </a:cxn>
                </a:cxnLst>
                <a:rect l="0" t="0" r="r" b="b"/>
                <a:pathLst>
                  <a:path w="8" h="5">
                    <a:moveTo>
                      <a:pt x="0" y="0"/>
                    </a:moveTo>
                    <a:lnTo>
                      <a:pt x="0" y="5"/>
                    </a:lnTo>
                    <a:lnTo>
                      <a:pt x="4" y="5"/>
                    </a:lnTo>
                    <a:lnTo>
                      <a:pt x="8" y="5"/>
                    </a:lnTo>
                    <a:lnTo>
                      <a:pt x="8" y="1"/>
                    </a:lnTo>
                    <a:lnTo>
                      <a:pt x="8" y="0"/>
                    </a:lnTo>
                    <a:lnTo>
                      <a:pt x="0" y="0"/>
                    </a:lnTo>
                  </a:path>
                </a:pathLst>
              </a:custGeom>
              <a:solidFill>
                <a:schemeClr val="tx2"/>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234" name="Freeform 36">
                <a:extLst>
                  <a:ext uri="{FF2B5EF4-FFF2-40B4-BE49-F238E27FC236}">
                    <a16:creationId xmlns:a16="http://schemas.microsoft.com/office/drawing/2014/main" id="{A5FE4B9B-24AA-4DD4-BCD9-F7BE5FE1939A}"/>
                  </a:ext>
                </a:extLst>
              </p:cNvPr>
              <p:cNvSpPr>
                <a:spLocks/>
              </p:cNvSpPr>
              <p:nvPr/>
            </p:nvSpPr>
            <p:spPr bwMode="auto">
              <a:xfrm>
                <a:off x="5141913" y="3322638"/>
                <a:ext cx="19050" cy="30163"/>
              </a:xfrm>
              <a:custGeom>
                <a:avLst/>
                <a:gdLst/>
                <a:ahLst/>
                <a:cxnLst>
                  <a:cxn ang="0">
                    <a:pos x="4" y="0"/>
                  </a:cxn>
                  <a:cxn ang="0">
                    <a:pos x="4" y="0"/>
                  </a:cxn>
                  <a:cxn ang="0">
                    <a:pos x="0" y="1"/>
                  </a:cxn>
                  <a:cxn ang="0">
                    <a:pos x="2" y="7"/>
                  </a:cxn>
                  <a:cxn ang="0">
                    <a:pos x="2" y="9"/>
                  </a:cxn>
                  <a:cxn ang="0">
                    <a:pos x="2" y="15"/>
                  </a:cxn>
                  <a:cxn ang="0">
                    <a:pos x="2" y="19"/>
                  </a:cxn>
                  <a:cxn ang="0">
                    <a:pos x="4" y="19"/>
                  </a:cxn>
                  <a:cxn ang="0">
                    <a:pos x="10" y="15"/>
                  </a:cxn>
                  <a:cxn ang="0">
                    <a:pos x="12" y="9"/>
                  </a:cxn>
                  <a:cxn ang="0">
                    <a:pos x="12" y="7"/>
                  </a:cxn>
                  <a:cxn ang="0">
                    <a:pos x="4" y="0"/>
                  </a:cxn>
                </a:cxnLst>
                <a:rect l="0" t="0" r="r" b="b"/>
                <a:pathLst>
                  <a:path w="12" h="19">
                    <a:moveTo>
                      <a:pt x="4" y="0"/>
                    </a:moveTo>
                    <a:lnTo>
                      <a:pt x="4" y="0"/>
                    </a:lnTo>
                    <a:lnTo>
                      <a:pt x="0" y="1"/>
                    </a:lnTo>
                    <a:lnTo>
                      <a:pt x="2" y="7"/>
                    </a:lnTo>
                    <a:lnTo>
                      <a:pt x="2" y="9"/>
                    </a:lnTo>
                    <a:lnTo>
                      <a:pt x="2" y="15"/>
                    </a:lnTo>
                    <a:lnTo>
                      <a:pt x="2" y="19"/>
                    </a:lnTo>
                    <a:lnTo>
                      <a:pt x="4" y="19"/>
                    </a:lnTo>
                    <a:lnTo>
                      <a:pt x="10" y="15"/>
                    </a:lnTo>
                    <a:lnTo>
                      <a:pt x="12" y="9"/>
                    </a:lnTo>
                    <a:lnTo>
                      <a:pt x="12" y="7"/>
                    </a:lnTo>
                    <a:lnTo>
                      <a:pt x="4" y="0"/>
                    </a:lnTo>
                    <a:close/>
                  </a:path>
                </a:pathLst>
              </a:custGeom>
              <a:grpFill/>
              <a:ln w="9525">
                <a:noFill/>
                <a:round/>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235" name="Freeform 37">
                <a:extLst>
                  <a:ext uri="{FF2B5EF4-FFF2-40B4-BE49-F238E27FC236}">
                    <a16:creationId xmlns:a16="http://schemas.microsoft.com/office/drawing/2014/main" id="{5F822015-AC64-4223-B2FE-099C34C6961F}"/>
                  </a:ext>
                </a:extLst>
              </p:cNvPr>
              <p:cNvSpPr>
                <a:spLocks/>
              </p:cNvSpPr>
              <p:nvPr/>
            </p:nvSpPr>
            <p:spPr bwMode="auto">
              <a:xfrm>
                <a:off x="5141913" y="3322638"/>
                <a:ext cx="19050" cy="30163"/>
              </a:xfrm>
              <a:custGeom>
                <a:avLst/>
                <a:gdLst/>
                <a:ahLst/>
                <a:cxnLst>
                  <a:cxn ang="0">
                    <a:pos x="4" y="0"/>
                  </a:cxn>
                  <a:cxn ang="0">
                    <a:pos x="4" y="0"/>
                  </a:cxn>
                  <a:cxn ang="0">
                    <a:pos x="0" y="1"/>
                  </a:cxn>
                  <a:cxn ang="0">
                    <a:pos x="2" y="7"/>
                  </a:cxn>
                  <a:cxn ang="0">
                    <a:pos x="2" y="9"/>
                  </a:cxn>
                  <a:cxn ang="0">
                    <a:pos x="2" y="15"/>
                  </a:cxn>
                  <a:cxn ang="0">
                    <a:pos x="2" y="19"/>
                  </a:cxn>
                  <a:cxn ang="0">
                    <a:pos x="4" y="19"/>
                  </a:cxn>
                  <a:cxn ang="0">
                    <a:pos x="10" y="15"/>
                  </a:cxn>
                  <a:cxn ang="0">
                    <a:pos x="12" y="9"/>
                  </a:cxn>
                  <a:cxn ang="0">
                    <a:pos x="12" y="7"/>
                  </a:cxn>
                  <a:cxn ang="0">
                    <a:pos x="4" y="0"/>
                  </a:cxn>
                </a:cxnLst>
                <a:rect l="0" t="0" r="r" b="b"/>
                <a:pathLst>
                  <a:path w="12" h="19">
                    <a:moveTo>
                      <a:pt x="4" y="0"/>
                    </a:moveTo>
                    <a:lnTo>
                      <a:pt x="4" y="0"/>
                    </a:lnTo>
                    <a:lnTo>
                      <a:pt x="0" y="1"/>
                    </a:lnTo>
                    <a:lnTo>
                      <a:pt x="2" y="7"/>
                    </a:lnTo>
                    <a:lnTo>
                      <a:pt x="2" y="9"/>
                    </a:lnTo>
                    <a:lnTo>
                      <a:pt x="2" y="15"/>
                    </a:lnTo>
                    <a:lnTo>
                      <a:pt x="2" y="19"/>
                    </a:lnTo>
                    <a:lnTo>
                      <a:pt x="4" y="19"/>
                    </a:lnTo>
                    <a:lnTo>
                      <a:pt x="10" y="15"/>
                    </a:lnTo>
                    <a:lnTo>
                      <a:pt x="12" y="9"/>
                    </a:lnTo>
                    <a:lnTo>
                      <a:pt x="12" y="7"/>
                    </a:lnTo>
                    <a:lnTo>
                      <a:pt x="4" y="0"/>
                    </a:lnTo>
                  </a:path>
                </a:pathLst>
              </a:custGeom>
              <a:solidFill>
                <a:schemeClr val="tx2"/>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236" name="Freeform 814">
                <a:extLst>
                  <a:ext uri="{FF2B5EF4-FFF2-40B4-BE49-F238E27FC236}">
                    <a16:creationId xmlns:a16="http://schemas.microsoft.com/office/drawing/2014/main" id="{98237F72-00F4-4F50-9E14-67C70CF8EA22}"/>
                  </a:ext>
                </a:extLst>
              </p:cNvPr>
              <p:cNvSpPr>
                <a:spLocks/>
              </p:cNvSpPr>
              <p:nvPr/>
            </p:nvSpPr>
            <p:spPr bwMode="auto">
              <a:xfrm>
                <a:off x="4811713" y="3184525"/>
                <a:ext cx="336550" cy="274638"/>
              </a:xfrm>
              <a:custGeom>
                <a:avLst/>
                <a:gdLst/>
                <a:ahLst/>
                <a:cxnLst>
                  <a:cxn ang="0">
                    <a:pos x="210" y="29"/>
                  </a:cxn>
                  <a:cxn ang="0">
                    <a:pos x="203" y="51"/>
                  </a:cxn>
                  <a:cxn ang="0">
                    <a:pos x="195" y="51"/>
                  </a:cxn>
                  <a:cxn ang="0">
                    <a:pos x="187" y="59"/>
                  </a:cxn>
                  <a:cxn ang="0">
                    <a:pos x="177" y="69"/>
                  </a:cxn>
                  <a:cxn ang="0">
                    <a:pos x="169" y="77"/>
                  </a:cxn>
                  <a:cxn ang="0">
                    <a:pos x="163" y="85"/>
                  </a:cxn>
                  <a:cxn ang="0">
                    <a:pos x="155" y="94"/>
                  </a:cxn>
                  <a:cxn ang="0">
                    <a:pos x="155" y="102"/>
                  </a:cxn>
                  <a:cxn ang="0">
                    <a:pos x="159" y="108"/>
                  </a:cxn>
                  <a:cxn ang="0">
                    <a:pos x="149" y="124"/>
                  </a:cxn>
                  <a:cxn ang="0">
                    <a:pos x="142" y="134"/>
                  </a:cxn>
                  <a:cxn ang="0">
                    <a:pos x="140" y="142"/>
                  </a:cxn>
                  <a:cxn ang="0">
                    <a:pos x="120" y="153"/>
                  </a:cxn>
                  <a:cxn ang="0">
                    <a:pos x="118" y="161"/>
                  </a:cxn>
                  <a:cxn ang="0">
                    <a:pos x="110" y="163"/>
                  </a:cxn>
                  <a:cxn ang="0">
                    <a:pos x="102" y="165"/>
                  </a:cxn>
                  <a:cxn ang="0">
                    <a:pos x="80" y="165"/>
                  </a:cxn>
                  <a:cxn ang="0">
                    <a:pos x="73" y="167"/>
                  </a:cxn>
                  <a:cxn ang="0">
                    <a:pos x="57" y="173"/>
                  </a:cxn>
                  <a:cxn ang="0">
                    <a:pos x="43" y="153"/>
                  </a:cxn>
                  <a:cxn ang="0">
                    <a:pos x="35" y="148"/>
                  </a:cxn>
                  <a:cxn ang="0">
                    <a:pos x="39" y="138"/>
                  </a:cxn>
                  <a:cxn ang="0">
                    <a:pos x="35" y="138"/>
                  </a:cxn>
                  <a:cxn ang="0">
                    <a:pos x="33" y="132"/>
                  </a:cxn>
                  <a:cxn ang="0">
                    <a:pos x="35" y="124"/>
                  </a:cxn>
                  <a:cxn ang="0">
                    <a:pos x="35" y="116"/>
                  </a:cxn>
                  <a:cxn ang="0">
                    <a:pos x="33" y="108"/>
                  </a:cxn>
                  <a:cxn ang="0">
                    <a:pos x="37" y="98"/>
                  </a:cxn>
                  <a:cxn ang="0">
                    <a:pos x="35" y="87"/>
                  </a:cxn>
                  <a:cxn ang="0">
                    <a:pos x="43" y="79"/>
                  </a:cxn>
                  <a:cxn ang="0">
                    <a:pos x="37" y="65"/>
                  </a:cxn>
                  <a:cxn ang="0">
                    <a:pos x="37" y="59"/>
                  </a:cxn>
                  <a:cxn ang="0">
                    <a:pos x="45" y="47"/>
                  </a:cxn>
                  <a:cxn ang="0">
                    <a:pos x="39" y="45"/>
                  </a:cxn>
                  <a:cxn ang="0">
                    <a:pos x="21" y="45"/>
                  </a:cxn>
                  <a:cxn ang="0">
                    <a:pos x="19" y="41"/>
                  </a:cxn>
                  <a:cxn ang="0">
                    <a:pos x="11" y="41"/>
                  </a:cxn>
                  <a:cxn ang="0">
                    <a:pos x="8" y="41"/>
                  </a:cxn>
                  <a:cxn ang="0">
                    <a:pos x="8" y="39"/>
                  </a:cxn>
                  <a:cxn ang="0">
                    <a:pos x="8" y="31"/>
                  </a:cxn>
                  <a:cxn ang="0">
                    <a:pos x="6" y="27"/>
                  </a:cxn>
                  <a:cxn ang="0">
                    <a:pos x="6" y="21"/>
                  </a:cxn>
                  <a:cxn ang="0">
                    <a:pos x="0" y="18"/>
                  </a:cxn>
                  <a:cxn ang="0">
                    <a:pos x="10" y="8"/>
                  </a:cxn>
                  <a:cxn ang="0">
                    <a:pos x="19" y="8"/>
                  </a:cxn>
                  <a:cxn ang="0">
                    <a:pos x="27" y="2"/>
                  </a:cxn>
                  <a:cxn ang="0">
                    <a:pos x="37" y="0"/>
                  </a:cxn>
                  <a:cxn ang="0">
                    <a:pos x="45" y="6"/>
                  </a:cxn>
                  <a:cxn ang="0">
                    <a:pos x="73" y="6"/>
                  </a:cxn>
                  <a:cxn ang="0">
                    <a:pos x="102" y="6"/>
                  </a:cxn>
                  <a:cxn ang="0">
                    <a:pos x="114" y="12"/>
                  </a:cxn>
                  <a:cxn ang="0">
                    <a:pos x="128" y="12"/>
                  </a:cxn>
                  <a:cxn ang="0">
                    <a:pos x="132" y="20"/>
                  </a:cxn>
                  <a:cxn ang="0">
                    <a:pos x="140" y="21"/>
                  </a:cxn>
                  <a:cxn ang="0">
                    <a:pos x="149" y="25"/>
                  </a:cxn>
                  <a:cxn ang="0">
                    <a:pos x="159" y="29"/>
                  </a:cxn>
                  <a:cxn ang="0">
                    <a:pos x="167" y="27"/>
                  </a:cxn>
                  <a:cxn ang="0">
                    <a:pos x="183" y="31"/>
                  </a:cxn>
                  <a:cxn ang="0">
                    <a:pos x="191" y="35"/>
                  </a:cxn>
                  <a:cxn ang="0">
                    <a:pos x="201" y="35"/>
                  </a:cxn>
                  <a:cxn ang="0">
                    <a:pos x="205" y="29"/>
                  </a:cxn>
                  <a:cxn ang="0">
                    <a:pos x="210" y="29"/>
                  </a:cxn>
                </a:cxnLst>
                <a:rect l="0" t="0" r="r" b="b"/>
                <a:pathLst>
                  <a:path w="212" h="173">
                    <a:moveTo>
                      <a:pt x="210" y="29"/>
                    </a:moveTo>
                    <a:lnTo>
                      <a:pt x="210" y="29"/>
                    </a:lnTo>
                    <a:lnTo>
                      <a:pt x="212" y="41"/>
                    </a:lnTo>
                    <a:lnTo>
                      <a:pt x="203" y="51"/>
                    </a:lnTo>
                    <a:lnTo>
                      <a:pt x="197" y="51"/>
                    </a:lnTo>
                    <a:lnTo>
                      <a:pt x="195" y="51"/>
                    </a:lnTo>
                    <a:lnTo>
                      <a:pt x="195" y="57"/>
                    </a:lnTo>
                    <a:lnTo>
                      <a:pt x="187" y="59"/>
                    </a:lnTo>
                    <a:lnTo>
                      <a:pt x="181" y="65"/>
                    </a:lnTo>
                    <a:lnTo>
                      <a:pt x="177" y="69"/>
                    </a:lnTo>
                    <a:lnTo>
                      <a:pt x="169" y="73"/>
                    </a:lnTo>
                    <a:lnTo>
                      <a:pt x="169" y="77"/>
                    </a:lnTo>
                    <a:lnTo>
                      <a:pt x="165" y="79"/>
                    </a:lnTo>
                    <a:lnTo>
                      <a:pt x="163" y="85"/>
                    </a:lnTo>
                    <a:lnTo>
                      <a:pt x="159" y="88"/>
                    </a:lnTo>
                    <a:lnTo>
                      <a:pt x="155" y="94"/>
                    </a:lnTo>
                    <a:lnTo>
                      <a:pt x="153" y="98"/>
                    </a:lnTo>
                    <a:lnTo>
                      <a:pt x="155" y="102"/>
                    </a:lnTo>
                    <a:lnTo>
                      <a:pt x="155" y="106"/>
                    </a:lnTo>
                    <a:lnTo>
                      <a:pt x="159" y="108"/>
                    </a:lnTo>
                    <a:lnTo>
                      <a:pt x="159" y="112"/>
                    </a:lnTo>
                    <a:lnTo>
                      <a:pt x="149" y="124"/>
                    </a:lnTo>
                    <a:lnTo>
                      <a:pt x="145" y="128"/>
                    </a:lnTo>
                    <a:lnTo>
                      <a:pt x="142" y="134"/>
                    </a:lnTo>
                    <a:lnTo>
                      <a:pt x="142" y="138"/>
                    </a:lnTo>
                    <a:lnTo>
                      <a:pt x="140" y="142"/>
                    </a:lnTo>
                    <a:lnTo>
                      <a:pt x="136" y="142"/>
                    </a:lnTo>
                    <a:lnTo>
                      <a:pt x="120" y="153"/>
                    </a:lnTo>
                    <a:lnTo>
                      <a:pt x="118" y="157"/>
                    </a:lnTo>
                    <a:lnTo>
                      <a:pt x="118" y="161"/>
                    </a:lnTo>
                    <a:lnTo>
                      <a:pt x="114" y="163"/>
                    </a:lnTo>
                    <a:lnTo>
                      <a:pt x="110" y="163"/>
                    </a:lnTo>
                    <a:lnTo>
                      <a:pt x="104" y="163"/>
                    </a:lnTo>
                    <a:lnTo>
                      <a:pt x="102" y="165"/>
                    </a:lnTo>
                    <a:lnTo>
                      <a:pt x="82" y="161"/>
                    </a:lnTo>
                    <a:lnTo>
                      <a:pt x="80" y="165"/>
                    </a:lnTo>
                    <a:lnTo>
                      <a:pt x="76" y="167"/>
                    </a:lnTo>
                    <a:lnTo>
                      <a:pt x="73" y="167"/>
                    </a:lnTo>
                    <a:lnTo>
                      <a:pt x="65" y="173"/>
                    </a:lnTo>
                    <a:lnTo>
                      <a:pt x="57" y="173"/>
                    </a:lnTo>
                    <a:lnTo>
                      <a:pt x="49" y="157"/>
                    </a:lnTo>
                    <a:lnTo>
                      <a:pt x="43" y="153"/>
                    </a:lnTo>
                    <a:lnTo>
                      <a:pt x="35" y="152"/>
                    </a:lnTo>
                    <a:lnTo>
                      <a:pt x="35" y="148"/>
                    </a:lnTo>
                    <a:lnTo>
                      <a:pt x="37" y="142"/>
                    </a:lnTo>
                    <a:lnTo>
                      <a:pt x="39" y="138"/>
                    </a:lnTo>
                    <a:lnTo>
                      <a:pt x="37" y="138"/>
                    </a:lnTo>
                    <a:lnTo>
                      <a:pt x="35" y="138"/>
                    </a:lnTo>
                    <a:lnTo>
                      <a:pt x="33" y="136"/>
                    </a:lnTo>
                    <a:lnTo>
                      <a:pt x="33" y="132"/>
                    </a:lnTo>
                    <a:lnTo>
                      <a:pt x="33" y="128"/>
                    </a:lnTo>
                    <a:lnTo>
                      <a:pt x="35" y="124"/>
                    </a:lnTo>
                    <a:lnTo>
                      <a:pt x="37" y="118"/>
                    </a:lnTo>
                    <a:lnTo>
                      <a:pt x="35" y="116"/>
                    </a:lnTo>
                    <a:lnTo>
                      <a:pt x="33" y="112"/>
                    </a:lnTo>
                    <a:lnTo>
                      <a:pt x="33" y="108"/>
                    </a:lnTo>
                    <a:lnTo>
                      <a:pt x="37" y="104"/>
                    </a:lnTo>
                    <a:lnTo>
                      <a:pt x="37" y="98"/>
                    </a:lnTo>
                    <a:lnTo>
                      <a:pt x="37" y="92"/>
                    </a:lnTo>
                    <a:lnTo>
                      <a:pt x="35" y="87"/>
                    </a:lnTo>
                    <a:lnTo>
                      <a:pt x="39" y="83"/>
                    </a:lnTo>
                    <a:lnTo>
                      <a:pt x="43" y="79"/>
                    </a:lnTo>
                    <a:lnTo>
                      <a:pt x="43" y="75"/>
                    </a:lnTo>
                    <a:lnTo>
                      <a:pt x="37" y="65"/>
                    </a:lnTo>
                    <a:lnTo>
                      <a:pt x="35" y="61"/>
                    </a:lnTo>
                    <a:lnTo>
                      <a:pt x="37" y="59"/>
                    </a:lnTo>
                    <a:lnTo>
                      <a:pt x="43" y="55"/>
                    </a:lnTo>
                    <a:lnTo>
                      <a:pt x="45" y="47"/>
                    </a:lnTo>
                    <a:lnTo>
                      <a:pt x="39" y="47"/>
                    </a:lnTo>
                    <a:lnTo>
                      <a:pt x="39" y="45"/>
                    </a:lnTo>
                    <a:lnTo>
                      <a:pt x="35" y="45"/>
                    </a:lnTo>
                    <a:lnTo>
                      <a:pt x="21" y="45"/>
                    </a:lnTo>
                    <a:lnTo>
                      <a:pt x="19" y="45"/>
                    </a:lnTo>
                    <a:lnTo>
                      <a:pt x="19" y="41"/>
                    </a:lnTo>
                    <a:lnTo>
                      <a:pt x="17" y="39"/>
                    </a:lnTo>
                    <a:lnTo>
                      <a:pt x="11" y="41"/>
                    </a:lnTo>
                    <a:lnTo>
                      <a:pt x="10" y="45"/>
                    </a:lnTo>
                    <a:lnTo>
                      <a:pt x="8" y="41"/>
                    </a:lnTo>
                    <a:lnTo>
                      <a:pt x="6" y="41"/>
                    </a:lnTo>
                    <a:lnTo>
                      <a:pt x="8" y="39"/>
                    </a:lnTo>
                    <a:lnTo>
                      <a:pt x="11" y="35"/>
                    </a:lnTo>
                    <a:lnTo>
                      <a:pt x="8" y="31"/>
                    </a:lnTo>
                    <a:lnTo>
                      <a:pt x="8" y="29"/>
                    </a:lnTo>
                    <a:lnTo>
                      <a:pt x="6" y="27"/>
                    </a:lnTo>
                    <a:lnTo>
                      <a:pt x="6" y="25"/>
                    </a:lnTo>
                    <a:lnTo>
                      <a:pt x="6" y="21"/>
                    </a:lnTo>
                    <a:lnTo>
                      <a:pt x="0" y="20"/>
                    </a:lnTo>
                    <a:lnTo>
                      <a:pt x="0" y="18"/>
                    </a:lnTo>
                    <a:lnTo>
                      <a:pt x="2" y="12"/>
                    </a:lnTo>
                    <a:lnTo>
                      <a:pt x="10" y="8"/>
                    </a:lnTo>
                    <a:lnTo>
                      <a:pt x="15" y="10"/>
                    </a:lnTo>
                    <a:lnTo>
                      <a:pt x="19" y="8"/>
                    </a:lnTo>
                    <a:lnTo>
                      <a:pt x="19" y="6"/>
                    </a:lnTo>
                    <a:lnTo>
                      <a:pt x="27" y="2"/>
                    </a:lnTo>
                    <a:lnTo>
                      <a:pt x="33" y="0"/>
                    </a:lnTo>
                    <a:lnTo>
                      <a:pt x="37" y="0"/>
                    </a:lnTo>
                    <a:lnTo>
                      <a:pt x="39" y="2"/>
                    </a:lnTo>
                    <a:lnTo>
                      <a:pt x="45" y="6"/>
                    </a:lnTo>
                    <a:lnTo>
                      <a:pt x="61" y="2"/>
                    </a:lnTo>
                    <a:lnTo>
                      <a:pt x="73" y="6"/>
                    </a:lnTo>
                    <a:lnTo>
                      <a:pt x="82" y="8"/>
                    </a:lnTo>
                    <a:lnTo>
                      <a:pt x="102" y="6"/>
                    </a:lnTo>
                    <a:lnTo>
                      <a:pt x="112" y="8"/>
                    </a:lnTo>
                    <a:lnTo>
                      <a:pt x="114" y="12"/>
                    </a:lnTo>
                    <a:lnTo>
                      <a:pt x="122" y="12"/>
                    </a:lnTo>
                    <a:lnTo>
                      <a:pt x="128" y="12"/>
                    </a:lnTo>
                    <a:lnTo>
                      <a:pt x="130" y="16"/>
                    </a:lnTo>
                    <a:lnTo>
                      <a:pt x="132" y="20"/>
                    </a:lnTo>
                    <a:lnTo>
                      <a:pt x="136" y="21"/>
                    </a:lnTo>
                    <a:lnTo>
                      <a:pt x="140" y="21"/>
                    </a:lnTo>
                    <a:lnTo>
                      <a:pt x="145" y="25"/>
                    </a:lnTo>
                    <a:lnTo>
                      <a:pt x="149" y="25"/>
                    </a:lnTo>
                    <a:lnTo>
                      <a:pt x="155" y="27"/>
                    </a:lnTo>
                    <a:lnTo>
                      <a:pt x="159" y="29"/>
                    </a:lnTo>
                    <a:lnTo>
                      <a:pt x="165" y="27"/>
                    </a:lnTo>
                    <a:lnTo>
                      <a:pt x="167" y="27"/>
                    </a:lnTo>
                    <a:lnTo>
                      <a:pt x="169" y="29"/>
                    </a:lnTo>
                    <a:lnTo>
                      <a:pt x="183" y="31"/>
                    </a:lnTo>
                    <a:lnTo>
                      <a:pt x="185" y="37"/>
                    </a:lnTo>
                    <a:lnTo>
                      <a:pt x="191" y="35"/>
                    </a:lnTo>
                    <a:lnTo>
                      <a:pt x="195" y="35"/>
                    </a:lnTo>
                    <a:lnTo>
                      <a:pt x="201" y="35"/>
                    </a:lnTo>
                    <a:lnTo>
                      <a:pt x="203" y="31"/>
                    </a:lnTo>
                    <a:lnTo>
                      <a:pt x="205" y="29"/>
                    </a:lnTo>
                    <a:lnTo>
                      <a:pt x="210" y="29"/>
                    </a:lnTo>
                    <a:lnTo>
                      <a:pt x="210" y="29"/>
                    </a:lnTo>
                    <a:close/>
                  </a:path>
                </a:pathLst>
              </a:custGeom>
              <a:grp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304" name="Freeform 814">
                <a:extLst>
                  <a:ext uri="{FF2B5EF4-FFF2-40B4-BE49-F238E27FC236}">
                    <a16:creationId xmlns:a16="http://schemas.microsoft.com/office/drawing/2014/main" id="{E2DE4B4D-EC89-4FD1-AA82-0E48CAAB698F}"/>
                  </a:ext>
                </a:extLst>
              </p:cNvPr>
              <p:cNvSpPr>
                <a:spLocks/>
              </p:cNvSpPr>
              <p:nvPr/>
            </p:nvSpPr>
            <p:spPr bwMode="auto">
              <a:xfrm>
                <a:off x="4811148" y="3184525"/>
                <a:ext cx="336550" cy="274638"/>
              </a:xfrm>
              <a:custGeom>
                <a:avLst/>
                <a:gdLst/>
                <a:ahLst/>
                <a:cxnLst>
                  <a:cxn ang="0">
                    <a:pos x="210" y="29"/>
                  </a:cxn>
                  <a:cxn ang="0">
                    <a:pos x="203" y="51"/>
                  </a:cxn>
                  <a:cxn ang="0">
                    <a:pos x="195" y="51"/>
                  </a:cxn>
                  <a:cxn ang="0">
                    <a:pos x="187" y="59"/>
                  </a:cxn>
                  <a:cxn ang="0">
                    <a:pos x="177" y="69"/>
                  </a:cxn>
                  <a:cxn ang="0">
                    <a:pos x="169" y="77"/>
                  </a:cxn>
                  <a:cxn ang="0">
                    <a:pos x="163" y="85"/>
                  </a:cxn>
                  <a:cxn ang="0">
                    <a:pos x="155" y="94"/>
                  </a:cxn>
                  <a:cxn ang="0">
                    <a:pos x="155" y="102"/>
                  </a:cxn>
                  <a:cxn ang="0">
                    <a:pos x="159" y="108"/>
                  </a:cxn>
                  <a:cxn ang="0">
                    <a:pos x="149" y="124"/>
                  </a:cxn>
                  <a:cxn ang="0">
                    <a:pos x="142" y="134"/>
                  </a:cxn>
                  <a:cxn ang="0">
                    <a:pos x="140" y="142"/>
                  </a:cxn>
                  <a:cxn ang="0">
                    <a:pos x="120" y="153"/>
                  </a:cxn>
                  <a:cxn ang="0">
                    <a:pos x="118" y="161"/>
                  </a:cxn>
                  <a:cxn ang="0">
                    <a:pos x="110" y="163"/>
                  </a:cxn>
                  <a:cxn ang="0">
                    <a:pos x="102" y="165"/>
                  </a:cxn>
                  <a:cxn ang="0">
                    <a:pos x="80" y="165"/>
                  </a:cxn>
                  <a:cxn ang="0">
                    <a:pos x="73" y="167"/>
                  </a:cxn>
                  <a:cxn ang="0">
                    <a:pos x="57" y="173"/>
                  </a:cxn>
                  <a:cxn ang="0">
                    <a:pos x="43" y="153"/>
                  </a:cxn>
                  <a:cxn ang="0">
                    <a:pos x="35" y="148"/>
                  </a:cxn>
                  <a:cxn ang="0">
                    <a:pos x="39" y="138"/>
                  </a:cxn>
                  <a:cxn ang="0">
                    <a:pos x="35" y="138"/>
                  </a:cxn>
                  <a:cxn ang="0">
                    <a:pos x="33" y="132"/>
                  </a:cxn>
                  <a:cxn ang="0">
                    <a:pos x="35" y="124"/>
                  </a:cxn>
                  <a:cxn ang="0">
                    <a:pos x="35" y="116"/>
                  </a:cxn>
                  <a:cxn ang="0">
                    <a:pos x="33" y="108"/>
                  </a:cxn>
                  <a:cxn ang="0">
                    <a:pos x="37" y="98"/>
                  </a:cxn>
                  <a:cxn ang="0">
                    <a:pos x="35" y="87"/>
                  </a:cxn>
                  <a:cxn ang="0">
                    <a:pos x="43" y="79"/>
                  </a:cxn>
                  <a:cxn ang="0">
                    <a:pos x="37" y="65"/>
                  </a:cxn>
                  <a:cxn ang="0">
                    <a:pos x="37" y="59"/>
                  </a:cxn>
                  <a:cxn ang="0">
                    <a:pos x="45" y="47"/>
                  </a:cxn>
                  <a:cxn ang="0">
                    <a:pos x="39" y="45"/>
                  </a:cxn>
                  <a:cxn ang="0">
                    <a:pos x="21" y="45"/>
                  </a:cxn>
                  <a:cxn ang="0">
                    <a:pos x="19" y="41"/>
                  </a:cxn>
                  <a:cxn ang="0">
                    <a:pos x="11" y="41"/>
                  </a:cxn>
                  <a:cxn ang="0">
                    <a:pos x="8" y="41"/>
                  </a:cxn>
                  <a:cxn ang="0">
                    <a:pos x="8" y="39"/>
                  </a:cxn>
                  <a:cxn ang="0">
                    <a:pos x="8" y="31"/>
                  </a:cxn>
                  <a:cxn ang="0">
                    <a:pos x="6" y="27"/>
                  </a:cxn>
                  <a:cxn ang="0">
                    <a:pos x="6" y="21"/>
                  </a:cxn>
                  <a:cxn ang="0">
                    <a:pos x="0" y="18"/>
                  </a:cxn>
                  <a:cxn ang="0">
                    <a:pos x="10" y="8"/>
                  </a:cxn>
                  <a:cxn ang="0">
                    <a:pos x="19" y="8"/>
                  </a:cxn>
                  <a:cxn ang="0">
                    <a:pos x="27" y="2"/>
                  </a:cxn>
                  <a:cxn ang="0">
                    <a:pos x="37" y="0"/>
                  </a:cxn>
                  <a:cxn ang="0">
                    <a:pos x="45" y="6"/>
                  </a:cxn>
                  <a:cxn ang="0">
                    <a:pos x="73" y="6"/>
                  </a:cxn>
                  <a:cxn ang="0">
                    <a:pos x="102" y="6"/>
                  </a:cxn>
                  <a:cxn ang="0">
                    <a:pos x="114" y="12"/>
                  </a:cxn>
                  <a:cxn ang="0">
                    <a:pos x="128" y="12"/>
                  </a:cxn>
                  <a:cxn ang="0">
                    <a:pos x="132" y="20"/>
                  </a:cxn>
                  <a:cxn ang="0">
                    <a:pos x="140" y="21"/>
                  </a:cxn>
                  <a:cxn ang="0">
                    <a:pos x="149" y="25"/>
                  </a:cxn>
                  <a:cxn ang="0">
                    <a:pos x="159" y="29"/>
                  </a:cxn>
                  <a:cxn ang="0">
                    <a:pos x="167" y="27"/>
                  </a:cxn>
                  <a:cxn ang="0">
                    <a:pos x="183" y="31"/>
                  </a:cxn>
                  <a:cxn ang="0">
                    <a:pos x="191" y="35"/>
                  </a:cxn>
                  <a:cxn ang="0">
                    <a:pos x="201" y="35"/>
                  </a:cxn>
                  <a:cxn ang="0">
                    <a:pos x="205" y="29"/>
                  </a:cxn>
                  <a:cxn ang="0">
                    <a:pos x="210" y="29"/>
                  </a:cxn>
                </a:cxnLst>
                <a:rect l="0" t="0" r="r" b="b"/>
                <a:pathLst>
                  <a:path w="212" h="173">
                    <a:moveTo>
                      <a:pt x="210" y="29"/>
                    </a:moveTo>
                    <a:lnTo>
                      <a:pt x="210" y="29"/>
                    </a:lnTo>
                    <a:lnTo>
                      <a:pt x="212" y="41"/>
                    </a:lnTo>
                    <a:lnTo>
                      <a:pt x="203" y="51"/>
                    </a:lnTo>
                    <a:lnTo>
                      <a:pt x="197" y="51"/>
                    </a:lnTo>
                    <a:lnTo>
                      <a:pt x="195" y="51"/>
                    </a:lnTo>
                    <a:lnTo>
                      <a:pt x="195" y="57"/>
                    </a:lnTo>
                    <a:lnTo>
                      <a:pt x="187" y="59"/>
                    </a:lnTo>
                    <a:lnTo>
                      <a:pt x="181" y="65"/>
                    </a:lnTo>
                    <a:lnTo>
                      <a:pt x="177" y="69"/>
                    </a:lnTo>
                    <a:lnTo>
                      <a:pt x="169" y="73"/>
                    </a:lnTo>
                    <a:lnTo>
                      <a:pt x="169" y="77"/>
                    </a:lnTo>
                    <a:lnTo>
                      <a:pt x="165" y="79"/>
                    </a:lnTo>
                    <a:lnTo>
                      <a:pt x="163" y="85"/>
                    </a:lnTo>
                    <a:lnTo>
                      <a:pt x="159" y="88"/>
                    </a:lnTo>
                    <a:lnTo>
                      <a:pt x="155" y="94"/>
                    </a:lnTo>
                    <a:lnTo>
                      <a:pt x="153" y="98"/>
                    </a:lnTo>
                    <a:lnTo>
                      <a:pt x="155" y="102"/>
                    </a:lnTo>
                    <a:lnTo>
                      <a:pt x="155" y="106"/>
                    </a:lnTo>
                    <a:lnTo>
                      <a:pt x="159" y="108"/>
                    </a:lnTo>
                    <a:lnTo>
                      <a:pt x="159" y="112"/>
                    </a:lnTo>
                    <a:lnTo>
                      <a:pt x="149" y="124"/>
                    </a:lnTo>
                    <a:lnTo>
                      <a:pt x="145" y="128"/>
                    </a:lnTo>
                    <a:lnTo>
                      <a:pt x="142" y="134"/>
                    </a:lnTo>
                    <a:lnTo>
                      <a:pt x="142" y="138"/>
                    </a:lnTo>
                    <a:lnTo>
                      <a:pt x="140" y="142"/>
                    </a:lnTo>
                    <a:lnTo>
                      <a:pt x="136" y="142"/>
                    </a:lnTo>
                    <a:lnTo>
                      <a:pt x="120" y="153"/>
                    </a:lnTo>
                    <a:lnTo>
                      <a:pt x="118" y="157"/>
                    </a:lnTo>
                    <a:lnTo>
                      <a:pt x="118" y="161"/>
                    </a:lnTo>
                    <a:lnTo>
                      <a:pt x="114" y="163"/>
                    </a:lnTo>
                    <a:lnTo>
                      <a:pt x="110" y="163"/>
                    </a:lnTo>
                    <a:lnTo>
                      <a:pt x="104" y="163"/>
                    </a:lnTo>
                    <a:lnTo>
                      <a:pt x="102" y="165"/>
                    </a:lnTo>
                    <a:lnTo>
                      <a:pt x="82" y="161"/>
                    </a:lnTo>
                    <a:lnTo>
                      <a:pt x="80" y="165"/>
                    </a:lnTo>
                    <a:lnTo>
                      <a:pt x="76" y="167"/>
                    </a:lnTo>
                    <a:lnTo>
                      <a:pt x="73" y="167"/>
                    </a:lnTo>
                    <a:lnTo>
                      <a:pt x="65" y="173"/>
                    </a:lnTo>
                    <a:lnTo>
                      <a:pt x="57" y="173"/>
                    </a:lnTo>
                    <a:lnTo>
                      <a:pt x="49" y="157"/>
                    </a:lnTo>
                    <a:lnTo>
                      <a:pt x="43" y="153"/>
                    </a:lnTo>
                    <a:lnTo>
                      <a:pt x="35" y="152"/>
                    </a:lnTo>
                    <a:lnTo>
                      <a:pt x="35" y="148"/>
                    </a:lnTo>
                    <a:lnTo>
                      <a:pt x="37" y="142"/>
                    </a:lnTo>
                    <a:lnTo>
                      <a:pt x="39" y="138"/>
                    </a:lnTo>
                    <a:lnTo>
                      <a:pt x="37" y="138"/>
                    </a:lnTo>
                    <a:lnTo>
                      <a:pt x="35" y="138"/>
                    </a:lnTo>
                    <a:lnTo>
                      <a:pt x="33" y="136"/>
                    </a:lnTo>
                    <a:lnTo>
                      <a:pt x="33" y="132"/>
                    </a:lnTo>
                    <a:lnTo>
                      <a:pt x="33" y="128"/>
                    </a:lnTo>
                    <a:lnTo>
                      <a:pt x="35" y="124"/>
                    </a:lnTo>
                    <a:lnTo>
                      <a:pt x="37" y="118"/>
                    </a:lnTo>
                    <a:lnTo>
                      <a:pt x="35" y="116"/>
                    </a:lnTo>
                    <a:lnTo>
                      <a:pt x="33" y="112"/>
                    </a:lnTo>
                    <a:lnTo>
                      <a:pt x="33" y="108"/>
                    </a:lnTo>
                    <a:lnTo>
                      <a:pt x="37" y="104"/>
                    </a:lnTo>
                    <a:lnTo>
                      <a:pt x="37" y="98"/>
                    </a:lnTo>
                    <a:lnTo>
                      <a:pt x="37" y="92"/>
                    </a:lnTo>
                    <a:lnTo>
                      <a:pt x="35" y="87"/>
                    </a:lnTo>
                    <a:lnTo>
                      <a:pt x="39" y="83"/>
                    </a:lnTo>
                    <a:lnTo>
                      <a:pt x="43" y="79"/>
                    </a:lnTo>
                    <a:lnTo>
                      <a:pt x="43" y="75"/>
                    </a:lnTo>
                    <a:lnTo>
                      <a:pt x="37" y="65"/>
                    </a:lnTo>
                    <a:lnTo>
                      <a:pt x="35" y="61"/>
                    </a:lnTo>
                    <a:lnTo>
                      <a:pt x="37" y="59"/>
                    </a:lnTo>
                    <a:lnTo>
                      <a:pt x="43" y="55"/>
                    </a:lnTo>
                    <a:lnTo>
                      <a:pt x="45" y="47"/>
                    </a:lnTo>
                    <a:lnTo>
                      <a:pt x="39" y="47"/>
                    </a:lnTo>
                    <a:lnTo>
                      <a:pt x="39" y="45"/>
                    </a:lnTo>
                    <a:lnTo>
                      <a:pt x="35" y="45"/>
                    </a:lnTo>
                    <a:lnTo>
                      <a:pt x="21" y="45"/>
                    </a:lnTo>
                    <a:lnTo>
                      <a:pt x="19" y="45"/>
                    </a:lnTo>
                    <a:lnTo>
                      <a:pt x="19" y="41"/>
                    </a:lnTo>
                    <a:lnTo>
                      <a:pt x="17" y="39"/>
                    </a:lnTo>
                    <a:lnTo>
                      <a:pt x="11" y="41"/>
                    </a:lnTo>
                    <a:lnTo>
                      <a:pt x="10" y="45"/>
                    </a:lnTo>
                    <a:lnTo>
                      <a:pt x="8" y="41"/>
                    </a:lnTo>
                    <a:lnTo>
                      <a:pt x="6" y="41"/>
                    </a:lnTo>
                    <a:lnTo>
                      <a:pt x="8" y="39"/>
                    </a:lnTo>
                    <a:lnTo>
                      <a:pt x="11" y="35"/>
                    </a:lnTo>
                    <a:lnTo>
                      <a:pt x="8" y="31"/>
                    </a:lnTo>
                    <a:lnTo>
                      <a:pt x="8" y="29"/>
                    </a:lnTo>
                    <a:lnTo>
                      <a:pt x="6" y="27"/>
                    </a:lnTo>
                    <a:lnTo>
                      <a:pt x="6" y="25"/>
                    </a:lnTo>
                    <a:lnTo>
                      <a:pt x="6" y="21"/>
                    </a:lnTo>
                    <a:lnTo>
                      <a:pt x="0" y="20"/>
                    </a:lnTo>
                    <a:lnTo>
                      <a:pt x="0" y="18"/>
                    </a:lnTo>
                    <a:lnTo>
                      <a:pt x="2" y="12"/>
                    </a:lnTo>
                    <a:lnTo>
                      <a:pt x="10" y="8"/>
                    </a:lnTo>
                    <a:lnTo>
                      <a:pt x="15" y="10"/>
                    </a:lnTo>
                    <a:lnTo>
                      <a:pt x="19" y="8"/>
                    </a:lnTo>
                    <a:lnTo>
                      <a:pt x="19" y="6"/>
                    </a:lnTo>
                    <a:lnTo>
                      <a:pt x="27" y="2"/>
                    </a:lnTo>
                    <a:lnTo>
                      <a:pt x="33" y="0"/>
                    </a:lnTo>
                    <a:lnTo>
                      <a:pt x="37" y="0"/>
                    </a:lnTo>
                    <a:lnTo>
                      <a:pt x="39" y="2"/>
                    </a:lnTo>
                    <a:lnTo>
                      <a:pt x="45" y="6"/>
                    </a:lnTo>
                    <a:lnTo>
                      <a:pt x="61" y="2"/>
                    </a:lnTo>
                    <a:lnTo>
                      <a:pt x="73" y="6"/>
                    </a:lnTo>
                    <a:lnTo>
                      <a:pt x="82" y="8"/>
                    </a:lnTo>
                    <a:lnTo>
                      <a:pt x="102" y="6"/>
                    </a:lnTo>
                    <a:lnTo>
                      <a:pt x="112" y="8"/>
                    </a:lnTo>
                    <a:lnTo>
                      <a:pt x="114" y="12"/>
                    </a:lnTo>
                    <a:lnTo>
                      <a:pt x="122" y="12"/>
                    </a:lnTo>
                    <a:lnTo>
                      <a:pt x="128" y="12"/>
                    </a:lnTo>
                    <a:lnTo>
                      <a:pt x="130" y="16"/>
                    </a:lnTo>
                    <a:lnTo>
                      <a:pt x="132" y="20"/>
                    </a:lnTo>
                    <a:lnTo>
                      <a:pt x="136" y="21"/>
                    </a:lnTo>
                    <a:lnTo>
                      <a:pt x="140" y="21"/>
                    </a:lnTo>
                    <a:lnTo>
                      <a:pt x="145" y="25"/>
                    </a:lnTo>
                    <a:lnTo>
                      <a:pt x="149" y="25"/>
                    </a:lnTo>
                    <a:lnTo>
                      <a:pt x="155" y="27"/>
                    </a:lnTo>
                    <a:lnTo>
                      <a:pt x="159" y="29"/>
                    </a:lnTo>
                    <a:lnTo>
                      <a:pt x="165" y="27"/>
                    </a:lnTo>
                    <a:lnTo>
                      <a:pt x="167" y="27"/>
                    </a:lnTo>
                    <a:lnTo>
                      <a:pt x="169" y="29"/>
                    </a:lnTo>
                    <a:lnTo>
                      <a:pt x="183" y="31"/>
                    </a:lnTo>
                    <a:lnTo>
                      <a:pt x="185" y="37"/>
                    </a:lnTo>
                    <a:lnTo>
                      <a:pt x="191" y="35"/>
                    </a:lnTo>
                    <a:lnTo>
                      <a:pt x="195" y="35"/>
                    </a:lnTo>
                    <a:lnTo>
                      <a:pt x="201" y="35"/>
                    </a:lnTo>
                    <a:lnTo>
                      <a:pt x="203" y="31"/>
                    </a:lnTo>
                    <a:lnTo>
                      <a:pt x="205" y="29"/>
                    </a:lnTo>
                    <a:lnTo>
                      <a:pt x="210" y="29"/>
                    </a:lnTo>
                    <a:lnTo>
                      <a:pt x="210" y="29"/>
                    </a:lnTo>
                    <a:close/>
                  </a:path>
                </a:pathLst>
              </a:custGeom>
              <a:solidFill>
                <a:schemeClr val="tx2"/>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grpSp>
        <p:sp>
          <p:nvSpPr>
            <p:cNvPr id="228" name="Freeform 815">
              <a:extLst>
                <a:ext uri="{FF2B5EF4-FFF2-40B4-BE49-F238E27FC236}">
                  <a16:creationId xmlns:a16="http://schemas.microsoft.com/office/drawing/2014/main" id="{1C78E2BD-7797-4488-BACB-C63799977EF7}"/>
                </a:ext>
              </a:extLst>
            </p:cNvPr>
            <p:cNvSpPr>
              <a:spLocks/>
            </p:cNvSpPr>
            <p:nvPr/>
          </p:nvSpPr>
          <p:spPr bwMode="auto">
            <a:xfrm>
              <a:off x="8235398" y="5364032"/>
              <a:ext cx="182116" cy="476753"/>
            </a:xfrm>
            <a:custGeom>
              <a:avLst/>
              <a:gdLst/>
              <a:ahLst/>
              <a:cxnLst>
                <a:cxn ang="0">
                  <a:pos x="37" y="113"/>
                </a:cxn>
                <a:cxn ang="0">
                  <a:pos x="39" y="103"/>
                </a:cxn>
                <a:cxn ang="0">
                  <a:pos x="39" y="99"/>
                </a:cxn>
                <a:cxn ang="0">
                  <a:pos x="35" y="97"/>
                </a:cxn>
                <a:cxn ang="0">
                  <a:pos x="35" y="89"/>
                </a:cxn>
                <a:cxn ang="0">
                  <a:pos x="39" y="79"/>
                </a:cxn>
                <a:cxn ang="0">
                  <a:pos x="35" y="73"/>
                </a:cxn>
                <a:cxn ang="0">
                  <a:pos x="39" y="65"/>
                </a:cxn>
                <a:cxn ang="0">
                  <a:pos x="39" y="53"/>
                </a:cxn>
                <a:cxn ang="0">
                  <a:pos x="43" y="44"/>
                </a:cxn>
                <a:cxn ang="0">
                  <a:pos x="45" y="36"/>
                </a:cxn>
                <a:cxn ang="0">
                  <a:pos x="37" y="24"/>
                </a:cxn>
                <a:cxn ang="0">
                  <a:pos x="45" y="16"/>
                </a:cxn>
                <a:cxn ang="0">
                  <a:pos x="43" y="8"/>
                </a:cxn>
                <a:cxn ang="0">
                  <a:pos x="37" y="6"/>
                </a:cxn>
                <a:cxn ang="0">
                  <a:pos x="21" y="6"/>
                </a:cxn>
                <a:cxn ang="0">
                  <a:pos x="19" y="0"/>
                </a:cxn>
                <a:cxn ang="0">
                  <a:pos x="12" y="6"/>
                </a:cxn>
                <a:cxn ang="0">
                  <a:pos x="15" y="30"/>
                </a:cxn>
                <a:cxn ang="0">
                  <a:pos x="10" y="44"/>
                </a:cxn>
                <a:cxn ang="0">
                  <a:pos x="10" y="48"/>
                </a:cxn>
                <a:cxn ang="0">
                  <a:pos x="8" y="57"/>
                </a:cxn>
                <a:cxn ang="0">
                  <a:pos x="2" y="65"/>
                </a:cxn>
                <a:cxn ang="0">
                  <a:pos x="0" y="69"/>
                </a:cxn>
                <a:cxn ang="0">
                  <a:pos x="6" y="77"/>
                </a:cxn>
                <a:cxn ang="0">
                  <a:pos x="8" y="73"/>
                </a:cxn>
                <a:cxn ang="0">
                  <a:pos x="6" y="79"/>
                </a:cxn>
                <a:cxn ang="0">
                  <a:pos x="8" y="83"/>
                </a:cxn>
                <a:cxn ang="0">
                  <a:pos x="10" y="93"/>
                </a:cxn>
                <a:cxn ang="0">
                  <a:pos x="10" y="97"/>
                </a:cxn>
                <a:cxn ang="0">
                  <a:pos x="12" y="113"/>
                </a:cxn>
                <a:cxn ang="0">
                  <a:pos x="21" y="116"/>
                </a:cxn>
                <a:cxn ang="0">
                  <a:pos x="33" y="114"/>
                </a:cxn>
                <a:cxn ang="0">
                  <a:pos x="37" y="113"/>
                </a:cxn>
              </a:cxnLst>
              <a:rect l="0" t="0" r="r" b="b"/>
              <a:pathLst>
                <a:path w="47" h="116">
                  <a:moveTo>
                    <a:pt x="37" y="113"/>
                  </a:moveTo>
                  <a:lnTo>
                    <a:pt x="37" y="113"/>
                  </a:lnTo>
                  <a:lnTo>
                    <a:pt x="37" y="109"/>
                  </a:lnTo>
                  <a:lnTo>
                    <a:pt x="39" y="103"/>
                  </a:lnTo>
                  <a:lnTo>
                    <a:pt x="43" y="99"/>
                  </a:lnTo>
                  <a:lnTo>
                    <a:pt x="39" y="99"/>
                  </a:lnTo>
                  <a:lnTo>
                    <a:pt x="37" y="99"/>
                  </a:lnTo>
                  <a:lnTo>
                    <a:pt x="35" y="97"/>
                  </a:lnTo>
                  <a:lnTo>
                    <a:pt x="35" y="93"/>
                  </a:lnTo>
                  <a:lnTo>
                    <a:pt x="35" y="89"/>
                  </a:lnTo>
                  <a:lnTo>
                    <a:pt x="37" y="85"/>
                  </a:lnTo>
                  <a:lnTo>
                    <a:pt x="39" y="79"/>
                  </a:lnTo>
                  <a:lnTo>
                    <a:pt x="37" y="77"/>
                  </a:lnTo>
                  <a:lnTo>
                    <a:pt x="35" y="73"/>
                  </a:lnTo>
                  <a:lnTo>
                    <a:pt x="35" y="69"/>
                  </a:lnTo>
                  <a:lnTo>
                    <a:pt x="39" y="65"/>
                  </a:lnTo>
                  <a:lnTo>
                    <a:pt x="39" y="59"/>
                  </a:lnTo>
                  <a:lnTo>
                    <a:pt x="39" y="53"/>
                  </a:lnTo>
                  <a:lnTo>
                    <a:pt x="37" y="48"/>
                  </a:lnTo>
                  <a:lnTo>
                    <a:pt x="43" y="44"/>
                  </a:lnTo>
                  <a:lnTo>
                    <a:pt x="45" y="40"/>
                  </a:lnTo>
                  <a:lnTo>
                    <a:pt x="45" y="36"/>
                  </a:lnTo>
                  <a:lnTo>
                    <a:pt x="39" y="26"/>
                  </a:lnTo>
                  <a:lnTo>
                    <a:pt x="37" y="24"/>
                  </a:lnTo>
                  <a:lnTo>
                    <a:pt x="39" y="20"/>
                  </a:lnTo>
                  <a:lnTo>
                    <a:pt x="45" y="16"/>
                  </a:lnTo>
                  <a:lnTo>
                    <a:pt x="47" y="8"/>
                  </a:lnTo>
                  <a:lnTo>
                    <a:pt x="43" y="8"/>
                  </a:lnTo>
                  <a:lnTo>
                    <a:pt x="43" y="6"/>
                  </a:lnTo>
                  <a:lnTo>
                    <a:pt x="37" y="6"/>
                  </a:lnTo>
                  <a:lnTo>
                    <a:pt x="25" y="6"/>
                  </a:lnTo>
                  <a:lnTo>
                    <a:pt x="21" y="6"/>
                  </a:lnTo>
                  <a:lnTo>
                    <a:pt x="21" y="4"/>
                  </a:lnTo>
                  <a:lnTo>
                    <a:pt x="19" y="0"/>
                  </a:lnTo>
                  <a:lnTo>
                    <a:pt x="15" y="4"/>
                  </a:lnTo>
                  <a:lnTo>
                    <a:pt x="12" y="6"/>
                  </a:lnTo>
                  <a:lnTo>
                    <a:pt x="15" y="20"/>
                  </a:lnTo>
                  <a:lnTo>
                    <a:pt x="15" y="30"/>
                  </a:lnTo>
                  <a:lnTo>
                    <a:pt x="15" y="38"/>
                  </a:lnTo>
                  <a:lnTo>
                    <a:pt x="10" y="44"/>
                  </a:lnTo>
                  <a:lnTo>
                    <a:pt x="10" y="46"/>
                  </a:lnTo>
                  <a:lnTo>
                    <a:pt x="10" y="48"/>
                  </a:lnTo>
                  <a:lnTo>
                    <a:pt x="8" y="53"/>
                  </a:lnTo>
                  <a:lnTo>
                    <a:pt x="8" y="57"/>
                  </a:lnTo>
                  <a:lnTo>
                    <a:pt x="2" y="59"/>
                  </a:lnTo>
                  <a:lnTo>
                    <a:pt x="2" y="65"/>
                  </a:lnTo>
                  <a:lnTo>
                    <a:pt x="2" y="67"/>
                  </a:lnTo>
                  <a:lnTo>
                    <a:pt x="0" y="69"/>
                  </a:lnTo>
                  <a:lnTo>
                    <a:pt x="2" y="73"/>
                  </a:lnTo>
                  <a:lnTo>
                    <a:pt x="6" y="77"/>
                  </a:lnTo>
                  <a:lnTo>
                    <a:pt x="6" y="75"/>
                  </a:lnTo>
                  <a:lnTo>
                    <a:pt x="8" y="73"/>
                  </a:lnTo>
                  <a:lnTo>
                    <a:pt x="8" y="77"/>
                  </a:lnTo>
                  <a:lnTo>
                    <a:pt x="6" y="79"/>
                  </a:lnTo>
                  <a:lnTo>
                    <a:pt x="6" y="83"/>
                  </a:lnTo>
                  <a:lnTo>
                    <a:pt x="8" y="83"/>
                  </a:lnTo>
                  <a:lnTo>
                    <a:pt x="8" y="89"/>
                  </a:lnTo>
                  <a:lnTo>
                    <a:pt x="10" y="93"/>
                  </a:lnTo>
                  <a:lnTo>
                    <a:pt x="10" y="95"/>
                  </a:lnTo>
                  <a:lnTo>
                    <a:pt x="10" y="97"/>
                  </a:lnTo>
                  <a:lnTo>
                    <a:pt x="8" y="114"/>
                  </a:lnTo>
                  <a:lnTo>
                    <a:pt x="12" y="113"/>
                  </a:lnTo>
                  <a:lnTo>
                    <a:pt x="21" y="114"/>
                  </a:lnTo>
                  <a:lnTo>
                    <a:pt x="21" y="116"/>
                  </a:lnTo>
                  <a:lnTo>
                    <a:pt x="27" y="116"/>
                  </a:lnTo>
                  <a:lnTo>
                    <a:pt x="33" y="114"/>
                  </a:lnTo>
                  <a:lnTo>
                    <a:pt x="37" y="113"/>
                  </a:lnTo>
                  <a:lnTo>
                    <a:pt x="37" y="113"/>
                  </a:lnTo>
                  <a:close/>
                </a:path>
              </a:pathLst>
            </a:custGeom>
            <a:solidFill>
              <a:schemeClr val="tx2"/>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grpSp>
          <p:nvGrpSpPr>
            <p:cNvPr id="229" name="Group 1852">
              <a:extLst>
                <a:ext uri="{FF2B5EF4-FFF2-40B4-BE49-F238E27FC236}">
                  <a16:creationId xmlns:a16="http://schemas.microsoft.com/office/drawing/2014/main" id="{E623465E-AC09-4AFE-B1E7-C188D2FD49A6}"/>
                </a:ext>
              </a:extLst>
            </p:cNvPr>
            <p:cNvGrpSpPr/>
            <p:nvPr/>
          </p:nvGrpSpPr>
          <p:grpSpPr>
            <a:xfrm>
              <a:off x="8531879" y="4456843"/>
              <a:ext cx="942147" cy="989398"/>
              <a:chOff x="4929981" y="2896026"/>
              <a:chExt cx="385991" cy="382163"/>
            </a:xfrm>
            <a:solidFill>
              <a:srgbClr val="999999">
                <a:lumMod val="75000"/>
              </a:srgbClr>
            </a:solidFill>
          </p:grpSpPr>
          <p:sp>
            <p:nvSpPr>
              <p:cNvPr id="230" name="Freeform 222">
                <a:extLst>
                  <a:ext uri="{FF2B5EF4-FFF2-40B4-BE49-F238E27FC236}">
                    <a16:creationId xmlns:a16="http://schemas.microsoft.com/office/drawing/2014/main" id="{DD30C8FD-5193-4C35-9B58-4B70306907D0}"/>
                  </a:ext>
                </a:extLst>
              </p:cNvPr>
              <p:cNvSpPr>
                <a:spLocks/>
              </p:cNvSpPr>
              <p:nvPr/>
            </p:nvSpPr>
            <p:spPr bwMode="auto">
              <a:xfrm>
                <a:off x="5283200" y="3213101"/>
                <a:ext cx="31750" cy="65088"/>
              </a:xfrm>
              <a:custGeom>
                <a:avLst/>
                <a:gdLst/>
                <a:ahLst/>
                <a:cxnLst>
                  <a:cxn ang="0">
                    <a:pos x="16" y="0"/>
                  </a:cxn>
                  <a:cxn ang="0">
                    <a:pos x="16" y="0"/>
                  </a:cxn>
                  <a:cxn ang="0">
                    <a:pos x="14" y="5"/>
                  </a:cxn>
                  <a:cxn ang="0">
                    <a:pos x="10" y="9"/>
                  </a:cxn>
                  <a:cxn ang="0">
                    <a:pos x="6" y="9"/>
                  </a:cxn>
                  <a:cxn ang="0">
                    <a:pos x="0" y="11"/>
                  </a:cxn>
                  <a:cxn ang="0">
                    <a:pos x="0" y="21"/>
                  </a:cxn>
                  <a:cxn ang="0">
                    <a:pos x="2" y="29"/>
                  </a:cxn>
                  <a:cxn ang="0">
                    <a:pos x="0" y="29"/>
                  </a:cxn>
                  <a:cxn ang="0">
                    <a:pos x="0" y="31"/>
                  </a:cxn>
                  <a:cxn ang="0">
                    <a:pos x="2" y="35"/>
                  </a:cxn>
                  <a:cxn ang="0">
                    <a:pos x="8" y="37"/>
                  </a:cxn>
                  <a:cxn ang="0">
                    <a:pos x="16" y="41"/>
                  </a:cxn>
                  <a:cxn ang="0">
                    <a:pos x="20" y="21"/>
                  </a:cxn>
                  <a:cxn ang="0">
                    <a:pos x="20" y="11"/>
                  </a:cxn>
                  <a:cxn ang="0">
                    <a:pos x="18" y="2"/>
                  </a:cxn>
                  <a:cxn ang="0">
                    <a:pos x="16" y="0"/>
                  </a:cxn>
                </a:cxnLst>
                <a:rect l="0" t="0" r="r" b="b"/>
                <a:pathLst>
                  <a:path w="20" h="41">
                    <a:moveTo>
                      <a:pt x="16" y="0"/>
                    </a:moveTo>
                    <a:lnTo>
                      <a:pt x="16" y="0"/>
                    </a:lnTo>
                    <a:lnTo>
                      <a:pt x="14" y="5"/>
                    </a:lnTo>
                    <a:lnTo>
                      <a:pt x="10" y="9"/>
                    </a:lnTo>
                    <a:lnTo>
                      <a:pt x="6" y="9"/>
                    </a:lnTo>
                    <a:lnTo>
                      <a:pt x="0" y="11"/>
                    </a:lnTo>
                    <a:lnTo>
                      <a:pt x="0" y="21"/>
                    </a:lnTo>
                    <a:lnTo>
                      <a:pt x="2" y="29"/>
                    </a:lnTo>
                    <a:lnTo>
                      <a:pt x="0" y="29"/>
                    </a:lnTo>
                    <a:lnTo>
                      <a:pt x="0" y="31"/>
                    </a:lnTo>
                    <a:lnTo>
                      <a:pt x="2" y="35"/>
                    </a:lnTo>
                    <a:lnTo>
                      <a:pt x="8" y="37"/>
                    </a:lnTo>
                    <a:lnTo>
                      <a:pt x="16" y="41"/>
                    </a:lnTo>
                    <a:lnTo>
                      <a:pt x="20" y="21"/>
                    </a:lnTo>
                    <a:lnTo>
                      <a:pt x="20" y="11"/>
                    </a:lnTo>
                    <a:lnTo>
                      <a:pt x="18" y="2"/>
                    </a:lnTo>
                    <a:lnTo>
                      <a:pt x="16" y="0"/>
                    </a:lnTo>
                    <a:close/>
                  </a:path>
                </a:pathLst>
              </a:custGeom>
              <a:grpFill/>
              <a:ln w="9525">
                <a:noFill/>
                <a:round/>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231" name="Freeform 816">
                <a:extLst>
                  <a:ext uri="{FF2B5EF4-FFF2-40B4-BE49-F238E27FC236}">
                    <a16:creationId xmlns:a16="http://schemas.microsoft.com/office/drawing/2014/main" id="{04E6C3E2-E1C6-45C0-9F6D-9DE021EB8678}"/>
                  </a:ext>
                </a:extLst>
              </p:cNvPr>
              <p:cNvSpPr>
                <a:spLocks/>
              </p:cNvSpPr>
              <p:nvPr/>
            </p:nvSpPr>
            <p:spPr bwMode="auto">
              <a:xfrm>
                <a:off x="4930775" y="2896026"/>
                <a:ext cx="346075" cy="339725"/>
              </a:xfrm>
              <a:custGeom>
                <a:avLst/>
                <a:gdLst/>
                <a:ahLst/>
                <a:cxnLst>
                  <a:cxn ang="0">
                    <a:pos x="214" y="72"/>
                  </a:cxn>
                  <a:cxn ang="0">
                    <a:pos x="214" y="90"/>
                  </a:cxn>
                  <a:cxn ang="0">
                    <a:pos x="208" y="96"/>
                  </a:cxn>
                  <a:cxn ang="0">
                    <a:pos x="193" y="110"/>
                  </a:cxn>
                  <a:cxn ang="0">
                    <a:pos x="185" y="130"/>
                  </a:cxn>
                  <a:cxn ang="0">
                    <a:pos x="193" y="132"/>
                  </a:cxn>
                  <a:cxn ang="0">
                    <a:pos x="204" y="137"/>
                  </a:cxn>
                  <a:cxn ang="0">
                    <a:pos x="197" y="149"/>
                  </a:cxn>
                  <a:cxn ang="0">
                    <a:pos x="193" y="157"/>
                  </a:cxn>
                  <a:cxn ang="0">
                    <a:pos x="195" y="169"/>
                  </a:cxn>
                  <a:cxn ang="0">
                    <a:pos x="204" y="175"/>
                  </a:cxn>
                  <a:cxn ang="0">
                    <a:pos x="200" y="185"/>
                  </a:cxn>
                  <a:cxn ang="0">
                    <a:pos x="193" y="197"/>
                  </a:cxn>
                  <a:cxn ang="0">
                    <a:pos x="177" y="195"/>
                  </a:cxn>
                  <a:cxn ang="0">
                    <a:pos x="167" y="189"/>
                  </a:cxn>
                  <a:cxn ang="0">
                    <a:pos x="153" y="187"/>
                  </a:cxn>
                  <a:cxn ang="0">
                    <a:pos x="135" y="197"/>
                  </a:cxn>
                  <a:cxn ang="0">
                    <a:pos x="126" y="214"/>
                  </a:cxn>
                  <a:cxn ang="0">
                    <a:pos x="110" y="212"/>
                  </a:cxn>
                  <a:cxn ang="0">
                    <a:pos x="90" y="206"/>
                  </a:cxn>
                  <a:cxn ang="0">
                    <a:pos x="70" y="204"/>
                  </a:cxn>
                  <a:cxn ang="0">
                    <a:pos x="55" y="195"/>
                  </a:cxn>
                  <a:cxn ang="0">
                    <a:pos x="65" y="179"/>
                  </a:cxn>
                  <a:cxn ang="0">
                    <a:pos x="70" y="161"/>
                  </a:cxn>
                  <a:cxn ang="0">
                    <a:pos x="65" y="141"/>
                  </a:cxn>
                  <a:cxn ang="0">
                    <a:pos x="61" y="126"/>
                  </a:cxn>
                  <a:cxn ang="0">
                    <a:pos x="43" y="106"/>
                  </a:cxn>
                  <a:cxn ang="0">
                    <a:pos x="37" y="100"/>
                  </a:cxn>
                  <a:cxn ang="0">
                    <a:pos x="31" y="96"/>
                  </a:cxn>
                  <a:cxn ang="0">
                    <a:pos x="33" y="88"/>
                  </a:cxn>
                  <a:cxn ang="0">
                    <a:pos x="15" y="86"/>
                  </a:cxn>
                  <a:cxn ang="0">
                    <a:pos x="0" y="80"/>
                  </a:cxn>
                  <a:cxn ang="0">
                    <a:pos x="7" y="72"/>
                  </a:cxn>
                  <a:cxn ang="0">
                    <a:pos x="13" y="63"/>
                  </a:cxn>
                  <a:cxn ang="0">
                    <a:pos x="27" y="61"/>
                  </a:cxn>
                  <a:cxn ang="0">
                    <a:pos x="41" y="63"/>
                  </a:cxn>
                  <a:cxn ang="0">
                    <a:pos x="61" y="59"/>
                  </a:cxn>
                  <a:cxn ang="0">
                    <a:pos x="51" y="33"/>
                  </a:cxn>
                  <a:cxn ang="0">
                    <a:pos x="74" y="41"/>
                  </a:cxn>
                  <a:cxn ang="0">
                    <a:pos x="102" y="23"/>
                  </a:cxn>
                  <a:cxn ang="0">
                    <a:pos x="108" y="9"/>
                  </a:cxn>
                  <a:cxn ang="0">
                    <a:pos x="126" y="7"/>
                  </a:cxn>
                  <a:cxn ang="0">
                    <a:pos x="137" y="21"/>
                  </a:cxn>
                  <a:cxn ang="0">
                    <a:pos x="145" y="27"/>
                  </a:cxn>
                  <a:cxn ang="0">
                    <a:pos x="161" y="31"/>
                  </a:cxn>
                  <a:cxn ang="0">
                    <a:pos x="165" y="39"/>
                  </a:cxn>
                  <a:cxn ang="0">
                    <a:pos x="177" y="41"/>
                  </a:cxn>
                  <a:cxn ang="0">
                    <a:pos x="193" y="47"/>
                  </a:cxn>
                  <a:cxn ang="0">
                    <a:pos x="204" y="53"/>
                  </a:cxn>
                  <a:cxn ang="0">
                    <a:pos x="218" y="63"/>
                  </a:cxn>
                </a:cxnLst>
                <a:rect l="0" t="0" r="r" b="b"/>
                <a:pathLst>
                  <a:path w="218" h="214">
                    <a:moveTo>
                      <a:pt x="218" y="63"/>
                    </a:moveTo>
                    <a:lnTo>
                      <a:pt x="218" y="63"/>
                    </a:lnTo>
                    <a:lnTo>
                      <a:pt x="214" y="68"/>
                    </a:lnTo>
                    <a:lnTo>
                      <a:pt x="214" y="72"/>
                    </a:lnTo>
                    <a:lnTo>
                      <a:pt x="214" y="80"/>
                    </a:lnTo>
                    <a:lnTo>
                      <a:pt x="214" y="86"/>
                    </a:lnTo>
                    <a:lnTo>
                      <a:pt x="218" y="90"/>
                    </a:lnTo>
                    <a:lnTo>
                      <a:pt x="214" y="90"/>
                    </a:lnTo>
                    <a:lnTo>
                      <a:pt x="212" y="90"/>
                    </a:lnTo>
                    <a:lnTo>
                      <a:pt x="210" y="90"/>
                    </a:lnTo>
                    <a:lnTo>
                      <a:pt x="208" y="90"/>
                    </a:lnTo>
                    <a:lnTo>
                      <a:pt x="208" y="96"/>
                    </a:lnTo>
                    <a:lnTo>
                      <a:pt x="202" y="98"/>
                    </a:lnTo>
                    <a:lnTo>
                      <a:pt x="200" y="100"/>
                    </a:lnTo>
                    <a:lnTo>
                      <a:pt x="197" y="102"/>
                    </a:lnTo>
                    <a:lnTo>
                      <a:pt x="193" y="110"/>
                    </a:lnTo>
                    <a:lnTo>
                      <a:pt x="183" y="122"/>
                    </a:lnTo>
                    <a:lnTo>
                      <a:pt x="181" y="128"/>
                    </a:lnTo>
                    <a:lnTo>
                      <a:pt x="181" y="130"/>
                    </a:lnTo>
                    <a:lnTo>
                      <a:pt x="185" y="130"/>
                    </a:lnTo>
                    <a:lnTo>
                      <a:pt x="187" y="128"/>
                    </a:lnTo>
                    <a:lnTo>
                      <a:pt x="191" y="128"/>
                    </a:lnTo>
                    <a:lnTo>
                      <a:pt x="193" y="130"/>
                    </a:lnTo>
                    <a:lnTo>
                      <a:pt x="193" y="132"/>
                    </a:lnTo>
                    <a:lnTo>
                      <a:pt x="195" y="132"/>
                    </a:lnTo>
                    <a:lnTo>
                      <a:pt x="200" y="132"/>
                    </a:lnTo>
                    <a:lnTo>
                      <a:pt x="200" y="135"/>
                    </a:lnTo>
                    <a:lnTo>
                      <a:pt x="204" y="137"/>
                    </a:lnTo>
                    <a:lnTo>
                      <a:pt x="208" y="137"/>
                    </a:lnTo>
                    <a:lnTo>
                      <a:pt x="202" y="145"/>
                    </a:lnTo>
                    <a:lnTo>
                      <a:pt x="200" y="147"/>
                    </a:lnTo>
                    <a:lnTo>
                      <a:pt x="197" y="149"/>
                    </a:lnTo>
                    <a:lnTo>
                      <a:pt x="195" y="149"/>
                    </a:lnTo>
                    <a:lnTo>
                      <a:pt x="193" y="151"/>
                    </a:lnTo>
                    <a:lnTo>
                      <a:pt x="193" y="155"/>
                    </a:lnTo>
                    <a:lnTo>
                      <a:pt x="193" y="157"/>
                    </a:lnTo>
                    <a:lnTo>
                      <a:pt x="195" y="159"/>
                    </a:lnTo>
                    <a:lnTo>
                      <a:pt x="197" y="161"/>
                    </a:lnTo>
                    <a:lnTo>
                      <a:pt x="197" y="165"/>
                    </a:lnTo>
                    <a:lnTo>
                      <a:pt x="195" y="169"/>
                    </a:lnTo>
                    <a:lnTo>
                      <a:pt x="197" y="175"/>
                    </a:lnTo>
                    <a:lnTo>
                      <a:pt x="200" y="175"/>
                    </a:lnTo>
                    <a:lnTo>
                      <a:pt x="202" y="175"/>
                    </a:lnTo>
                    <a:lnTo>
                      <a:pt x="204" y="175"/>
                    </a:lnTo>
                    <a:lnTo>
                      <a:pt x="200" y="179"/>
                    </a:lnTo>
                    <a:lnTo>
                      <a:pt x="200" y="181"/>
                    </a:lnTo>
                    <a:lnTo>
                      <a:pt x="202" y="185"/>
                    </a:lnTo>
                    <a:lnTo>
                      <a:pt x="200" y="185"/>
                    </a:lnTo>
                    <a:lnTo>
                      <a:pt x="197" y="181"/>
                    </a:lnTo>
                    <a:lnTo>
                      <a:pt x="193" y="185"/>
                    </a:lnTo>
                    <a:lnTo>
                      <a:pt x="197" y="187"/>
                    </a:lnTo>
                    <a:lnTo>
                      <a:pt x="193" y="197"/>
                    </a:lnTo>
                    <a:lnTo>
                      <a:pt x="187" y="197"/>
                    </a:lnTo>
                    <a:lnTo>
                      <a:pt x="183" y="199"/>
                    </a:lnTo>
                    <a:lnTo>
                      <a:pt x="181" y="197"/>
                    </a:lnTo>
                    <a:lnTo>
                      <a:pt x="177" y="195"/>
                    </a:lnTo>
                    <a:lnTo>
                      <a:pt x="175" y="191"/>
                    </a:lnTo>
                    <a:lnTo>
                      <a:pt x="171" y="191"/>
                    </a:lnTo>
                    <a:lnTo>
                      <a:pt x="167" y="187"/>
                    </a:lnTo>
                    <a:lnTo>
                      <a:pt x="167" y="189"/>
                    </a:lnTo>
                    <a:lnTo>
                      <a:pt x="165" y="189"/>
                    </a:lnTo>
                    <a:lnTo>
                      <a:pt x="161" y="187"/>
                    </a:lnTo>
                    <a:lnTo>
                      <a:pt x="155" y="187"/>
                    </a:lnTo>
                    <a:lnTo>
                      <a:pt x="153" y="187"/>
                    </a:lnTo>
                    <a:lnTo>
                      <a:pt x="147" y="191"/>
                    </a:lnTo>
                    <a:lnTo>
                      <a:pt x="143" y="197"/>
                    </a:lnTo>
                    <a:lnTo>
                      <a:pt x="139" y="197"/>
                    </a:lnTo>
                    <a:lnTo>
                      <a:pt x="135" y="197"/>
                    </a:lnTo>
                    <a:lnTo>
                      <a:pt x="135" y="208"/>
                    </a:lnTo>
                    <a:lnTo>
                      <a:pt x="130" y="208"/>
                    </a:lnTo>
                    <a:lnTo>
                      <a:pt x="128" y="212"/>
                    </a:lnTo>
                    <a:lnTo>
                      <a:pt x="126" y="214"/>
                    </a:lnTo>
                    <a:lnTo>
                      <a:pt x="118" y="214"/>
                    </a:lnTo>
                    <a:lnTo>
                      <a:pt x="116" y="214"/>
                    </a:lnTo>
                    <a:lnTo>
                      <a:pt x="112" y="212"/>
                    </a:lnTo>
                    <a:lnTo>
                      <a:pt x="110" y="212"/>
                    </a:lnTo>
                    <a:lnTo>
                      <a:pt x="108" y="212"/>
                    </a:lnTo>
                    <a:lnTo>
                      <a:pt x="96" y="208"/>
                    </a:lnTo>
                    <a:lnTo>
                      <a:pt x="92" y="206"/>
                    </a:lnTo>
                    <a:lnTo>
                      <a:pt x="90" y="206"/>
                    </a:lnTo>
                    <a:lnTo>
                      <a:pt x="84" y="208"/>
                    </a:lnTo>
                    <a:lnTo>
                      <a:pt x="80" y="206"/>
                    </a:lnTo>
                    <a:lnTo>
                      <a:pt x="74" y="204"/>
                    </a:lnTo>
                    <a:lnTo>
                      <a:pt x="70" y="204"/>
                    </a:lnTo>
                    <a:lnTo>
                      <a:pt x="65" y="202"/>
                    </a:lnTo>
                    <a:lnTo>
                      <a:pt x="61" y="202"/>
                    </a:lnTo>
                    <a:lnTo>
                      <a:pt x="59" y="199"/>
                    </a:lnTo>
                    <a:lnTo>
                      <a:pt x="55" y="195"/>
                    </a:lnTo>
                    <a:lnTo>
                      <a:pt x="53" y="191"/>
                    </a:lnTo>
                    <a:lnTo>
                      <a:pt x="61" y="189"/>
                    </a:lnTo>
                    <a:lnTo>
                      <a:pt x="63" y="185"/>
                    </a:lnTo>
                    <a:lnTo>
                      <a:pt x="65" y="179"/>
                    </a:lnTo>
                    <a:lnTo>
                      <a:pt x="65" y="171"/>
                    </a:lnTo>
                    <a:lnTo>
                      <a:pt x="68" y="165"/>
                    </a:lnTo>
                    <a:lnTo>
                      <a:pt x="68" y="161"/>
                    </a:lnTo>
                    <a:lnTo>
                      <a:pt x="70" y="161"/>
                    </a:lnTo>
                    <a:lnTo>
                      <a:pt x="65" y="159"/>
                    </a:lnTo>
                    <a:lnTo>
                      <a:pt x="65" y="147"/>
                    </a:lnTo>
                    <a:lnTo>
                      <a:pt x="68" y="147"/>
                    </a:lnTo>
                    <a:lnTo>
                      <a:pt x="65" y="141"/>
                    </a:lnTo>
                    <a:lnTo>
                      <a:pt x="68" y="135"/>
                    </a:lnTo>
                    <a:lnTo>
                      <a:pt x="65" y="128"/>
                    </a:lnTo>
                    <a:lnTo>
                      <a:pt x="63" y="130"/>
                    </a:lnTo>
                    <a:lnTo>
                      <a:pt x="61" y="126"/>
                    </a:lnTo>
                    <a:lnTo>
                      <a:pt x="51" y="120"/>
                    </a:lnTo>
                    <a:lnTo>
                      <a:pt x="45" y="118"/>
                    </a:lnTo>
                    <a:lnTo>
                      <a:pt x="43" y="116"/>
                    </a:lnTo>
                    <a:lnTo>
                      <a:pt x="43" y="106"/>
                    </a:lnTo>
                    <a:lnTo>
                      <a:pt x="43" y="108"/>
                    </a:lnTo>
                    <a:lnTo>
                      <a:pt x="43" y="106"/>
                    </a:lnTo>
                    <a:lnTo>
                      <a:pt x="43" y="100"/>
                    </a:lnTo>
                    <a:lnTo>
                      <a:pt x="37" y="100"/>
                    </a:lnTo>
                    <a:lnTo>
                      <a:pt x="35" y="98"/>
                    </a:lnTo>
                    <a:lnTo>
                      <a:pt x="37" y="98"/>
                    </a:lnTo>
                    <a:lnTo>
                      <a:pt x="37" y="96"/>
                    </a:lnTo>
                    <a:lnTo>
                      <a:pt x="31" y="96"/>
                    </a:lnTo>
                    <a:lnTo>
                      <a:pt x="31" y="92"/>
                    </a:lnTo>
                    <a:lnTo>
                      <a:pt x="33" y="92"/>
                    </a:lnTo>
                    <a:lnTo>
                      <a:pt x="35" y="88"/>
                    </a:lnTo>
                    <a:lnTo>
                      <a:pt x="33" y="88"/>
                    </a:lnTo>
                    <a:lnTo>
                      <a:pt x="25" y="96"/>
                    </a:lnTo>
                    <a:lnTo>
                      <a:pt x="23" y="88"/>
                    </a:lnTo>
                    <a:lnTo>
                      <a:pt x="17" y="82"/>
                    </a:lnTo>
                    <a:lnTo>
                      <a:pt x="15" y="86"/>
                    </a:lnTo>
                    <a:lnTo>
                      <a:pt x="15" y="82"/>
                    </a:lnTo>
                    <a:lnTo>
                      <a:pt x="15" y="80"/>
                    </a:lnTo>
                    <a:lnTo>
                      <a:pt x="0" y="82"/>
                    </a:lnTo>
                    <a:lnTo>
                      <a:pt x="0" y="80"/>
                    </a:lnTo>
                    <a:lnTo>
                      <a:pt x="3" y="78"/>
                    </a:lnTo>
                    <a:lnTo>
                      <a:pt x="3" y="72"/>
                    </a:lnTo>
                    <a:lnTo>
                      <a:pt x="7" y="76"/>
                    </a:lnTo>
                    <a:lnTo>
                      <a:pt x="7" y="72"/>
                    </a:lnTo>
                    <a:lnTo>
                      <a:pt x="0" y="68"/>
                    </a:lnTo>
                    <a:lnTo>
                      <a:pt x="0" y="67"/>
                    </a:lnTo>
                    <a:lnTo>
                      <a:pt x="7" y="61"/>
                    </a:lnTo>
                    <a:lnTo>
                      <a:pt x="13" y="63"/>
                    </a:lnTo>
                    <a:lnTo>
                      <a:pt x="17" y="63"/>
                    </a:lnTo>
                    <a:lnTo>
                      <a:pt x="21" y="59"/>
                    </a:lnTo>
                    <a:lnTo>
                      <a:pt x="25" y="59"/>
                    </a:lnTo>
                    <a:lnTo>
                      <a:pt x="27" y="61"/>
                    </a:lnTo>
                    <a:lnTo>
                      <a:pt x="31" y="67"/>
                    </a:lnTo>
                    <a:lnTo>
                      <a:pt x="33" y="67"/>
                    </a:lnTo>
                    <a:lnTo>
                      <a:pt x="35" y="61"/>
                    </a:lnTo>
                    <a:lnTo>
                      <a:pt x="41" y="63"/>
                    </a:lnTo>
                    <a:lnTo>
                      <a:pt x="43" y="63"/>
                    </a:lnTo>
                    <a:lnTo>
                      <a:pt x="43" y="61"/>
                    </a:lnTo>
                    <a:lnTo>
                      <a:pt x="59" y="61"/>
                    </a:lnTo>
                    <a:lnTo>
                      <a:pt x="61" y="59"/>
                    </a:lnTo>
                    <a:lnTo>
                      <a:pt x="55" y="57"/>
                    </a:lnTo>
                    <a:lnTo>
                      <a:pt x="55" y="51"/>
                    </a:lnTo>
                    <a:lnTo>
                      <a:pt x="55" y="47"/>
                    </a:lnTo>
                    <a:lnTo>
                      <a:pt x="51" y="33"/>
                    </a:lnTo>
                    <a:lnTo>
                      <a:pt x="59" y="33"/>
                    </a:lnTo>
                    <a:lnTo>
                      <a:pt x="61" y="33"/>
                    </a:lnTo>
                    <a:lnTo>
                      <a:pt x="63" y="43"/>
                    </a:lnTo>
                    <a:lnTo>
                      <a:pt x="74" y="41"/>
                    </a:lnTo>
                    <a:lnTo>
                      <a:pt x="84" y="39"/>
                    </a:lnTo>
                    <a:lnTo>
                      <a:pt x="84" y="33"/>
                    </a:lnTo>
                    <a:lnTo>
                      <a:pt x="92" y="29"/>
                    </a:lnTo>
                    <a:lnTo>
                      <a:pt x="102" y="23"/>
                    </a:lnTo>
                    <a:lnTo>
                      <a:pt x="106" y="23"/>
                    </a:lnTo>
                    <a:lnTo>
                      <a:pt x="108" y="23"/>
                    </a:lnTo>
                    <a:lnTo>
                      <a:pt x="106" y="19"/>
                    </a:lnTo>
                    <a:lnTo>
                      <a:pt x="108" y="9"/>
                    </a:lnTo>
                    <a:lnTo>
                      <a:pt x="108" y="2"/>
                    </a:lnTo>
                    <a:lnTo>
                      <a:pt x="118" y="0"/>
                    </a:lnTo>
                    <a:lnTo>
                      <a:pt x="122" y="3"/>
                    </a:lnTo>
                    <a:lnTo>
                      <a:pt x="126" y="7"/>
                    </a:lnTo>
                    <a:lnTo>
                      <a:pt x="128" y="13"/>
                    </a:lnTo>
                    <a:lnTo>
                      <a:pt x="130" y="13"/>
                    </a:lnTo>
                    <a:lnTo>
                      <a:pt x="135" y="19"/>
                    </a:lnTo>
                    <a:lnTo>
                      <a:pt x="137" y="21"/>
                    </a:lnTo>
                    <a:lnTo>
                      <a:pt x="139" y="21"/>
                    </a:lnTo>
                    <a:lnTo>
                      <a:pt x="143" y="19"/>
                    </a:lnTo>
                    <a:lnTo>
                      <a:pt x="143" y="21"/>
                    </a:lnTo>
                    <a:lnTo>
                      <a:pt x="145" y="27"/>
                    </a:lnTo>
                    <a:lnTo>
                      <a:pt x="149" y="29"/>
                    </a:lnTo>
                    <a:lnTo>
                      <a:pt x="155" y="31"/>
                    </a:lnTo>
                    <a:lnTo>
                      <a:pt x="157" y="31"/>
                    </a:lnTo>
                    <a:lnTo>
                      <a:pt x="161" y="31"/>
                    </a:lnTo>
                    <a:lnTo>
                      <a:pt x="163" y="29"/>
                    </a:lnTo>
                    <a:lnTo>
                      <a:pt x="163" y="31"/>
                    </a:lnTo>
                    <a:lnTo>
                      <a:pt x="163" y="37"/>
                    </a:lnTo>
                    <a:lnTo>
                      <a:pt x="165" y="39"/>
                    </a:lnTo>
                    <a:lnTo>
                      <a:pt x="171" y="39"/>
                    </a:lnTo>
                    <a:lnTo>
                      <a:pt x="177" y="37"/>
                    </a:lnTo>
                    <a:lnTo>
                      <a:pt x="177" y="39"/>
                    </a:lnTo>
                    <a:lnTo>
                      <a:pt x="177" y="41"/>
                    </a:lnTo>
                    <a:lnTo>
                      <a:pt x="177" y="43"/>
                    </a:lnTo>
                    <a:lnTo>
                      <a:pt x="181" y="47"/>
                    </a:lnTo>
                    <a:lnTo>
                      <a:pt x="187" y="49"/>
                    </a:lnTo>
                    <a:lnTo>
                      <a:pt x="193" y="47"/>
                    </a:lnTo>
                    <a:lnTo>
                      <a:pt x="197" y="47"/>
                    </a:lnTo>
                    <a:lnTo>
                      <a:pt x="200" y="49"/>
                    </a:lnTo>
                    <a:lnTo>
                      <a:pt x="202" y="51"/>
                    </a:lnTo>
                    <a:lnTo>
                      <a:pt x="204" y="53"/>
                    </a:lnTo>
                    <a:lnTo>
                      <a:pt x="210" y="51"/>
                    </a:lnTo>
                    <a:lnTo>
                      <a:pt x="218" y="53"/>
                    </a:lnTo>
                    <a:lnTo>
                      <a:pt x="218" y="57"/>
                    </a:lnTo>
                    <a:lnTo>
                      <a:pt x="218" y="63"/>
                    </a:lnTo>
                    <a:lnTo>
                      <a:pt x="218" y="63"/>
                    </a:lnTo>
                    <a:close/>
                  </a:path>
                </a:pathLst>
              </a:custGeom>
              <a:grp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305" name="Freeform 222">
                <a:extLst>
                  <a:ext uri="{FF2B5EF4-FFF2-40B4-BE49-F238E27FC236}">
                    <a16:creationId xmlns:a16="http://schemas.microsoft.com/office/drawing/2014/main" id="{9CDA46F6-0EF2-4631-92CC-241F56543651}"/>
                  </a:ext>
                </a:extLst>
              </p:cNvPr>
              <p:cNvSpPr>
                <a:spLocks/>
              </p:cNvSpPr>
              <p:nvPr/>
            </p:nvSpPr>
            <p:spPr bwMode="auto">
              <a:xfrm>
                <a:off x="5284222" y="3213101"/>
                <a:ext cx="31750" cy="65088"/>
              </a:xfrm>
              <a:custGeom>
                <a:avLst/>
                <a:gdLst/>
                <a:ahLst/>
                <a:cxnLst>
                  <a:cxn ang="0">
                    <a:pos x="16" y="0"/>
                  </a:cxn>
                  <a:cxn ang="0">
                    <a:pos x="16" y="0"/>
                  </a:cxn>
                  <a:cxn ang="0">
                    <a:pos x="14" y="5"/>
                  </a:cxn>
                  <a:cxn ang="0">
                    <a:pos x="10" y="9"/>
                  </a:cxn>
                  <a:cxn ang="0">
                    <a:pos x="6" y="9"/>
                  </a:cxn>
                  <a:cxn ang="0">
                    <a:pos x="0" y="11"/>
                  </a:cxn>
                  <a:cxn ang="0">
                    <a:pos x="0" y="21"/>
                  </a:cxn>
                  <a:cxn ang="0">
                    <a:pos x="2" y="29"/>
                  </a:cxn>
                  <a:cxn ang="0">
                    <a:pos x="0" y="29"/>
                  </a:cxn>
                  <a:cxn ang="0">
                    <a:pos x="0" y="31"/>
                  </a:cxn>
                  <a:cxn ang="0">
                    <a:pos x="2" y="35"/>
                  </a:cxn>
                  <a:cxn ang="0">
                    <a:pos x="8" y="37"/>
                  </a:cxn>
                  <a:cxn ang="0">
                    <a:pos x="16" y="41"/>
                  </a:cxn>
                  <a:cxn ang="0">
                    <a:pos x="20" y="21"/>
                  </a:cxn>
                  <a:cxn ang="0">
                    <a:pos x="20" y="11"/>
                  </a:cxn>
                  <a:cxn ang="0">
                    <a:pos x="18" y="2"/>
                  </a:cxn>
                  <a:cxn ang="0">
                    <a:pos x="16" y="0"/>
                  </a:cxn>
                </a:cxnLst>
                <a:rect l="0" t="0" r="r" b="b"/>
                <a:pathLst>
                  <a:path w="20" h="41">
                    <a:moveTo>
                      <a:pt x="16" y="0"/>
                    </a:moveTo>
                    <a:lnTo>
                      <a:pt x="16" y="0"/>
                    </a:lnTo>
                    <a:lnTo>
                      <a:pt x="14" y="5"/>
                    </a:lnTo>
                    <a:lnTo>
                      <a:pt x="10" y="9"/>
                    </a:lnTo>
                    <a:lnTo>
                      <a:pt x="6" y="9"/>
                    </a:lnTo>
                    <a:lnTo>
                      <a:pt x="0" y="11"/>
                    </a:lnTo>
                    <a:lnTo>
                      <a:pt x="0" y="21"/>
                    </a:lnTo>
                    <a:lnTo>
                      <a:pt x="2" y="29"/>
                    </a:lnTo>
                    <a:lnTo>
                      <a:pt x="0" y="29"/>
                    </a:lnTo>
                    <a:lnTo>
                      <a:pt x="0" y="31"/>
                    </a:lnTo>
                    <a:lnTo>
                      <a:pt x="2" y="35"/>
                    </a:lnTo>
                    <a:lnTo>
                      <a:pt x="8" y="37"/>
                    </a:lnTo>
                    <a:lnTo>
                      <a:pt x="16" y="41"/>
                    </a:lnTo>
                    <a:lnTo>
                      <a:pt x="20" y="21"/>
                    </a:lnTo>
                    <a:lnTo>
                      <a:pt x="20" y="11"/>
                    </a:lnTo>
                    <a:lnTo>
                      <a:pt x="18" y="2"/>
                    </a:lnTo>
                    <a:lnTo>
                      <a:pt x="16" y="0"/>
                    </a:lnTo>
                    <a:close/>
                  </a:path>
                </a:pathLst>
              </a:custGeom>
              <a:solidFill>
                <a:schemeClr val="tx2"/>
              </a:solidFill>
              <a:ln w="9525">
                <a:noFill/>
                <a:round/>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306" name="Freeform 816">
                <a:extLst>
                  <a:ext uri="{FF2B5EF4-FFF2-40B4-BE49-F238E27FC236}">
                    <a16:creationId xmlns:a16="http://schemas.microsoft.com/office/drawing/2014/main" id="{5608A6C8-2455-4D6D-AA49-710982BEB3B1}"/>
                  </a:ext>
                </a:extLst>
              </p:cNvPr>
              <p:cNvSpPr>
                <a:spLocks/>
              </p:cNvSpPr>
              <p:nvPr/>
            </p:nvSpPr>
            <p:spPr bwMode="auto">
              <a:xfrm>
                <a:off x="4929981" y="2896026"/>
                <a:ext cx="346075" cy="339725"/>
              </a:xfrm>
              <a:custGeom>
                <a:avLst/>
                <a:gdLst/>
                <a:ahLst/>
                <a:cxnLst>
                  <a:cxn ang="0">
                    <a:pos x="214" y="72"/>
                  </a:cxn>
                  <a:cxn ang="0">
                    <a:pos x="214" y="90"/>
                  </a:cxn>
                  <a:cxn ang="0">
                    <a:pos x="208" y="96"/>
                  </a:cxn>
                  <a:cxn ang="0">
                    <a:pos x="193" y="110"/>
                  </a:cxn>
                  <a:cxn ang="0">
                    <a:pos x="185" y="130"/>
                  </a:cxn>
                  <a:cxn ang="0">
                    <a:pos x="193" y="132"/>
                  </a:cxn>
                  <a:cxn ang="0">
                    <a:pos x="204" y="137"/>
                  </a:cxn>
                  <a:cxn ang="0">
                    <a:pos x="197" y="149"/>
                  </a:cxn>
                  <a:cxn ang="0">
                    <a:pos x="193" y="157"/>
                  </a:cxn>
                  <a:cxn ang="0">
                    <a:pos x="195" y="169"/>
                  </a:cxn>
                  <a:cxn ang="0">
                    <a:pos x="204" y="175"/>
                  </a:cxn>
                  <a:cxn ang="0">
                    <a:pos x="200" y="185"/>
                  </a:cxn>
                  <a:cxn ang="0">
                    <a:pos x="193" y="197"/>
                  </a:cxn>
                  <a:cxn ang="0">
                    <a:pos x="177" y="195"/>
                  </a:cxn>
                  <a:cxn ang="0">
                    <a:pos x="167" y="189"/>
                  </a:cxn>
                  <a:cxn ang="0">
                    <a:pos x="153" y="187"/>
                  </a:cxn>
                  <a:cxn ang="0">
                    <a:pos x="135" y="197"/>
                  </a:cxn>
                  <a:cxn ang="0">
                    <a:pos x="126" y="214"/>
                  </a:cxn>
                  <a:cxn ang="0">
                    <a:pos x="110" y="212"/>
                  </a:cxn>
                  <a:cxn ang="0">
                    <a:pos x="90" y="206"/>
                  </a:cxn>
                  <a:cxn ang="0">
                    <a:pos x="70" y="204"/>
                  </a:cxn>
                  <a:cxn ang="0">
                    <a:pos x="55" y="195"/>
                  </a:cxn>
                  <a:cxn ang="0">
                    <a:pos x="65" y="179"/>
                  </a:cxn>
                  <a:cxn ang="0">
                    <a:pos x="70" y="161"/>
                  </a:cxn>
                  <a:cxn ang="0">
                    <a:pos x="65" y="141"/>
                  </a:cxn>
                  <a:cxn ang="0">
                    <a:pos x="61" y="126"/>
                  </a:cxn>
                  <a:cxn ang="0">
                    <a:pos x="43" y="106"/>
                  </a:cxn>
                  <a:cxn ang="0">
                    <a:pos x="37" y="100"/>
                  </a:cxn>
                  <a:cxn ang="0">
                    <a:pos x="31" y="96"/>
                  </a:cxn>
                  <a:cxn ang="0">
                    <a:pos x="33" y="88"/>
                  </a:cxn>
                  <a:cxn ang="0">
                    <a:pos x="15" y="86"/>
                  </a:cxn>
                  <a:cxn ang="0">
                    <a:pos x="0" y="80"/>
                  </a:cxn>
                  <a:cxn ang="0">
                    <a:pos x="7" y="72"/>
                  </a:cxn>
                  <a:cxn ang="0">
                    <a:pos x="13" y="63"/>
                  </a:cxn>
                  <a:cxn ang="0">
                    <a:pos x="27" y="61"/>
                  </a:cxn>
                  <a:cxn ang="0">
                    <a:pos x="41" y="63"/>
                  </a:cxn>
                  <a:cxn ang="0">
                    <a:pos x="61" y="59"/>
                  </a:cxn>
                  <a:cxn ang="0">
                    <a:pos x="51" y="33"/>
                  </a:cxn>
                  <a:cxn ang="0">
                    <a:pos x="74" y="41"/>
                  </a:cxn>
                  <a:cxn ang="0">
                    <a:pos x="102" y="23"/>
                  </a:cxn>
                  <a:cxn ang="0">
                    <a:pos x="108" y="9"/>
                  </a:cxn>
                  <a:cxn ang="0">
                    <a:pos x="126" y="7"/>
                  </a:cxn>
                  <a:cxn ang="0">
                    <a:pos x="137" y="21"/>
                  </a:cxn>
                  <a:cxn ang="0">
                    <a:pos x="145" y="27"/>
                  </a:cxn>
                  <a:cxn ang="0">
                    <a:pos x="161" y="31"/>
                  </a:cxn>
                  <a:cxn ang="0">
                    <a:pos x="165" y="39"/>
                  </a:cxn>
                  <a:cxn ang="0">
                    <a:pos x="177" y="41"/>
                  </a:cxn>
                  <a:cxn ang="0">
                    <a:pos x="193" y="47"/>
                  </a:cxn>
                  <a:cxn ang="0">
                    <a:pos x="204" y="53"/>
                  </a:cxn>
                  <a:cxn ang="0">
                    <a:pos x="218" y="63"/>
                  </a:cxn>
                </a:cxnLst>
                <a:rect l="0" t="0" r="r" b="b"/>
                <a:pathLst>
                  <a:path w="218" h="214">
                    <a:moveTo>
                      <a:pt x="218" y="63"/>
                    </a:moveTo>
                    <a:lnTo>
                      <a:pt x="218" y="63"/>
                    </a:lnTo>
                    <a:lnTo>
                      <a:pt x="214" y="68"/>
                    </a:lnTo>
                    <a:lnTo>
                      <a:pt x="214" y="72"/>
                    </a:lnTo>
                    <a:lnTo>
                      <a:pt x="214" y="80"/>
                    </a:lnTo>
                    <a:lnTo>
                      <a:pt x="214" y="86"/>
                    </a:lnTo>
                    <a:lnTo>
                      <a:pt x="218" y="90"/>
                    </a:lnTo>
                    <a:lnTo>
                      <a:pt x="214" y="90"/>
                    </a:lnTo>
                    <a:lnTo>
                      <a:pt x="212" y="90"/>
                    </a:lnTo>
                    <a:lnTo>
                      <a:pt x="210" y="90"/>
                    </a:lnTo>
                    <a:lnTo>
                      <a:pt x="208" y="90"/>
                    </a:lnTo>
                    <a:lnTo>
                      <a:pt x="208" y="96"/>
                    </a:lnTo>
                    <a:lnTo>
                      <a:pt x="202" y="98"/>
                    </a:lnTo>
                    <a:lnTo>
                      <a:pt x="200" y="100"/>
                    </a:lnTo>
                    <a:lnTo>
                      <a:pt x="197" y="102"/>
                    </a:lnTo>
                    <a:lnTo>
                      <a:pt x="193" y="110"/>
                    </a:lnTo>
                    <a:lnTo>
                      <a:pt x="183" y="122"/>
                    </a:lnTo>
                    <a:lnTo>
                      <a:pt x="181" y="128"/>
                    </a:lnTo>
                    <a:lnTo>
                      <a:pt x="181" y="130"/>
                    </a:lnTo>
                    <a:lnTo>
                      <a:pt x="185" y="130"/>
                    </a:lnTo>
                    <a:lnTo>
                      <a:pt x="187" y="128"/>
                    </a:lnTo>
                    <a:lnTo>
                      <a:pt x="191" y="128"/>
                    </a:lnTo>
                    <a:lnTo>
                      <a:pt x="193" y="130"/>
                    </a:lnTo>
                    <a:lnTo>
                      <a:pt x="193" y="132"/>
                    </a:lnTo>
                    <a:lnTo>
                      <a:pt x="195" y="132"/>
                    </a:lnTo>
                    <a:lnTo>
                      <a:pt x="200" y="132"/>
                    </a:lnTo>
                    <a:lnTo>
                      <a:pt x="200" y="135"/>
                    </a:lnTo>
                    <a:lnTo>
                      <a:pt x="204" y="137"/>
                    </a:lnTo>
                    <a:lnTo>
                      <a:pt x="208" y="137"/>
                    </a:lnTo>
                    <a:lnTo>
                      <a:pt x="202" y="145"/>
                    </a:lnTo>
                    <a:lnTo>
                      <a:pt x="200" y="147"/>
                    </a:lnTo>
                    <a:lnTo>
                      <a:pt x="197" y="149"/>
                    </a:lnTo>
                    <a:lnTo>
                      <a:pt x="195" y="149"/>
                    </a:lnTo>
                    <a:lnTo>
                      <a:pt x="193" y="151"/>
                    </a:lnTo>
                    <a:lnTo>
                      <a:pt x="193" y="155"/>
                    </a:lnTo>
                    <a:lnTo>
                      <a:pt x="193" y="157"/>
                    </a:lnTo>
                    <a:lnTo>
                      <a:pt x="195" y="159"/>
                    </a:lnTo>
                    <a:lnTo>
                      <a:pt x="197" y="161"/>
                    </a:lnTo>
                    <a:lnTo>
                      <a:pt x="197" y="165"/>
                    </a:lnTo>
                    <a:lnTo>
                      <a:pt x="195" y="169"/>
                    </a:lnTo>
                    <a:lnTo>
                      <a:pt x="197" y="175"/>
                    </a:lnTo>
                    <a:lnTo>
                      <a:pt x="200" y="175"/>
                    </a:lnTo>
                    <a:lnTo>
                      <a:pt x="202" y="175"/>
                    </a:lnTo>
                    <a:lnTo>
                      <a:pt x="204" y="175"/>
                    </a:lnTo>
                    <a:lnTo>
                      <a:pt x="200" y="179"/>
                    </a:lnTo>
                    <a:lnTo>
                      <a:pt x="200" y="181"/>
                    </a:lnTo>
                    <a:lnTo>
                      <a:pt x="202" y="185"/>
                    </a:lnTo>
                    <a:lnTo>
                      <a:pt x="200" y="185"/>
                    </a:lnTo>
                    <a:lnTo>
                      <a:pt x="197" y="181"/>
                    </a:lnTo>
                    <a:lnTo>
                      <a:pt x="193" y="185"/>
                    </a:lnTo>
                    <a:lnTo>
                      <a:pt x="197" y="187"/>
                    </a:lnTo>
                    <a:lnTo>
                      <a:pt x="193" y="197"/>
                    </a:lnTo>
                    <a:lnTo>
                      <a:pt x="187" y="197"/>
                    </a:lnTo>
                    <a:lnTo>
                      <a:pt x="183" y="199"/>
                    </a:lnTo>
                    <a:lnTo>
                      <a:pt x="181" y="197"/>
                    </a:lnTo>
                    <a:lnTo>
                      <a:pt x="177" y="195"/>
                    </a:lnTo>
                    <a:lnTo>
                      <a:pt x="175" y="191"/>
                    </a:lnTo>
                    <a:lnTo>
                      <a:pt x="171" y="191"/>
                    </a:lnTo>
                    <a:lnTo>
                      <a:pt x="167" y="187"/>
                    </a:lnTo>
                    <a:lnTo>
                      <a:pt x="167" y="189"/>
                    </a:lnTo>
                    <a:lnTo>
                      <a:pt x="165" y="189"/>
                    </a:lnTo>
                    <a:lnTo>
                      <a:pt x="161" y="187"/>
                    </a:lnTo>
                    <a:lnTo>
                      <a:pt x="155" y="187"/>
                    </a:lnTo>
                    <a:lnTo>
                      <a:pt x="153" y="187"/>
                    </a:lnTo>
                    <a:lnTo>
                      <a:pt x="147" y="191"/>
                    </a:lnTo>
                    <a:lnTo>
                      <a:pt x="143" y="197"/>
                    </a:lnTo>
                    <a:lnTo>
                      <a:pt x="139" y="197"/>
                    </a:lnTo>
                    <a:lnTo>
                      <a:pt x="135" y="197"/>
                    </a:lnTo>
                    <a:lnTo>
                      <a:pt x="135" y="208"/>
                    </a:lnTo>
                    <a:lnTo>
                      <a:pt x="130" y="208"/>
                    </a:lnTo>
                    <a:lnTo>
                      <a:pt x="128" y="212"/>
                    </a:lnTo>
                    <a:lnTo>
                      <a:pt x="126" y="214"/>
                    </a:lnTo>
                    <a:lnTo>
                      <a:pt x="118" y="214"/>
                    </a:lnTo>
                    <a:lnTo>
                      <a:pt x="116" y="214"/>
                    </a:lnTo>
                    <a:lnTo>
                      <a:pt x="112" y="212"/>
                    </a:lnTo>
                    <a:lnTo>
                      <a:pt x="110" y="212"/>
                    </a:lnTo>
                    <a:lnTo>
                      <a:pt x="108" y="212"/>
                    </a:lnTo>
                    <a:lnTo>
                      <a:pt x="96" y="208"/>
                    </a:lnTo>
                    <a:lnTo>
                      <a:pt x="92" y="206"/>
                    </a:lnTo>
                    <a:lnTo>
                      <a:pt x="90" y="206"/>
                    </a:lnTo>
                    <a:lnTo>
                      <a:pt x="84" y="208"/>
                    </a:lnTo>
                    <a:lnTo>
                      <a:pt x="80" y="206"/>
                    </a:lnTo>
                    <a:lnTo>
                      <a:pt x="74" y="204"/>
                    </a:lnTo>
                    <a:lnTo>
                      <a:pt x="70" y="204"/>
                    </a:lnTo>
                    <a:lnTo>
                      <a:pt x="65" y="202"/>
                    </a:lnTo>
                    <a:lnTo>
                      <a:pt x="61" y="202"/>
                    </a:lnTo>
                    <a:lnTo>
                      <a:pt x="59" y="199"/>
                    </a:lnTo>
                    <a:lnTo>
                      <a:pt x="55" y="195"/>
                    </a:lnTo>
                    <a:lnTo>
                      <a:pt x="53" y="191"/>
                    </a:lnTo>
                    <a:lnTo>
                      <a:pt x="61" y="189"/>
                    </a:lnTo>
                    <a:lnTo>
                      <a:pt x="63" y="185"/>
                    </a:lnTo>
                    <a:lnTo>
                      <a:pt x="65" y="179"/>
                    </a:lnTo>
                    <a:lnTo>
                      <a:pt x="65" y="171"/>
                    </a:lnTo>
                    <a:lnTo>
                      <a:pt x="68" y="165"/>
                    </a:lnTo>
                    <a:lnTo>
                      <a:pt x="68" y="161"/>
                    </a:lnTo>
                    <a:lnTo>
                      <a:pt x="70" y="161"/>
                    </a:lnTo>
                    <a:lnTo>
                      <a:pt x="65" y="159"/>
                    </a:lnTo>
                    <a:lnTo>
                      <a:pt x="65" y="147"/>
                    </a:lnTo>
                    <a:lnTo>
                      <a:pt x="68" y="147"/>
                    </a:lnTo>
                    <a:lnTo>
                      <a:pt x="65" y="141"/>
                    </a:lnTo>
                    <a:lnTo>
                      <a:pt x="68" y="135"/>
                    </a:lnTo>
                    <a:lnTo>
                      <a:pt x="65" y="128"/>
                    </a:lnTo>
                    <a:lnTo>
                      <a:pt x="63" y="130"/>
                    </a:lnTo>
                    <a:lnTo>
                      <a:pt x="61" y="126"/>
                    </a:lnTo>
                    <a:lnTo>
                      <a:pt x="51" y="120"/>
                    </a:lnTo>
                    <a:lnTo>
                      <a:pt x="45" y="118"/>
                    </a:lnTo>
                    <a:lnTo>
                      <a:pt x="43" y="116"/>
                    </a:lnTo>
                    <a:lnTo>
                      <a:pt x="43" y="106"/>
                    </a:lnTo>
                    <a:lnTo>
                      <a:pt x="43" y="108"/>
                    </a:lnTo>
                    <a:lnTo>
                      <a:pt x="43" y="106"/>
                    </a:lnTo>
                    <a:lnTo>
                      <a:pt x="43" y="100"/>
                    </a:lnTo>
                    <a:lnTo>
                      <a:pt x="37" y="100"/>
                    </a:lnTo>
                    <a:lnTo>
                      <a:pt x="35" y="98"/>
                    </a:lnTo>
                    <a:lnTo>
                      <a:pt x="37" y="98"/>
                    </a:lnTo>
                    <a:lnTo>
                      <a:pt x="37" y="96"/>
                    </a:lnTo>
                    <a:lnTo>
                      <a:pt x="31" y="96"/>
                    </a:lnTo>
                    <a:lnTo>
                      <a:pt x="31" y="92"/>
                    </a:lnTo>
                    <a:lnTo>
                      <a:pt x="33" y="92"/>
                    </a:lnTo>
                    <a:lnTo>
                      <a:pt x="35" y="88"/>
                    </a:lnTo>
                    <a:lnTo>
                      <a:pt x="33" y="88"/>
                    </a:lnTo>
                    <a:lnTo>
                      <a:pt x="25" y="96"/>
                    </a:lnTo>
                    <a:lnTo>
                      <a:pt x="23" y="88"/>
                    </a:lnTo>
                    <a:lnTo>
                      <a:pt x="17" y="82"/>
                    </a:lnTo>
                    <a:lnTo>
                      <a:pt x="15" y="86"/>
                    </a:lnTo>
                    <a:lnTo>
                      <a:pt x="15" y="82"/>
                    </a:lnTo>
                    <a:lnTo>
                      <a:pt x="15" y="80"/>
                    </a:lnTo>
                    <a:lnTo>
                      <a:pt x="0" y="82"/>
                    </a:lnTo>
                    <a:lnTo>
                      <a:pt x="0" y="80"/>
                    </a:lnTo>
                    <a:lnTo>
                      <a:pt x="3" y="78"/>
                    </a:lnTo>
                    <a:lnTo>
                      <a:pt x="3" y="72"/>
                    </a:lnTo>
                    <a:lnTo>
                      <a:pt x="7" y="76"/>
                    </a:lnTo>
                    <a:lnTo>
                      <a:pt x="7" y="72"/>
                    </a:lnTo>
                    <a:lnTo>
                      <a:pt x="0" y="68"/>
                    </a:lnTo>
                    <a:lnTo>
                      <a:pt x="0" y="67"/>
                    </a:lnTo>
                    <a:lnTo>
                      <a:pt x="7" y="61"/>
                    </a:lnTo>
                    <a:lnTo>
                      <a:pt x="13" y="63"/>
                    </a:lnTo>
                    <a:lnTo>
                      <a:pt x="17" y="63"/>
                    </a:lnTo>
                    <a:lnTo>
                      <a:pt x="21" y="59"/>
                    </a:lnTo>
                    <a:lnTo>
                      <a:pt x="25" y="59"/>
                    </a:lnTo>
                    <a:lnTo>
                      <a:pt x="27" y="61"/>
                    </a:lnTo>
                    <a:lnTo>
                      <a:pt x="31" y="67"/>
                    </a:lnTo>
                    <a:lnTo>
                      <a:pt x="33" y="67"/>
                    </a:lnTo>
                    <a:lnTo>
                      <a:pt x="35" y="61"/>
                    </a:lnTo>
                    <a:lnTo>
                      <a:pt x="41" y="63"/>
                    </a:lnTo>
                    <a:lnTo>
                      <a:pt x="43" y="63"/>
                    </a:lnTo>
                    <a:lnTo>
                      <a:pt x="43" y="61"/>
                    </a:lnTo>
                    <a:lnTo>
                      <a:pt x="59" y="61"/>
                    </a:lnTo>
                    <a:lnTo>
                      <a:pt x="61" y="59"/>
                    </a:lnTo>
                    <a:lnTo>
                      <a:pt x="55" y="57"/>
                    </a:lnTo>
                    <a:lnTo>
                      <a:pt x="55" y="51"/>
                    </a:lnTo>
                    <a:lnTo>
                      <a:pt x="55" y="47"/>
                    </a:lnTo>
                    <a:lnTo>
                      <a:pt x="51" y="33"/>
                    </a:lnTo>
                    <a:lnTo>
                      <a:pt x="59" y="33"/>
                    </a:lnTo>
                    <a:lnTo>
                      <a:pt x="61" y="33"/>
                    </a:lnTo>
                    <a:lnTo>
                      <a:pt x="63" y="43"/>
                    </a:lnTo>
                    <a:lnTo>
                      <a:pt x="74" y="41"/>
                    </a:lnTo>
                    <a:lnTo>
                      <a:pt x="84" y="39"/>
                    </a:lnTo>
                    <a:lnTo>
                      <a:pt x="84" y="33"/>
                    </a:lnTo>
                    <a:lnTo>
                      <a:pt x="92" y="29"/>
                    </a:lnTo>
                    <a:lnTo>
                      <a:pt x="102" y="23"/>
                    </a:lnTo>
                    <a:lnTo>
                      <a:pt x="106" y="23"/>
                    </a:lnTo>
                    <a:lnTo>
                      <a:pt x="108" y="23"/>
                    </a:lnTo>
                    <a:lnTo>
                      <a:pt x="106" y="19"/>
                    </a:lnTo>
                    <a:lnTo>
                      <a:pt x="108" y="9"/>
                    </a:lnTo>
                    <a:lnTo>
                      <a:pt x="108" y="2"/>
                    </a:lnTo>
                    <a:lnTo>
                      <a:pt x="118" y="0"/>
                    </a:lnTo>
                    <a:lnTo>
                      <a:pt x="122" y="3"/>
                    </a:lnTo>
                    <a:lnTo>
                      <a:pt x="126" y="7"/>
                    </a:lnTo>
                    <a:lnTo>
                      <a:pt x="128" y="13"/>
                    </a:lnTo>
                    <a:lnTo>
                      <a:pt x="130" y="13"/>
                    </a:lnTo>
                    <a:lnTo>
                      <a:pt x="135" y="19"/>
                    </a:lnTo>
                    <a:lnTo>
                      <a:pt x="137" y="21"/>
                    </a:lnTo>
                    <a:lnTo>
                      <a:pt x="139" y="21"/>
                    </a:lnTo>
                    <a:lnTo>
                      <a:pt x="143" y="19"/>
                    </a:lnTo>
                    <a:lnTo>
                      <a:pt x="143" y="21"/>
                    </a:lnTo>
                    <a:lnTo>
                      <a:pt x="145" y="27"/>
                    </a:lnTo>
                    <a:lnTo>
                      <a:pt x="149" y="29"/>
                    </a:lnTo>
                    <a:lnTo>
                      <a:pt x="155" y="31"/>
                    </a:lnTo>
                    <a:lnTo>
                      <a:pt x="157" y="31"/>
                    </a:lnTo>
                    <a:lnTo>
                      <a:pt x="161" y="31"/>
                    </a:lnTo>
                    <a:lnTo>
                      <a:pt x="163" y="29"/>
                    </a:lnTo>
                    <a:lnTo>
                      <a:pt x="163" y="31"/>
                    </a:lnTo>
                    <a:lnTo>
                      <a:pt x="163" y="37"/>
                    </a:lnTo>
                    <a:lnTo>
                      <a:pt x="165" y="39"/>
                    </a:lnTo>
                    <a:lnTo>
                      <a:pt x="171" y="39"/>
                    </a:lnTo>
                    <a:lnTo>
                      <a:pt x="177" y="37"/>
                    </a:lnTo>
                    <a:lnTo>
                      <a:pt x="177" y="39"/>
                    </a:lnTo>
                    <a:lnTo>
                      <a:pt x="177" y="41"/>
                    </a:lnTo>
                    <a:lnTo>
                      <a:pt x="177" y="43"/>
                    </a:lnTo>
                    <a:lnTo>
                      <a:pt x="181" y="47"/>
                    </a:lnTo>
                    <a:lnTo>
                      <a:pt x="187" y="49"/>
                    </a:lnTo>
                    <a:lnTo>
                      <a:pt x="193" y="47"/>
                    </a:lnTo>
                    <a:lnTo>
                      <a:pt x="197" y="47"/>
                    </a:lnTo>
                    <a:lnTo>
                      <a:pt x="200" y="49"/>
                    </a:lnTo>
                    <a:lnTo>
                      <a:pt x="202" y="51"/>
                    </a:lnTo>
                    <a:lnTo>
                      <a:pt x="204" y="53"/>
                    </a:lnTo>
                    <a:lnTo>
                      <a:pt x="210" y="51"/>
                    </a:lnTo>
                    <a:lnTo>
                      <a:pt x="218" y="53"/>
                    </a:lnTo>
                    <a:lnTo>
                      <a:pt x="218" y="57"/>
                    </a:lnTo>
                    <a:lnTo>
                      <a:pt x="218" y="63"/>
                    </a:lnTo>
                    <a:lnTo>
                      <a:pt x="218" y="63"/>
                    </a:lnTo>
                    <a:close/>
                  </a:path>
                </a:pathLst>
              </a:custGeom>
              <a:solidFill>
                <a:schemeClr val="tx2"/>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grpSp>
        <p:sp>
          <p:nvSpPr>
            <p:cNvPr id="300" name="Freeform 27">
              <a:extLst>
                <a:ext uri="{FF2B5EF4-FFF2-40B4-BE49-F238E27FC236}">
                  <a16:creationId xmlns:a16="http://schemas.microsoft.com/office/drawing/2014/main" id="{ACBF5335-53AA-4F3A-A5E5-6C1AFA812BAD}"/>
                </a:ext>
              </a:extLst>
            </p:cNvPr>
            <p:cNvSpPr>
              <a:spLocks noEditPoints="1"/>
            </p:cNvSpPr>
            <p:nvPr/>
          </p:nvSpPr>
          <p:spPr bwMode="auto">
            <a:xfrm>
              <a:off x="10538158" y="5372253"/>
              <a:ext cx="1220573" cy="600051"/>
            </a:xfrm>
            <a:custGeom>
              <a:avLst/>
              <a:gdLst/>
              <a:ahLst/>
              <a:cxnLst>
                <a:cxn ang="0">
                  <a:pos x="19" y="8"/>
                </a:cxn>
                <a:cxn ang="0">
                  <a:pos x="15" y="16"/>
                </a:cxn>
                <a:cxn ang="0">
                  <a:pos x="11" y="24"/>
                </a:cxn>
                <a:cxn ang="0">
                  <a:pos x="5" y="28"/>
                </a:cxn>
                <a:cxn ang="0">
                  <a:pos x="5" y="36"/>
                </a:cxn>
                <a:cxn ang="0">
                  <a:pos x="2" y="46"/>
                </a:cxn>
                <a:cxn ang="0">
                  <a:pos x="25" y="28"/>
                </a:cxn>
                <a:cxn ang="0">
                  <a:pos x="37" y="16"/>
                </a:cxn>
                <a:cxn ang="0">
                  <a:pos x="29" y="8"/>
                </a:cxn>
                <a:cxn ang="0">
                  <a:pos x="167" y="146"/>
                </a:cxn>
                <a:cxn ang="0">
                  <a:pos x="175" y="138"/>
                </a:cxn>
                <a:cxn ang="0">
                  <a:pos x="175" y="126"/>
                </a:cxn>
                <a:cxn ang="0">
                  <a:pos x="185" y="128"/>
                </a:cxn>
                <a:cxn ang="0">
                  <a:pos x="201" y="124"/>
                </a:cxn>
                <a:cxn ang="0">
                  <a:pos x="224" y="116"/>
                </a:cxn>
                <a:cxn ang="0">
                  <a:pos x="248" y="114"/>
                </a:cxn>
                <a:cxn ang="0">
                  <a:pos x="267" y="114"/>
                </a:cxn>
                <a:cxn ang="0">
                  <a:pos x="279" y="114"/>
                </a:cxn>
                <a:cxn ang="0">
                  <a:pos x="291" y="116"/>
                </a:cxn>
                <a:cxn ang="0">
                  <a:pos x="305" y="107"/>
                </a:cxn>
                <a:cxn ang="0">
                  <a:pos x="295" y="87"/>
                </a:cxn>
                <a:cxn ang="0">
                  <a:pos x="299" y="75"/>
                </a:cxn>
                <a:cxn ang="0">
                  <a:pos x="303" y="59"/>
                </a:cxn>
                <a:cxn ang="0">
                  <a:pos x="315" y="55"/>
                </a:cxn>
                <a:cxn ang="0">
                  <a:pos x="291" y="44"/>
                </a:cxn>
                <a:cxn ang="0">
                  <a:pos x="295" y="30"/>
                </a:cxn>
                <a:cxn ang="0">
                  <a:pos x="289" y="18"/>
                </a:cxn>
                <a:cxn ang="0">
                  <a:pos x="277" y="16"/>
                </a:cxn>
                <a:cxn ang="0">
                  <a:pos x="260" y="10"/>
                </a:cxn>
                <a:cxn ang="0">
                  <a:pos x="252" y="10"/>
                </a:cxn>
                <a:cxn ang="0">
                  <a:pos x="238" y="20"/>
                </a:cxn>
                <a:cxn ang="0">
                  <a:pos x="224" y="24"/>
                </a:cxn>
                <a:cxn ang="0">
                  <a:pos x="197" y="26"/>
                </a:cxn>
                <a:cxn ang="0">
                  <a:pos x="179" y="16"/>
                </a:cxn>
                <a:cxn ang="0">
                  <a:pos x="163" y="8"/>
                </a:cxn>
                <a:cxn ang="0">
                  <a:pos x="141" y="4"/>
                </a:cxn>
                <a:cxn ang="0">
                  <a:pos x="118" y="0"/>
                </a:cxn>
                <a:cxn ang="0">
                  <a:pos x="100" y="10"/>
                </a:cxn>
                <a:cxn ang="0">
                  <a:pos x="74" y="24"/>
                </a:cxn>
                <a:cxn ang="0">
                  <a:pos x="51" y="20"/>
                </a:cxn>
                <a:cxn ang="0">
                  <a:pos x="47" y="30"/>
                </a:cxn>
                <a:cxn ang="0">
                  <a:pos x="33" y="36"/>
                </a:cxn>
                <a:cxn ang="0">
                  <a:pos x="17" y="40"/>
                </a:cxn>
                <a:cxn ang="0">
                  <a:pos x="2" y="57"/>
                </a:cxn>
                <a:cxn ang="0">
                  <a:pos x="9" y="79"/>
                </a:cxn>
                <a:cxn ang="0">
                  <a:pos x="9" y="87"/>
                </a:cxn>
                <a:cxn ang="0">
                  <a:pos x="5" y="89"/>
                </a:cxn>
                <a:cxn ang="0">
                  <a:pos x="17" y="107"/>
                </a:cxn>
                <a:cxn ang="0">
                  <a:pos x="29" y="124"/>
                </a:cxn>
                <a:cxn ang="0">
                  <a:pos x="47" y="126"/>
                </a:cxn>
                <a:cxn ang="0">
                  <a:pos x="70" y="136"/>
                </a:cxn>
                <a:cxn ang="0">
                  <a:pos x="102" y="136"/>
                </a:cxn>
                <a:cxn ang="0">
                  <a:pos x="136" y="134"/>
                </a:cxn>
                <a:cxn ang="0">
                  <a:pos x="149" y="128"/>
                </a:cxn>
                <a:cxn ang="0">
                  <a:pos x="159" y="132"/>
                </a:cxn>
                <a:cxn ang="0">
                  <a:pos x="159" y="146"/>
                </a:cxn>
              </a:cxnLst>
              <a:rect l="0" t="0" r="r" b="b"/>
              <a:pathLst>
                <a:path w="315" h="146">
                  <a:moveTo>
                    <a:pt x="29" y="8"/>
                  </a:moveTo>
                  <a:lnTo>
                    <a:pt x="29" y="8"/>
                  </a:lnTo>
                  <a:lnTo>
                    <a:pt x="25" y="8"/>
                  </a:lnTo>
                  <a:lnTo>
                    <a:pt x="19" y="8"/>
                  </a:lnTo>
                  <a:lnTo>
                    <a:pt x="15" y="6"/>
                  </a:lnTo>
                  <a:lnTo>
                    <a:pt x="9" y="8"/>
                  </a:lnTo>
                  <a:lnTo>
                    <a:pt x="9" y="10"/>
                  </a:lnTo>
                  <a:lnTo>
                    <a:pt x="15" y="16"/>
                  </a:lnTo>
                  <a:lnTo>
                    <a:pt x="17" y="18"/>
                  </a:lnTo>
                  <a:lnTo>
                    <a:pt x="17" y="20"/>
                  </a:lnTo>
                  <a:lnTo>
                    <a:pt x="15" y="24"/>
                  </a:lnTo>
                  <a:lnTo>
                    <a:pt x="11" y="24"/>
                  </a:lnTo>
                  <a:lnTo>
                    <a:pt x="7" y="24"/>
                  </a:lnTo>
                  <a:lnTo>
                    <a:pt x="7" y="20"/>
                  </a:lnTo>
                  <a:lnTo>
                    <a:pt x="5" y="24"/>
                  </a:lnTo>
                  <a:lnTo>
                    <a:pt x="5" y="28"/>
                  </a:lnTo>
                  <a:lnTo>
                    <a:pt x="2" y="30"/>
                  </a:lnTo>
                  <a:lnTo>
                    <a:pt x="0" y="34"/>
                  </a:lnTo>
                  <a:lnTo>
                    <a:pt x="2" y="36"/>
                  </a:lnTo>
                  <a:lnTo>
                    <a:pt x="5" y="36"/>
                  </a:lnTo>
                  <a:lnTo>
                    <a:pt x="0" y="38"/>
                  </a:lnTo>
                  <a:lnTo>
                    <a:pt x="0" y="44"/>
                  </a:lnTo>
                  <a:lnTo>
                    <a:pt x="0" y="46"/>
                  </a:lnTo>
                  <a:lnTo>
                    <a:pt x="2" y="46"/>
                  </a:lnTo>
                  <a:lnTo>
                    <a:pt x="11" y="36"/>
                  </a:lnTo>
                  <a:lnTo>
                    <a:pt x="23" y="34"/>
                  </a:lnTo>
                  <a:lnTo>
                    <a:pt x="23" y="30"/>
                  </a:lnTo>
                  <a:lnTo>
                    <a:pt x="25" y="28"/>
                  </a:lnTo>
                  <a:lnTo>
                    <a:pt x="35" y="28"/>
                  </a:lnTo>
                  <a:lnTo>
                    <a:pt x="43" y="26"/>
                  </a:lnTo>
                  <a:lnTo>
                    <a:pt x="45" y="20"/>
                  </a:lnTo>
                  <a:lnTo>
                    <a:pt x="37" y="16"/>
                  </a:lnTo>
                  <a:lnTo>
                    <a:pt x="33" y="14"/>
                  </a:lnTo>
                  <a:lnTo>
                    <a:pt x="29" y="10"/>
                  </a:lnTo>
                  <a:lnTo>
                    <a:pt x="29" y="8"/>
                  </a:lnTo>
                  <a:lnTo>
                    <a:pt x="29" y="8"/>
                  </a:lnTo>
                  <a:close/>
                  <a:moveTo>
                    <a:pt x="159" y="146"/>
                  </a:moveTo>
                  <a:lnTo>
                    <a:pt x="159" y="146"/>
                  </a:lnTo>
                  <a:lnTo>
                    <a:pt x="165" y="146"/>
                  </a:lnTo>
                  <a:lnTo>
                    <a:pt x="167" y="146"/>
                  </a:lnTo>
                  <a:lnTo>
                    <a:pt x="167" y="144"/>
                  </a:lnTo>
                  <a:lnTo>
                    <a:pt x="169" y="142"/>
                  </a:lnTo>
                  <a:lnTo>
                    <a:pt x="173" y="138"/>
                  </a:lnTo>
                  <a:lnTo>
                    <a:pt x="175" y="138"/>
                  </a:lnTo>
                  <a:lnTo>
                    <a:pt x="175" y="136"/>
                  </a:lnTo>
                  <a:lnTo>
                    <a:pt x="175" y="132"/>
                  </a:lnTo>
                  <a:lnTo>
                    <a:pt x="175" y="128"/>
                  </a:lnTo>
                  <a:lnTo>
                    <a:pt x="175" y="126"/>
                  </a:lnTo>
                  <a:lnTo>
                    <a:pt x="177" y="126"/>
                  </a:lnTo>
                  <a:lnTo>
                    <a:pt x="179" y="126"/>
                  </a:lnTo>
                  <a:lnTo>
                    <a:pt x="183" y="128"/>
                  </a:lnTo>
                  <a:lnTo>
                    <a:pt x="185" y="128"/>
                  </a:lnTo>
                  <a:lnTo>
                    <a:pt x="187" y="124"/>
                  </a:lnTo>
                  <a:lnTo>
                    <a:pt x="193" y="124"/>
                  </a:lnTo>
                  <a:lnTo>
                    <a:pt x="197" y="124"/>
                  </a:lnTo>
                  <a:lnTo>
                    <a:pt x="201" y="124"/>
                  </a:lnTo>
                  <a:lnTo>
                    <a:pt x="202" y="124"/>
                  </a:lnTo>
                  <a:lnTo>
                    <a:pt x="212" y="122"/>
                  </a:lnTo>
                  <a:lnTo>
                    <a:pt x="216" y="122"/>
                  </a:lnTo>
                  <a:lnTo>
                    <a:pt x="224" y="116"/>
                  </a:lnTo>
                  <a:lnTo>
                    <a:pt x="230" y="116"/>
                  </a:lnTo>
                  <a:lnTo>
                    <a:pt x="234" y="116"/>
                  </a:lnTo>
                  <a:lnTo>
                    <a:pt x="242" y="116"/>
                  </a:lnTo>
                  <a:lnTo>
                    <a:pt x="248" y="114"/>
                  </a:lnTo>
                  <a:lnTo>
                    <a:pt x="254" y="109"/>
                  </a:lnTo>
                  <a:lnTo>
                    <a:pt x="262" y="107"/>
                  </a:lnTo>
                  <a:lnTo>
                    <a:pt x="262" y="112"/>
                  </a:lnTo>
                  <a:lnTo>
                    <a:pt x="267" y="114"/>
                  </a:lnTo>
                  <a:lnTo>
                    <a:pt x="271" y="112"/>
                  </a:lnTo>
                  <a:lnTo>
                    <a:pt x="275" y="112"/>
                  </a:lnTo>
                  <a:lnTo>
                    <a:pt x="277" y="114"/>
                  </a:lnTo>
                  <a:lnTo>
                    <a:pt x="279" y="114"/>
                  </a:lnTo>
                  <a:lnTo>
                    <a:pt x="281" y="114"/>
                  </a:lnTo>
                  <a:lnTo>
                    <a:pt x="287" y="109"/>
                  </a:lnTo>
                  <a:lnTo>
                    <a:pt x="289" y="112"/>
                  </a:lnTo>
                  <a:lnTo>
                    <a:pt x="291" y="116"/>
                  </a:lnTo>
                  <a:lnTo>
                    <a:pt x="297" y="112"/>
                  </a:lnTo>
                  <a:lnTo>
                    <a:pt x="305" y="114"/>
                  </a:lnTo>
                  <a:lnTo>
                    <a:pt x="305" y="112"/>
                  </a:lnTo>
                  <a:lnTo>
                    <a:pt x="305" y="107"/>
                  </a:lnTo>
                  <a:lnTo>
                    <a:pt x="303" y="103"/>
                  </a:lnTo>
                  <a:lnTo>
                    <a:pt x="303" y="97"/>
                  </a:lnTo>
                  <a:lnTo>
                    <a:pt x="297" y="93"/>
                  </a:lnTo>
                  <a:lnTo>
                    <a:pt x="295" y="87"/>
                  </a:lnTo>
                  <a:lnTo>
                    <a:pt x="297" y="85"/>
                  </a:lnTo>
                  <a:lnTo>
                    <a:pt x="299" y="83"/>
                  </a:lnTo>
                  <a:lnTo>
                    <a:pt x="299" y="77"/>
                  </a:lnTo>
                  <a:lnTo>
                    <a:pt x="299" y="75"/>
                  </a:lnTo>
                  <a:lnTo>
                    <a:pt x="299" y="73"/>
                  </a:lnTo>
                  <a:lnTo>
                    <a:pt x="297" y="67"/>
                  </a:lnTo>
                  <a:lnTo>
                    <a:pt x="299" y="65"/>
                  </a:lnTo>
                  <a:lnTo>
                    <a:pt x="303" y="59"/>
                  </a:lnTo>
                  <a:lnTo>
                    <a:pt x="305" y="59"/>
                  </a:lnTo>
                  <a:lnTo>
                    <a:pt x="309" y="63"/>
                  </a:lnTo>
                  <a:lnTo>
                    <a:pt x="313" y="57"/>
                  </a:lnTo>
                  <a:lnTo>
                    <a:pt x="315" y="55"/>
                  </a:lnTo>
                  <a:lnTo>
                    <a:pt x="313" y="53"/>
                  </a:lnTo>
                  <a:lnTo>
                    <a:pt x="307" y="47"/>
                  </a:lnTo>
                  <a:lnTo>
                    <a:pt x="297" y="46"/>
                  </a:lnTo>
                  <a:lnTo>
                    <a:pt x="291" y="44"/>
                  </a:lnTo>
                  <a:lnTo>
                    <a:pt x="289" y="40"/>
                  </a:lnTo>
                  <a:lnTo>
                    <a:pt x="289" y="38"/>
                  </a:lnTo>
                  <a:lnTo>
                    <a:pt x="291" y="34"/>
                  </a:lnTo>
                  <a:lnTo>
                    <a:pt x="295" y="30"/>
                  </a:lnTo>
                  <a:lnTo>
                    <a:pt x="297" y="28"/>
                  </a:lnTo>
                  <a:lnTo>
                    <a:pt x="295" y="24"/>
                  </a:lnTo>
                  <a:lnTo>
                    <a:pt x="291" y="18"/>
                  </a:lnTo>
                  <a:lnTo>
                    <a:pt x="289" y="18"/>
                  </a:lnTo>
                  <a:lnTo>
                    <a:pt x="289" y="16"/>
                  </a:lnTo>
                  <a:lnTo>
                    <a:pt x="289" y="14"/>
                  </a:lnTo>
                  <a:lnTo>
                    <a:pt x="287" y="14"/>
                  </a:lnTo>
                  <a:lnTo>
                    <a:pt x="277" y="16"/>
                  </a:lnTo>
                  <a:lnTo>
                    <a:pt x="275" y="14"/>
                  </a:lnTo>
                  <a:lnTo>
                    <a:pt x="269" y="10"/>
                  </a:lnTo>
                  <a:lnTo>
                    <a:pt x="264" y="10"/>
                  </a:lnTo>
                  <a:lnTo>
                    <a:pt x="260" y="10"/>
                  </a:lnTo>
                  <a:lnTo>
                    <a:pt x="258" y="14"/>
                  </a:lnTo>
                  <a:lnTo>
                    <a:pt x="258" y="10"/>
                  </a:lnTo>
                  <a:lnTo>
                    <a:pt x="254" y="10"/>
                  </a:lnTo>
                  <a:lnTo>
                    <a:pt x="252" y="10"/>
                  </a:lnTo>
                  <a:lnTo>
                    <a:pt x="250" y="14"/>
                  </a:lnTo>
                  <a:lnTo>
                    <a:pt x="248" y="18"/>
                  </a:lnTo>
                  <a:lnTo>
                    <a:pt x="242" y="20"/>
                  </a:lnTo>
                  <a:lnTo>
                    <a:pt x="238" y="20"/>
                  </a:lnTo>
                  <a:lnTo>
                    <a:pt x="234" y="24"/>
                  </a:lnTo>
                  <a:lnTo>
                    <a:pt x="232" y="26"/>
                  </a:lnTo>
                  <a:lnTo>
                    <a:pt x="226" y="26"/>
                  </a:lnTo>
                  <a:lnTo>
                    <a:pt x="224" y="24"/>
                  </a:lnTo>
                  <a:lnTo>
                    <a:pt x="220" y="20"/>
                  </a:lnTo>
                  <a:lnTo>
                    <a:pt x="214" y="26"/>
                  </a:lnTo>
                  <a:lnTo>
                    <a:pt x="206" y="26"/>
                  </a:lnTo>
                  <a:lnTo>
                    <a:pt x="197" y="26"/>
                  </a:lnTo>
                  <a:lnTo>
                    <a:pt x="195" y="24"/>
                  </a:lnTo>
                  <a:lnTo>
                    <a:pt x="187" y="24"/>
                  </a:lnTo>
                  <a:lnTo>
                    <a:pt x="185" y="18"/>
                  </a:lnTo>
                  <a:lnTo>
                    <a:pt x="179" y="16"/>
                  </a:lnTo>
                  <a:lnTo>
                    <a:pt x="173" y="16"/>
                  </a:lnTo>
                  <a:lnTo>
                    <a:pt x="173" y="20"/>
                  </a:lnTo>
                  <a:lnTo>
                    <a:pt x="167" y="20"/>
                  </a:lnTo>
                  <a:lnTo>
                    <a:pt x="163" y="8"/>
                  </a:lnTo>
                  <a:lnTo>
                    <a:pt x="155" y="8"/>
                  </a:lnTo>
                  <a:lnTo>
                    <a:pt x="147" y="6"/>
                  </a:lnTo>
                  <a:lnTo>
                    <a:pt x="147" y="0"/>
                  </a:lnTo>
                  <a:lnTo>
                    <a:pt x="141" y="4"/>
                  </a:lnTo>
                  <a:lnTo>
                    <a:pt x="136" y="6"/>
                  </a:lnTo>
                  <a:lnTo>
                    <a:pt x="128" y="4"/>
                  </a:lnTo>
                  <a:lnTo>
                    <a:pt x="122" y="0"/>
                  </a:lnTo>
                  <a:lnTo>
                    <a:pt x="118" y="0"/>
                  </a:lnTo>
                  <a:lnTo>
                    <a:pt x="118" y="4"/>
                  </a:lnTo>
                  <a:lnTo>
                    <a:pt x="110" y="4"/>
                  </a:lnTo>
                  <a:lnTo>
                    <a:pt x="102" y="6"/>
                  </a:lnTo>
                  <a:lnTo>
                    <a:pt x="100" y="10"/>
                  </a:lnTo>
                  <a:lnTo>
                    <a:pt x="90" y="14"/>
                  </a:lnTo>
                  <a:lnTo>
                    <a:pt x="90" y="18"/>
                  </a:lnTo>
                  <a:lnTo>
                    <a:pt x="82" y="24"/>
                  </a:lnTo>
                  <a:lnTo>
                    <a:pt x="74" y="24"/>
                  </a:lnTo>
                  <a:lnTo>
                    <a:pt x="70" y="20"/>
                  </a:lnTo>
                  <a:lnTo>
                    <a:pt x="67" y="20"/>
                  </a:lnTo>
                  <a:lnTo>
                    <a:pt x="65" y="24"/>
                  </a:lnTo>
                  <a:lnTo>
                    <a:pt x="51" y="20"/>
                  </a:lnTo>
                  <a:lnTo>
                    <a:pt x="47" y="26"/>
                  </a:lnTo>
                  <a:lnTo>
                    <a:pt x="61" y="30"/>
                  </a:lnTo>
                  <a:lnTo>
                    <a:pt x="51" y="30"/>
                  </a:lnTo>
                  <a:lnTo>
                    <a:pt x="47" y="30"/>
                  </a:lnTo>
                  <a:lnTo>
                    <a:pt x="51" y="34"/>
                  </a:lnTo>
                  <a:lnTo>
                    <a:pt x="37" y="38"/>
                  </a:lnTo>
                  <a:lnTo>
                    <a:pt x="35" y="38"/>
                  </a:lnTo>
                  <a:lnTo>
                    <a:pt x="33" y="36"/>
                  </a:lnTo>
                  <a:lnTo>
                    <a:pt x="29" y="36"/>
                  </a:lnTo>
                  <a:lnTo>
                    <a:pt x="27" y="36"/>
                  </a:lnTo>
                  <a:lnTo>
                    <a:pt x="27" y="40"/>
                  </a:lnTo>
                  <a:lnTo>
                    <a:pt x="17" y="40"/>
                  </a:lnTo>
                  <a:lnTo>
                    <a:pt x="11" y="40"/>
                  </a:lnTo>
                  <a:lnTo>
                    <a:pt x="0" y="49"/>
                  </a:lnTo>
                  <a:lnTo>
                    <a:pt x="2" y="53"/>
                  </a:lnTo>
                  <a:lnTo>
                    <a:pt x="2" y="57"/>
                  </a:lnTo>
                  <a:lnTo>
                    <a:pt x="0" y="63"/>
                  </a:lnTo>
                  <a:lnTo>
                    <a:pt x="11" y="63"/>
                  </a:lnTo>
                  <a:lnTo>
                    <a:pt x="11" y="73"/>
                  </a:lnTo>
                  <a:lnTo>
                    <a:pt x="9" y="79"/>
                  </a:lnTo>
                  <a:lnTo>
                    <a:pt x="15" y="83"/>
                  </a:lnTo>
                  <a:lnTo>
                    <a:pt x="15" y="85"/>
                  </a:lnTo>
                  <a:lnTo>
                    <a:pt x="11" y="87"/>
                  </a:lnTo>
                  <a:lnTo>
                    <a:pt x="9" y="87"/>
                  </a:lnTo>
                  <a:lnTo>
                    <a:pt x="7" y="85"/>
                  </a:lnTo>
                  <a:lnTo>
                    <a:pt x="5" y="85"/>
                  </a:lnTo>
                  <a:lnTo>
                    <a:pt x="5" y="87"/>
                  </a:lnTo>
                  <a:lnTo>
                    <a:pt x="5" y="89"/>
                  </a:lnTo>
                  <a:lnTo>
                    <a:pt x="5" y="95"/>
                  </a:lnTo>
                  <a:lnTo>
                    <a:pt x="11" y="93"/>
                  </a:lnTo>
                  <a:lnTo>
                    <a:pt x="17" y="97"/>
                  </a:lnTo>
                  <a:lnTo>
                    <a:pt x="17" y="107"/>
                  </a:lnTo>
                  <a:lnTo>
                    <a:pt x="17" y="116"/>
                  </a:lnTo>
                  <a:lnTo>
                    <a:pt x="29" y="116"/>
                  </a:lnTo>
                  <a:lnTo>
                    <a:pt x="29" y="122"/>
                  </a:lnTo>
                  <a:lnTo>
                    <a:pt x="29" y="124"/>
                  </a:lnTo>
                  <a:lnTo>
                    <a:pt x="37" y="122"/>
                  </a:lnTo>
                  <a:lnTo>
                    <a:pt x="39" y="126"/>
                  </a:lnTo>
                  <a:lnTo>
                    <a:pt x="43" y="126"/>
                  </a:lnTo>
                  <a:lnTo>
                    <a:pt x="47" y="126"/>
                  </a:lnTo>
                  <a:lnTo>
                    <a:pt x="47" y="128"/>
                  </a:lnTo>
                  <a:lnTo>
                    <a:pt x="47" y="132"/>
                  </a:lnTo>
                  <a:lnTo>
                    <a:pt x="61" y="144"/>
                  </a:lnTo>
                  <a:lnTo>
                    <a:pt x="70" y="136"/>
                  </a:lnTo>
                  <a:lnTo>
                    <a:pt x="74" y="124"/>
                  </a:lnTo>
                  <a:lnTo>
                    <a:pt x="88" y="126"/>
                  </a:lnTo>
                  <a:lnTo>
                    <a:pt x="98" y="132"/>
                  </a:lnTo>
                  <a:lnTo>
                    <a:pt x="102" y="136"/>
                  </a:lnTo>
                  <a:lnTo>
                    <a:pt x="108" y="138"/>
                  </a:lnTo>
                  <a:lnTo>
                    <a:pt x="114" y="142"/>
                  </a:lnTo>
                  <a:lnTo>
                    <a:pt x="122" y="138"/>
                  </a:lnTo>
                  <a:lnTo>
                    <a:pt x="136" y="134"/>
                  </a:lnTo>
                  <a:lnTo>
                    <a:pt x="137" y="132"/>
                  </a:lnTo>
                  <a:lnTo>
                    <a:pt x="139" y="126"/>
                  </a:lnTo>
                  <a:lnTo>
                    <a:pt x="145" y="126"/>
                  </a:lnTo>
                  <a:lnTo>
                    <a:pt x="149" y="128"/>
                  </a:lnTo>
                  <a:lnTo>
                    <a:pt x="157" y="118"/>
                  </a:lnTo>
                  <a:lnTo>
                    <a:pt x="159" y="118"/>
                  </a:lnTo>
                  <a:lnTo>
                    <a:pt x="163" y="126"/>
                  </a:lnTo>
                  <a:lnTo>
                    <a:pt x="159" y="132"/>
                  </a:lnTo>
                  <a:lnTo>
                    <a:pt x="157" y="134"/>
                  </a:lnTo>
                  <a:lnTo>
                    <a:pt x="157" y="138"/>
                  </a:lnTo>
                  <a:lnTo>
                    <a:pt x="157" y="144"/>
                  </a:lnTo>
                  <a:lnTo>
                    <a:pt x="159" y="146"/>
                  </a:lnTo>
                  <a:lnTo>
                    <a:pt x="159" y="146"/>
                  </a:lnTo>
                  <a:close/>
                </a:path>
              </a:pathLst>
            </a:custGeom>
            <a:solidFill>
              <a:schemeClr val="tx2"/>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sp>
          <p:nvSpPr>
            <p:cNvPr id="301" name="Freeform 294">
              <a:extLst>
                <a:ext uri="{FF2B5EF4-FFF2-40B4-BE49-F238E27FC236}">
                  <a16:creationId xmlns:a16="http://schemas.microsoft.com/office/drawing/2014/main" id="{00C0D96A-402F-4DF5-A142-B37F7EDD063B}"/>
                </a:ext>
              </a:extLst>
            </p:cNvPr>
            <p:cNvSpPr>
              <a:spLocks/>
            </p:cNvSpPr>
            <p:nvPr/>
          </p:nvSpPr>
          <p:spPr bwMode="auto">
            <a:xfrm>
              <a:off x="9505563" y="4677673"/>
              <a:ext cx="457231" cy="258927"/>
            </a:xfrm>
            <a:custGeom>
              <a:avLst/>
              <a:gdLst/>
              <a:ahLst/>
              <a:cxnLst>
                <a:cxn ang="0">
                  <a:pos x="0" y="45"/>
                </a:cxn>
                <a:cxn ang="0">
                  <a:pos x="6" y="47"/>
                </a:cxn>
                <a:cxn ang="0">
                  <a:pos x="10" y="57"/>
                </a:cxn>
                <a:cxn ang="0">
                  <a:pos x="15" y="55"/>
                </a:cxn>
                <a:cxn ang="0">
                  <a:pos x="23" y="57"/>
                </a:cxn>
                <a:cxn ang="0">
                  <a:pos x="31" y="57"/>
                </a:cxn>
                <a:cxn ang="0">
                  <a:pos x="35" y="63"/>
                </a:cxn>
                <a:cxn ang="0">
                  <a:pos x="43" y="59"/>
                </a:cxn>
                <a:cxn ang="0">
                  <a:pos x="59" y="59"/>
                </a:cxn>
                <a:cxn ang="0">
                  <a:pos x="61" y="55"/>
                </a:cxn>
                <a:cxn ang="0">
                  <a:pos x="77" y="57"/>
                </a:cxn>
                <a:cxn ang="0">
                  <a:pos x="84" y="49"/>
                </a:cxn>
                <a:cxn ang="0">
                  <a:pos x="94" y="49"/>
                </a:cxn>
                <a:cxn ang="0">
                  <a:pos x="106" y="45"/>
                </a:cxn>
                <a:cxn ang="0">
                  <a:pos x="108" y="39"/>
                </a:cxn>
                <a:cxn ang="0">
                  <a:pos x="114" y="39"/>
                </a:cxn>
                <a:cxn ang="0">
                  <a:pos x="116" y="29"/>
                </a:cxn>
                <a:cxn ang="0">
                  <a:pos x="116" y="21"/>
                </a:cxn>
                <a:cxn ang="0">
                  <a:pos x="116" y="16"/>
                </a:cxn>
                <a:cxn ang="0">
                  <a:pos x="112" y="10"/>
                </a:cxn>
                <a:cxn ang="0">
                  <a:pos x="104" y="8"/>
                </a:cxn>
                <a:cxn ang="0">
                  <a:pos x="90" y="2"/>
                </a:cxn>
                <a:cxn ang="0">
                  <a:pos x="84" y="0"/>
                </a:cxn>
                <a:cxn ang="0">
                  <a:pos x="79" y="2"/>
                </a:cxn>
                <a:cxn ang="0">
                  <a:pos x="71" y="12"/>
                </a:cxn>
                <a:cxn ang="0">
                  <a:pos x="61" y="6"/>
                </a:cxn>
                <a:cxn ang="0">
                  <a:pos x="57" y="10"/>
                </a:cxn>
                <a:cxn ang="0">
                  <a:pos x="53" y="17"/>
                </a:cxn>
                <a:cxn ang="0">
                  <a:pos x="43" y="21"/>
                </a:cxn>
                <a:cxn ang="0">
                  <a:pos x="47" y="25"/>
                </a:cxn>
                <a:cxn ang="0">
                  <a:pos x="49" y="29"/>
                </a:cxn>
                <a:cxn ang="0">
                  <a:pos x="43" y="37"/>
                </a:cxn>
                <a:cxn ang="0">
                  <a:pos x="39" y="31"/>
                </a:cxn>
                <a:cxn ang="0">
                  <a:pos x="31" y="31"/>
                </a:cxn>
                <a:cxn ang="0">
                  <a:pos x="25" y="29"/>
                </a:cxn>
                <a:cxn ang="0">
                  <a:pos x="19" y="37"/>
                </a:cxn>
                <a:cxn ang="0">
                  <a:pos x="10" y="37"/>
                </a:cxn>
                <a:cxn ang="0">
                  <a:pos x="0" y="45"/>
                </a:cxn>
              </a:cxnLst>
              <a:rect l="0" t="0" r="r" b="b"/>
              <a:pathLst>
                <a:path w="118" h="63">
                  <a:moveTo>
                    <a:pt x="0" y="45"/>
                  </a:moveTo>
                  <a:lnTo>
                    <a:pt x="0" y="45"/>
                  </a:lnTo>
                  <a:lnTo>
                    <a:pt x="6" y="45"/>
                  </a:lnTo>
                  <a:lnTo>
                    <a:pt x="6" y="47"/>
                  </a:lnTo>
                  <a:lnTo>
                    <a:pt x="6" y="55"/>
                  </a:lnTo>
                  <a:lnTo>
                    <a:pt x="10" y="57"/>
                  </a:lnTo>
                  <a:lnTo>
                    <a:pt x="15" y="57"/>
                  </a:lnTo>
                  <a:lnTo>
                    <a:pt x="15" y="55"/>
                  </a:lnTo>
                  <a:lnTo>
                    <a:pt x="21" y="55"/>
                  </a:lnTo>
                  <a:lnTo>
                    <a:pt x="23" y="57"/>
                  </a:lnTo>
                  <a:lnTo>
                    <a:pt x="29" y="57"/>
                  </a:lnTo>
                  <a:lnTo>
                    <a:pt x="31" y="57"/>
                  </a:lnTo>
                  <a:lnTo>
                    <a:pt x="33" y="59"/>
                  </a:lnTo>
                  <a:lnTo>
                    <a:pt x="35" y="63"/>
                  </a:lnTo>
                  <a:lnTo>
                    <a:pt x="39" y="63"/>
                  </a:lnTo>
                  <a:lnTo>
                    <a:pt x="43" y="59"/>
                  </a:lnTo>
                  <a:lnTo>
                    <a:pt x="53" y="59"/>
                  </a:lnTo>
                  <a:lnTo>
                    <a:pt x="59" y="59"/>
                  </a:lnTo>
                  <a:lnTo>
                    <a:pt x="61" y="57"/>
                  </a:lnTo>
                  <a:lnTo>
                    <a:pt x="61" y="55"/>
                  </a:lnTo>
                  <a:lnTo>
                    <a:pt x="69" y="55"/>
                  </a:lnTo>
                  <a:lnTo>
                    <a:pt x="77" y="57"/>
                  </a:lnTo>
                  <a:lnTo>
                    <a:pt x="79" y="53"/>
                  </a:lnTo>
                  <a:lnTo>
                    <a:pt x="84" y="49"/>
                  </a:lnTo>
                  <a:lnTo>
                    <a:pt x="88" y="47"/>
                  </a:lnTo>
                  <a:lnTo>
                    <a:pt x="94" y="49"/>
                  </a:lnTo>
                  <a:lnTo>
                    <a:pt x="98" y="49"/>
                  </a:lnTo>
                  <a:lnTo>
                    <a:pt x="106" y="45"/>
                  </a:lnTo>
                  <a:lnTo>
                    <a:pt x="106" y="41"/>
                  </a:lnTo>
                  <a:lnTo>
                    <a:pt x="108" y="39"/>
                  </a:lnTo>
                  <a:lnTo>
                    <a:pt x="112" y="39"/>
                  </a:lnTo>
                  <a:lnTo>
                    <a:pt x="114" y="39"/>
                  </a:lnTo>
                  <a:lnTo>
                    <a:pt x="114" y="35"/>
                  </a:lnTo>
                  <a:lnTo>
                    <a:pt x="116" y="29"/>
                  </a:lnTo>
                  <a:lnTo>
                    <a:pt x="114" y="25"/>
                  </a:lnTo>
                  <a:lnTo>
                    <a:pt x="116" y="21"/>
                  </a:lnTo>
                  <a:lnTo>
                    <a:pt x="118" y="21"/>
                  </a:lnTo>
                  <a:lnTo>
                    <a:pt x="116" y="16"/>
                  </a:lnTo>
                  <a:lnTo>
                    <a:pt x="112" y="12"/>
                  </a:lnTo>
                  <a:lnTo>
                    <a:pt x="112" y="10"/>
                  </a:lnTo>
                  <a:lnTo>
                    <a:pt x="116" y="6"/>
                  </a:lnTo>
                  <a:lnTo>
                    <a:pt x="104" y="8"/>
                  </a:lnTo>
                  <a:lnTo>
                    <a:pt x="96" y="6"/>
                  </a:lnTo>
                  <a:lnTo>
                    <a:pt x="90" y="2"/>
                  </a:lnTo>
                  <a:lnTo>
                    <a:pt x="88" y="0"/>
                  </a:lnTo>
                  <a:lnTo>
                    <a:pt x="84" y="0"/>
                  </a:lnTo>
                  <a:lnTo>
                    <a:pt x="80" y="0"/>
                  </a:lnTo>
                  <a:lnTo>
                    <a:pt x="79" y="2"/>
                  </a:lnTo>
                  <a:lnTo>
                    <a:pt x="75" y="10"/>
                  </a:lnTo>
                  <a:lnTo>
                    <a:pt x="71" y="12"/>
                  </a:lnTo>
                  <a:lnTo>
                    <a:pt x="67" y="10"/>
                  </a:lnTo>
                  <a:lnTo>
                    <a:pt x="61" y="6"/>
                  </a:lnTo>
                  <a:lnTo>
                    <a:pt x="59" y="8"/>
                  </a:lnTo>
                  <a:lnTo>
                    <a:pt x="57" y="10"/>
                  </a:lnTo>
                  <a:lnTo>
                    <a:pt x="53" y="16"/>
                  </a:lnTo>
                  <a:lnTo>
                    <a:pt x="53" y="17"/>
                  </a:lnTo>
                  <a:lnTo>
                    <a:pt x="49" y="19"/>
                  </a:lnTo>
                  <a:lnTo>
                    <a:pt x="43" y="21"/>
                  </a:lnTo>
                  <a:lnTo>
                    <a:pt x="43" y="25"/>
                  </a:lnTo>
                  <a:lnTo>
                    <a:pt x="47" y="25"/>
                  </a:lnTo>
                  <a:lnTo>
                    <a:pt x="47" y="27"/>
                  </a:lnTo>
                  <a:lnTo>
                    <a:pt x="49" y="29"/>
                  </a:lnTo>
                  <a:lnTo>
                    <a:pt x="49" y="37"/>
                  </a:lnTo>
                  <a:lnTo>
                    <a:pt x="43" y="37"/>
                  </a:lnTo>
                  <a:lnTo>
                    <a:pt x="41" y="31"/>
                  </a:lnTo>
                  <a:lnTo>
                    <a:pt x="39" y="31"/>
                  </a:lnTo>
                  <a:lnTo>
                    <a:pt x="35" y="31"/>
                  </a:lnTo>
                  <a:lnTo>
                    <a:pt x="31" y="31"/>
                  </a:lnTo>
                  <a:lnTo>
                    <a:pt x="29" y="29"/>
                  </a:lnTo>
                  <a:lnTo>
                    <a:pt x="25" y="29"/>
                  </a:lnTo>
                  <a:lnTo>
                    <a:pt x="23" y="35"/>
                  </a:lnTo>
                  <a:lnTo>
                    <a:pt x="19" y="37"/>
                  </a:lnTo>
                  <a:lnTo>
                    <a:pt x="14" y="37"/>
                  </a:lnTo>
                  <a:lnTo>
                    <a:pt x="10" y="37"/>
                  </a:lnTo>
                  <a:lnTo>
                    <a:pt x="6" y="41"/>
                  </a:lnTo>
                  <a:lnTo>
                    <a:pt x="0" y="45"/>
                  </a:lnTo>
                  <a:lnTo>
                    <a:pt x="0" y="45"/>
                  </a:lnTo>
                  <a:close/>
                </a:path>
              </a:pathLst>
            </a:custGeom>
            <a:solidFill>
              <a:schemeClr val="tx2"/>
            </a:solidFill>
            <a:ln w="2" cap="flat">
              <a:noFill/>
              <a:prstDash val="solid"/>
              <a:miter lim="800000"/>
              <a:headEnd/>
              <a:tailEnd/>
            </a:ln>
          </p:spPr>
          <p:txBody>
            <a:bodyPr vert="horz" wrap="square" lIns="91392" tIns="45696" rIns="91392" bIns="45696" numCol="1" anchor="t" anchorCtr="0" compatLnSpc="1">
              <a:prstTxWarp prst="textNoShape">
                <a:avLst/>
              </a:prstTxWarp>
            </a:bodyPr>
            <a:lstStyle/>
            <a:p>
              <a:pPr defTabSz="913943">
                <a:defRPr/>
              </a:pPr>
              <a:endParaRPr lang="en-GB" sz="1799" kern="0">
                <a:solidFill>
                  <a:srgbClr val="000000"/>
                </a:solidFill>
                <a:latin typeface="Arial"/>
              </a:endParaRPr>
            </a:p>
          </p:txBody>
        </p:sp>
      </p:grpSp>
      <p:sp>
        <p:nvSpPr>
          <p:cNvPr id="307" name="TextBox 306">
            <a:extLst>
              <a:ext uri="{FF2B5EF4-FFF2-40B4-BE49-F238E27FC236}">
                <a16:creationId xmlns:a16="http://schemas.microsoft.com/office/drawing/2014/main" id="{CC2CDC75-46A5-41E9-A6C7-299AAFD84EF5}"/>
              </a:ext>
            </a:extLst>
          </p:cNvPr>
          <p:cNvSpPr txBox="1"/>
          <p:nvPr/>
        </p:nvSpPr>
        <p:spPr>
          <a:xfrm>
            <a:off x="5434304" y="1945829"/>
            <a:ext cx="6097604" cy="4493538"/>
          </a:xfrm>
          <a:prstGeom prst="rect">
            <a:avLst/>
          </a:prstGeom>
          <a:noFill/>
        </p:spPr>
        <p:txBody>
          <a:bodyPr wrap="square">
            <a:spAutoFit/>
          </a:bodyPr>
          <a:lstStyle/>
          <a:p>
            <a:pPr marL="176037" indent="-176037" algn="just">
              <a:spcBef>
                <a:spcPts val="600"/>
              </a:spcBef>
              <a:spcAft>
                <a:spcPts val="600"/>
              </a:spcAft>
              <a:buFont typeface="Arial" panose="020B0604020202020204" pitchFamily="34" charset="0"/>
              <a:buChar char="•"/>
            </a:pPr>
            <a:r>
              <a:rPr lang="en-US" sz="1800">
                <a:solidFill>
                  <a:schemeClr val="tx2"/>
                </a:solidFill>
                <a:latin typeface="Arial" panose="020B0604020202020204" pitchFamily="34" charset="0"/>
                <a:cs typeface="Arial" panose="020B0604020202020204" pitchFamily="34" charset="0"/>
              </a:rPr>
              <a:t>The EU is the </a:t>
            </a:r>
            <a:r>
              <a:rPr lang="en-US" sz="1800" b="1">
                <a:solidFill>
                  <a:srgbClr val="FFD200"/>
                </a:solidFill>
                <a:latin typeface="Arial" panose="020B0604020202020204" pitchFamily="34" charset="0"/>
                <a:cs typeface="Arial" panose="020B0604020202020204" pitchFamily="34" charset="0"/>
              </a:rPr>
              <a:t>#1 trade partner </a:t>
            </a:r>
            <a:r>
              <a:rPr lang="en-US" sz="1800">
                <a:solidFill>
                  <a:schemeClr val="tx2"/>
                </a:solidFill>
                <a:latin typeface="Arial" panose="020B0604020202020204" pitchFamily="34" charset="0"/>
                <a:cs typeface="Arial" panose="020B0604020202020204" pitchFamily="34" charset="0"/>
              </a:rPr>
              <a:t>in the Western Balkans</a:t>
            </a:r>
          </a:p>
          <a:p>
            <a:pPr marL="176037" indent="-176037" algn="just">
              <a:spcBef>
                <a:spcPts val="600"/>
              </a:spcBef>
              <a:spcAft>
                <a:spcPts val="600"/>
              </a:spcAft>
              <a:buFont typeface="Arial" panose="020B0604020202020204" pitchFamily="34" charset="0"/>
              <a:buChar char="•"/>
            </a:pPr>
            <a:r>
              <a:rPr lang="en-US" sz="1800">
                <a:solidFill>
                  <a:schemeClr val="tx2"/>
                </a:solidFill>
                <a:latin typeface="Arial" panose="020B0604020202020204" pitchFamily="34" charset="0"/>
                <a:cs typeface="Arial" panose="020B0604020202020204" pitchFamily="34" charset="0"/>
              </a:rPr>
              <a:t>EU – Western Balkans trade exceeds </a:t>
            </a:r>
            <a:r>
              <a:rPr lang="en-US" sz="1800" b="1">
                <a:solidFill>
                  <a:srgbClr val="FFD200"/>
                </a:solidFill>
                <a:latin typeface="Arial" panose="020B0604020202020204" pitchFamily="34" charset="0"/>
                <a:cs typeface="Arial" panose="020B0604020202020204" pitchFamily="34" charset="0"/>
              </a:rPr>
              <a:t>70% </a:t>
            </a:r>
            <a:r>
              <a:rPr lang="en-US">
                <a:solidFill>
                  <a:schemeClr val="tx2"/>
                </a:solidFill>
                <a:latin typeface="Arial" panose="020B0604020202020204" pitchFamily="34" charset="0"/>
                <a:cs typeface="Arial" panose="020B0604020202020204" pitchFamily="34" charset="0"/>
              </a:rPr>
              <a:t>of total Western Balkan trade</a:t>
            </a:r>
          </a:p>
          <a:p>
            <a:pPr marL="176037" indent="-176037" algn="just">
              <a:spcBef>
                <a:spcPts val="600"/>
              </a:spcBef>
              <a:spcAft>
                <a:spcPts val="600"/>
              </a:spcAft>
              <a:buFont typeface="Arial" panose="020B0604020202020204" pitchFamily="34" charset="0"/>
              <a:buChar char="•"/>
            </a:pPr>
            <a:r>
              <a:rPr lang="en-GB">
                <a:solidFill>
                  <a:schemeClr val="tx2"/>
                </a:solidFill>
                <a:latin typeface="Arial" panose="020B0604020202020204" pitchFamily="34" charset="0"/>
                <a:cs typeface="Arial" panose="020B0604020202020204" pitchFamily="34" charset="0"/>
              </a:rPr>
              <a:t>Potentially </a:t>
            </a:r>
            <a:r>
              <a:rPr lang="en-GB" b="1">
                <a:solidFill>
                  <a:srgbClr val="FFD200"/>
                </a:solidFill>
                <a:latin typeface="Arial" panose="020B0604020202020204" pitchFamily="34" charset="0"/>
                <a:cs typeface="Arial" panose="020B0604020202020204" pitchFamily="34" charset="0"/>
              </a:rPr>
              <a:t>millions of cost-savings and opportunities </a:t>
            </a:r>
            <a:r>
              <a:rPr lang="en-GB">
                <a:solidFill>
                  <a:schemeClr val="tx2"/>
                </a:solidFill>
                <a:latin typeface="Arial" panose="020B0604020202020204" pitchFamily="34" charset="0"/>
                <a:cs typeface="Arial" panose="020B0604020202020204" pitchFamily="34" charset="0"/>
              </a:rPr>
              <a:t>for administrative simplification are missed without digitisation of freight information exchange</a:t>
            </a:r>
          </a:p>
          <a:p>
            <a:pPr marL="176037" indent="-176037" algn="just">
              <a:spcBef>
                <a:spcPts val="600"/>
              </a:spcBef>
              <a:spcAft>
                <a:spcPts val="600"/>
              </a:spcAft>
              <a:buFont typeface="Arial" panose="020B0604020202020204" pitchFamily="34" charset="0"/>
              <a:buChar char="•"/>
            </a:pPr>
            <a:r>
              <a:rPr lang="en-GB">
                <a:solidFill>
                  <a:schemeClr val="tx2"/>
                </a:solidFill>
                <a:latin typeface="Arial" panose="020B0604020202020204" pitchFamily="34" charset="0"/>
                <a:cs typeface="Arial" panose="020B0604020202020204" pitchFamily="34" charset="0"/>
              </a:rPr>
              <a:t>The </a:t>
            </a:r>
            <a:r>
              <a:rPr lang="en-GB" b="1">
                <a:solidFill>
                  <a:srgbClr val="FFD200"/>
                </a:solidFill>
                <a:latin typeface="Arial" panose="020B0604020202020204" pitchFamily="34" charset="0"/>
                <a:cs typeface="Arial" panose="020B0604020202020204" pitchFamily="34" charset="0"/>
              </a:rPr>
              <a:t>EU has already recognised the benefits </a:t>
            </a:r>
            <a:r>
              <a:rPr lang="en-GB">
                <a:solidFill>
                  <a:schemeClr val="tx2"/>
                </a:solidFill>
                <a:latin typeface="Arial" panose="020B0604020202020204" pitchFamily="34" charset="0"/>
                <a:cs typeface="Arial" panose="020B0604020202020204" pitchFamily="34" charset="0"/>
              </a:rPr>
              <a:t>of digitisation of the freight transport information</a:t>
            </a:r>
          </a:p>
          <a:p>
            <a:pPr marL="176037" indent="-176037" algn="just">
              <a:spcBef>
                <a:spcPts val="600"/>
              </a:spcBef>
              <a:spcAft>
                <a:spcPts val="600"/>
              </a:spcAft>
              <a:buFont typeface="Arial" panose="020B0604020202020204" pitchFamily="34" charset="0"/>
              <a:buChar char="•"/>
            </a:pPr>
            <a:endParaRPr lang="en-GB">
              <a:solidFill>
                <a:schemeClr val="tx2"/>
              </a:solidFill>
              <a:latin typeface="Arial" panose="020B0604020202020204" pitchFamily="34" charset="0"/>
              <a:cs typeface="Arial" panose="020B0604020202020204" pitchFamily="34" charset="0"/>
            </a:endParaRPr>
          </a:p>
          <a:p>
            <a:pPr marL="176037" indent="-176037" algn="just">
              <a:spcBef>
                <a:spcPts val="600"/>
              </a:spcBef>
              <a:spcAft>
                <a:spcPts val="600"/>
              </a:spcAft>
              <a:buFont typeface="Arial" panose="020B0604020202020204" pitchFamily="34" charset="0"/>
              <a:buChar char="•"/>
            </a:pPr>
            <a:endParaRPr lang="en-GB">
              <a:solidFill>
                <a:schemeClr val="tx2"/>
              </a:solidFill>
              <a:latin typeface="Arial" panose="020B0604020202020204" pitchFamily="34" charset="0"/>
              <a:cs typeface="Arial" panose="020B0604020202020204" pitchFamily="34" charset="0"/>
            </a:endParaRPr>
          </a:p>
          <a:p>
            <a:pPr marL="176037" indent="-176037" algn="just">
              <a:spcBef>
                <a:spcPts val="600"/>
              </a:spcBef>
              <a:spcAft>
                <a:spcPts val="600"/>
              </a:spcAft>
              <a:buFont typeface="Arial" panose="020B0604020202020204" pitchFamily="34" charset="0"/>
              <a:buChar char="•"/>
            </a:pPr>
            <a:endParaRPr lang="en-US">
              <a:solidFill>
                <a:schemeClr val="tx2"/>
              </a:solidFill>
              <a:latin typeface="Arial" panose="020B0604020202020204" pitchFamily="34" charset="0"/>
              <a:cs typeface="Arial" panose="020B0604020202020204" pitchFamily="34" charset="0"/>
            </a:endParaRPr>
          </a:p>
          <a:p>
            <a:pPr marL="176037" indent="-176037" algn="just">
              <a:spcBef>
                <a:spcPts val="600"/>
              </a:spcBef>
              <a:spcAft>
                <a:spcPts val="600"/>
              </a:spcAft>
              <a:buFont typeface="Arial" panose="020B0604020202020204" pitchFamily="34" charset="0"/>
              <a:buChar char="•"/>
            </a:pPr>
            <a:endParaRPr lang="en-US">
              <a:solidFill>
                <a:schemeClr val="tx2"/>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75030856"/>
      </p:ext>
    </p:extLst>
  </p:cSld>
  <p:clrMapOvr>
    <a:masterClrMapping/>
  </p:clrMapOvr>
</p:sld>
</file>

<file path=ppt/theme/theme1.xml><?xml version="1.0" encoding="utf-8"?>
<a:theme xmlns:a="http://schemas.openxmlformats.org/drawingml/2006/main" name="TCT Official">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CT Official" id="{8E6C0F16-AECC-4D3C-848D-C3BAFBCEDF06}" vid="{BCDF9F06-DE6C-4590-95A9-2D38F7E3D15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MediaServiceKeyPoints xmlns="c7bf59eb-16f8-43b6-bf8e-f87fcbd475ee"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51CC1563DE0A364E98420E6A75BC2E34" ma:contentTypeVersion="6" ma:contentTypeDescription="Create a new document." ma:contentTypeScope="" ma:versionID="2f0c452b26dc77416058d268ad56c6ff">
  <xsd:schema xmlns:xsd="http://www.w3.org/2001/XMLSchema" xmlns:xs="http://www.w3.org/2001/XMLSchema" xmlns:p="http://schemas.microsoft.com/office/2006/metadata/properties" xmlns:ns2="c7bf59eb-16f8-43b6-bf8e-f87fcbd475ee" xmlns:ns3="e6b88493-a865-49b9-b502-6098bd4e94c2" targetNamespace="http://schemas.microsoft.com/office/2006/metadata/properties" ma:root="true" ma:fieldsID="69778387f47a1b8154eea7ddf9f87706" ns2:_="" ns3:_="">
    <xsd:import namespace="c7bf59eb-16f8-43b6-bf8e-f87fcbd475ee"/>
    <xsd:import namespace="e6b88493-a865-49b9-b502-6098bd4e94c2"/>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7bf59eb-16f8-43b6-bf8e-f87fcbd475e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6b88493-a865-49b9-b502-6098bd4e94c2"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226911E-AE6C-4963-864C-FEDEB2DC7729}">
  <ds:schemaRefs>
    <ds:schemaRef ds:uri="http://schemas.microsoft.com/sharepoint/v3/contenttype/forms"/>
  </ds:schemaRefs>
</ds:datastoreItem>
</file>

<file path=customXml/itemProps2.xml><?xml version="1.0" encoding="utf-8"?>
<ds:datastoreItem xmlns:ds="http://schemas.openxmlformats.org/officeDocument/2006/customXml" ds:itemID="{B05550B3-F1C0-4D73-82FC-DDABEC8F0952}">
  <ds:schemaRefs>
    <ds:schemaRef ds:uri="http://schemas.openxmlformats.org/package/2006/metadata/core-properties"/>
    <ds:schemaRef ds:uri="http://purl.org/dc/elements/1.1/"/>
    <ds:schemaRef ds:uri="http://schemas.microsoft.com/office/2006/metadata/properties"/>
    <ds:schemaRef ds:uri="http://schemas.microsoft.com/office/2006/documentManagement/types"/>
    <ds:schemaRef ds:uri="http://purl.org/dc/terms/"/>
    <ds:schemaRef ds:uri="http://schemas.microsoft.com/office/infopath/2007/PartnerControls"/>
    <ds:schemaRef ds:uri="http://purl.org/dc/dcmitype/"/>
    <ds:schemaRef ds:uri="e6b88493-a865-49b9-b502-6098bd4e94c2"/>
    <ds:schemaRef ds:uri="c7bf59eb-16f8-43b6-bf8e-f87fcbd475ee"/>
    <ds:schemaRef ds:uri="http://www.w3.org/XML/1998/namespace"/>
  </ds:schemaRefs>
</ds:datastoreItem>
</file>

<file path=customXml/itemProps3.xml><?xml version="1.0" encoding="utf-8"?>
<ds:datastoreItem xmlns:ds="http://schemas.openxmlformats.org/officeDocument/2006/customXml" ds:itemID="{49553A20-0388-4630-BA1B-E4B476C3B355}">
  <ds:schemaRefs>
    <ds:schemaRef ds:uri="c7bf59eb-16f8-43b6-bf8e-f87fcbd475ee"/>
    <ds:schemaRef ds:uri="e6b88493-a865-49b9-b502-6098bd4e94c2"/>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
  <TotalTime>1828</TotalTime>
  <Words>1579</Words>
  <Application>Microsoft Office PowerPoint</Application>
  <PresentationFormat>Widescreen</PresentationFormat>
  <Paragraphs>190</Paragraphs>
  <Slides>33</Slides>
  <Notes>10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33</vt:i4>
      </vt:variant>
    </vt:vector>
  </HeadingPairs>
  <TitlesOfParts>
    <vt:vector size="39" baseType="lpstr">
      <vt:lpstr>arial</vt:lpstr>
      <vt:lpstr>arial</vt:lpstr>
      <vt:lpstr>Calibri</vt:lpstr>
      <vt:lpstr>Calibri Light</vt:lpstr>
      <vt:lpstr>Times New Roman</vt:lpstr>
      <vt:lpstr>TCT Official</vt:lpstr>
      <vt:lpstr>  Deployment of e-freight in the Western Balkans and implementation of the Regulation (EU) 2020/1056 on electronic freight transport information   </vt:lpstr>
      <vt:lpstr>Agenda</vt:lpstr>
      <vt:lpstr>Introduction: eFTI – what and why?  </vt:lpstr>
      <vt:lpstr>Sustainable and Smart Mobility Strategy</vt:lpstr>
      <vt:lpstr>eFTI Regulation(2020/1056)</vt:lpstr>
      <vt:lpstr>eFTI in practice: paperless freight transportation</vt:lpstr>
      <vt:lpstr>eFTI Regulation(2020/1056)</vt:lpstr>
      <vt:lpstr>eFTI Regulation(2020/1056)</vt:lpstr>
      <vt:lpstr>PowerPoint Presentation</vt:lpstr>
      <vt:lpstr>PowerPoint Presentation</vt:lpstr>
      <vt:lpstr>Regional project: overview</vt:lpstr>
      <vt:lpstr>Project summary </vt:lpstr>
      <vt:lpstr>Project activities and timeline</vt:lpstr>
      <vt:lpstr>Impact assessment: economic and environmental impact</vt:lpstr>
      <vt:lpstr>Key facts about impact assessment</vt:lpstr>
      <vt:lpstr>Impact assessment: economic impact on businesses</vt:lpstr>
      <vt:lpstr>Administrative burden reduction (2025 – 2030)</vt:lpstr>
      <vt:lpstr>Impact on a single company under 100% uptake of e-freight information</vt:lpstr>
      <vt:lpstr>Impact assessment: economic impact on authorities</vt:lpstr>
      <vt:lpstr>Total costs for authorities (2025 – 2030)</vt:lpstr>
      <vt:lpstr>Impact assessment: environmental impact</vt:lpstr>
      <vt:lpstr>Saved natural resources (2025 – 2030)</vt:lpstr>
      <vt:lpstr>Roadmap</vt:lpstr>
      <vt:lpstr>PowerPoint Presentation</vt:lpstr>
      <vt:lpstr>PowerPoint Presentation</vt:lpstr>
      <vt:lpstr>PowerPoint Presentation</vt:lpstr>
      <vt:lpstr>PowerPoint Presentation</vt:lpstr>
      <vt:lpstr>Budget of the roadmap</vt:lpstr>
      <vt:lpstr>New Growth Plan</vt:lpstr>
      <vt:lpstr>New Growth Plan- Reform Agenda</vt:lpstr>
      <vt:lpstr>PowerPoint Presentation</vt:lpstr>
      <vt:lpstr>Conclusions and next steps</vt:lpstr>
      <vt:lpstr>Conclusions and next steps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RUC Brussels</dc:title>
  <dc:creator>Nerejda Hoxha</dc:creator>
  <cp:lastModifiedBy>nbegovic</cp:lastModifiedBy>
  <cp:revision>83</cp:revision>
  <cp:lastPrinted>2023-03-13T18:41:22Z</cp:lastPrinted>
  <dcterms:created xsi:type="dcterms:W3CDTF">2020-08-27T12:02:40Z</dcterms:created>
  <dcterms:modified xsi:type="dcterms:W3CDTF">2024-04-25T13:11:21Z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0x01010051CC1563DE0A364E98420E6A75BC2E34</vt:lpwstr>
  </property>
  <property fmtid="{D5CDD505-2E9C-101B-9397-08002B2CF9AE}" pid="3" name="MediaServiceImageTags">
    <vt:lpwstr/>
  </property>
</Properties>
</file>