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65" r:id="rId3"/>
  </p:sldMasterIdLst>
  <p:notesMasterIdLst>
    <p:notesMasterId r:id="rId12"/>
  </p:notesMasterIdLst>
  <p:handoutMasterIdLst>
    <p:handoutMasterId r:id="rId13"/>
  </p:handoutMasterIdLst>
  <p:sldIdLst>
    <p:sldId id="256" r:id="rId4"/>
    <p:sldId id="262" r:id="rId5"/>
    <p:sldId id="263" r:id="rId6"/>
    <p:sldId id="264" r:id="rId7"/>
    <p:sldId id="265" r:id="rId8"/>
    <p:sldId id="266" r:id="rId9"/>
    <p:sldId id="267" r:id="rId10"/>
    <p:sldId id="260" r:id="rId11"/>
  </p:sldIdLst>
  <p:sldSz cx="12192000" cy="6858000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7" autoAdjust="0"/>
  </p:normalViewPr>
  <p:slideViewPr>
    <p:cSldViewPr snapToGrid="0">
      <p:cViewPr varScale="1">
        <p:scale>
          <a:sx n="62" d="100"/>
          <a:sy n="62" d="100"/>
        </p:scale>
        <p:origin x="7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1A8E5-F729-417F-A751-15330103F36D}" type="datetimeFigureOut">
              <a:rPr lang="pl-PL" smtClean="0"/>
              <a:t>17.04.2024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D6199-EAB2-4E42-9E47-5508F74F747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7343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7B9C4-6957-44FD-B7E4-7DE524B1D772}" type="datetimeFigureOut">
              <a:rPr lang="pl-PL" smtClean="0"/>
              <a:t>17.04.2024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BC762-8A9E-4241-925A-E6C40CEA48D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1712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1524000" y="2356359"/>
            <a:ext cx="9144000" cy="23876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ctr">
              <a:defRPr sz="4400" b="1"/>
            </a:lvl1pPr>
          </a:lstStyle>
          <a:p>
            <a:r>
              <a:rPr lang="pl-PL" dirty="0" err="1"/>
              <a:t>Title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9DA26-26B8-4B01-BC0E-022FC75BB556}" type="datetime1">
              <a:rPr lang="pl-PL" smtClean="0"/>
              <a:t>17.04.2024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www.celbet.eu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58425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pl-PL" dirty="0" err="1"/>
              <a:t>Slide’s</a:t>
            </a:r>
            <a:r>
              <a:rPr lang="pl-PL" dirty="0"/>
              <a:t> </a:t>
            </a:r>
            <a:r>
              <a:rPr lang="pl-PL" dirty="0" err="1"/>
              <a:t>title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47-78DE-412E-A582-2A9A9968C429}" type="datetime1">
              <a:rPr lang="pl-PL" smtClean="0"/>
              <a:t>17.04.2024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www.celbet.eu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l-PL"/>
              <a:t>1</a:t>
            </a:r>
            <a:endParaRPr lang="pl-PL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4" hasCustomPrompt="1"/>
          </p:nvPr>
        </p:nvSpPr>
        <p:spPr>
          <a:xfrm>
            <a:off x="1065320" y="2104231"/>
            <a:ext cx="10076155" cy="384333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pl-PL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116583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LBET new logo 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948527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rPr lang="pl-PL" dirty="0" err="1"/>
              <a:t>Thank</a:t>
            </a:r>
            <a:r>
              <a:rPr lang="pl-PL" dirty="0"/>
              <a:t> </a:t>
            </a:r>
            <a:r>
              <a:rPr lang="pl-PL" dirty="0" err="1"/>
              <a:t>You</a:t>
            </a: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DEB55-C3D9-474E-8F5A-C515D22377D3}" type="datetime1">
              <a:rPr lang="pl-PL" smtClean="0"/>
              <a:t>17.04.2024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www.celbet.eu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0471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105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1114F-BA51-407A-B973-293B90A99051}" type="datetime1">
              <a:rPr lang="pl-PL" smtClean="0"/>
              <a:t>17.04.2024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7767222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dirty="0"/>
              <a:t>www.celbet.eu</a:t>
            </a:r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2194634" y="3077458"/>
            <a:ext cx="7802732" cy="1505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err="1"/>
              <a:t>Title</a:t>
            </a:r>
            <a:endParaRPr lang="pl-PL" dirty="0"/>
          </a:p>
        </p:txBody>
      </p:sp>
      <p:pic>
        <p:nvPicPr>
          <p:cNvPr id="15" name="Obraz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762" y="281968"/>
            <a:ext cx="4524638" cy="1148965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787" y="5374575"/>
            <a:ext cx="1682496" cy="116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01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4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105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7DE99-AA9A-4EFD-ACCB-4C412DD83D70}" type="datetime1">
              <a:rPr lang="pl-PL" smtClean="0"/>
              <a:t>17.04.2024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4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dirty="0"/>
              <a:t>www.celbet.eu</a:t>
            </a:r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69" y="552417"/>
            <a:ext cx="2527162" cy="663502"/>
          </a:xfrm>
          <a:prstGeom prst="rect">
            <a:avLst/>
          </a:prstGeom>
        </p:spPr>
      </p:pic>
      <p:sp>
        <p:nvSpPr>
          <p:cNvPr id="12" name="Symbol zastępczy tytułu 11"/>
          <p:cNvSpPr>
            <a:spLocks noGrp="1"/>
          </p:cNvSpPr>
          <p:nvPr>
            <p:ph type="title"/>
          </p:nvPr>
        </p:nvSpPr>
        <p:spPr>
          <a:xfrm>
            <a:off x="3301006" y="452055"/>
            <a:ext cx="6180345" cy="864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err="1"/>
              <a:t>Slide’s</a:t>
            </a:r>
            <a:r>
              <a:rPr lang="pl-PL" dirty="0"/>
              <a:t> </a:t>
            </a:r>
            <a:r>
              <a:rPr lang="pl-PL" dirty="0" err="1"/>
              <a:t>title</a:t>
            </a:r>
            <a:endParaRPr lang="pl-PL" dirty="0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838200" y="1923361"/>
            <a:ext cx="4284216" cy="3749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err="1"/>
              <a:t>Text</a:t>
            </a:r>
            <a:endParaRPr lang="pl-PL" dirty="0"/>
          </a:p>
        </p:txBody>
      </p:sp>
      <p:sp>
        <p:nvSpPr>
          <p:cNvPr id="14" name="Symbol zastępczy numeru slajdu 13"/>
          <p:cNvSpPr>
            <a:spLocks noGrp="1"/>
          </p:cNvSpPr>
          <p:nvPr>
            <p:ph type="sldNum" sz="quarter" idx="4"/>
          </p:nvPr>
        </p:nvSpPr>
        <p:spPr>
          <a:xfrm>
            <a:off x="9036728" y="635634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79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105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A83E-1666-4319-9EAE-8D42C5B1746D}" type="datetime1">
              <a:rPr lang="pl-PL" smtClean="0"/>
              <a:t>17.04.2024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7767222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dirty="0"/>
              <a:t>www.celbet.eu</a:t>
            </a:r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2194634" y="3077458"/>
            <a:ext cx="7802732" cy="1505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err="1"/>
              <a:t>Thank</a:t>
            </a:r>
            <a:r>
              <a:rPr lang="pl-PL" dirty="0"/>
              <a:t> </a:t>
            </a:r>
            <a:r>
              <a:rPr lang="pl-PL" dirty="0" err="1"/>
              <a:t>You</a:t>
            </a:r>
            <a:endParaRPr lang="pl-PL" dirty="0"/>
          </a:p>
        </p:txBody>
      </p:sp>
      <p:pic>
        <p:nvPicPr>
          <p:cNvPr id="15" name="Obraz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762" y="281968"/>
            <a:ext cx="4524638" cy="1148965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787" y="5374575"/>
            <a:ext cx="1682496" cy="116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3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du.celbet.e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aneta.lomanska-grzegorzak@mf.gov.pl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4294967295"/>
          </p:nvPr>
        </p:nvSpPr>
        <p:spPr>
          <a:xfrm>
            <a:off x="1586751" y="2038351"/>
            <a:ext cx="9437419" cy="3643258"/>
          </a:xfrm>
        </p:spPr>
        <p:txBody>
          <a:bodyPr>
            <a:normAutofit lnSpcReduction="10000"/>
          </a:bodyPr>
          <a:lstStyle/>
          <a:p>
            <a:r>
              <a:rPr lang="pl-PL" dirty="0"/>
              <a:t>CELBET-Transport </a:t>
            </a:r>
            <a:r>
              <a:rPr lang="pl-PL" dirty="0" err="1"/>
              <a:t>Community</a:t>
            </a:r>
            <a:endParaRPr lang="pl-PL" dirty="0"/>
          </a:p>
          <a:p>
            <a:r>
              <a:rPr lang="pl-PL" dirty="0" err="1"/>
              <a:t>Discussion</a:t>
            </a:r>
            <a:r>
              <a:rPr lang="pl-PL" dirty="0"/>
              <a:t> – </a:t>
            </a:r>
            <a:r>
              <a:rPr lang="pl-PL" dirty="0" err="1"/>
              <a:t>Possibilities</a:t>
            </a:r>
            <a:r>
              <a:rPr lang="pl-PL" dirty="0"/>
              <a:t> for </a:t>
            </a:r>
            <a:r>
              <a:rPr lang="pl-PL" dirty="0" err="1"/>
              <a:t>cooperation</a:t>
            </a:r>
            <a:endParaRPr lang="pl-PL" dirty="0"/>
          </a:p>
          <a:p>
            <a:endParaRPr lang="pl-PL" sz="1800" dirty="0"/>
          </a:p>
          <a:p>
            <a:r>
              <a:rPr lang="pl-PL" sz="1800" dirty="0" err="1"/>
              <a:t>April</a:t>
            </a:r>
            <a:r>
              <a:rPr lang="pl-PL" sz="1800" dirty="0"/>
              <a:t> 2024</a:t>
            </a:r>
          </a:p>
          <a:p>
            <a:r>
              <a:rPr lang="pl-PL" sz="1050" b="0" dirty="0"/>
              <a:t>						</a:t>
            </a:r>
            <a:r>
              <a:rPr lang="pl-PL" dirty="0"/>
              <a:t> </a:t>
            </a:r>
          </a:p>
          <a:p>
            <a:r>
              <a:rPr lang="pl-PL" sz="1050" b="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90871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301006" y="381000"/>
            <a:ext cx="6180345" cy="935281"/>
          </a:xfrm>
        </p:spPr>
        <p:txBody>
          <a:bodyPr>
            <a:normAutofit/>
          </a:bodyPr>
          <a:lstStyle/>
          <a:p>
            <a:r>
              <a:rPr lang="pl-PL" sz="2000" dirty="0"/>
              <a:t>CELBET-Transport </a:t>
            </a:r>
            <a:r>
              <a:rPr lang="pl-PL" sz="2000" dirty="0" err="1"/>
              <a:t>Community</a:t>
            </a:r>
            <a:r>
              <a:rPr lang="pl-PL" sz="2000" dirty="0"/>
              <a:t> </a:t>
            </a:r>
            <a:r>
              <a:rPr lang="pl-PL" sz="2000" dirty="0" err="1"/>
              <a:t>meeting</a:t>
            </a:r>
            <a:br>
              <a:rPr lang="pl-PL" sz="2000" dirty="0"/>
            </a:br>
            <a:r>
              <a:rPr lang="pl-PL" sz="2000" dirty="0" err="1"/>
              <a:t>Discussion</a:t>
            </a:r>
            <a:r>
              <a:rPr lang="pl-PL" sz="2000" dirty="0"/>
              <a:t> – </a:t>
            </a:r>
            <a:r>
              <a:rPr lang="pl-PL" sz="2000" dirty="0" err="1"/>
              <a:t>Possibilities</a:t>
            </a:r>
            <a:r>
              <a:rPr lang="pl-PL" sz="2000" dirty="0"/>
              <a:t> for </a:t>
            </a:r>
            <a:r>
              <a:rPr lang="pl-PL" sz="2000" dirty="0" err="1"/>
              <a:t>cooperation</a:t>
            </a:r>
            <a:br>
              <a:rPr lang="pl-PL" sz="2000" dirty="0"/>
            </a:br>
            <a:endParaRPr lang="pl-PL" sz="2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900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 </a:t>
            </a:r>
            <a:r>
              <a:rPr lang="pl-PL" sz="19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</a:t>
            </a:r>
            <a:r>
              <a:rPr lang="pl-PL" sz="19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EU </a:t>
            </a:r>
            <a:r>
              <a:rPr lang="pl-PL" sz="19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Growth</a:t>
            </a:r>
            <a:r>
              <a:rPr lang="pl-PL" sz="19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Plan for the Western </a:t>
            </a:r>
            <a:r>
              <a:rPr lang="pl-PL" sz="19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Balkans</a:t>
            </a:r>
            <a:r>
              <a:rPr lang="pl-PL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pl-PL" sz="19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pl-PL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9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based</a:t>
            </a:r>
            <a:r>
              <a:rPr lang="pl-PL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 </a:t>
            </a:r>
            <a:r>
              <a:rPr lang="pl-PL" sz="19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four</a:t>
            </a:r>
            <a:r>
              <a:rPr lang="pl-PL" sz="19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9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pillars</a:t>
            </a:r>
            <a:r>
              <a:rPr lang="pl-PL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l-PL" sz="19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aimed</a:t>
            </a:r>
            <a:r>
              <a:rPr lang="pl-PL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9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lang="pl-PL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1900" kern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l-PL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900" b="1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1.Enhancing economic integration with the European Union's single market</a:t>
            </a:r>
            <a:r>
              <a:rPr lang="en-US" sz="1900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pl-PL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900" b="1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2.Boosting economic integration within the Western Balkans through the Common Regional Market</a:t>
            </a:r>
            <a:r>
              <a:rPr lang="en-US" sz="1900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endParaRPr lang="pl-PL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900" b="1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3.Accelerating fundamental reforms</a:t>
            </a:r>
            <a:r>
              <a:rPr lang="en-US" sz="1900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including on the fundamentals cluster, supporting the Western Balkans' path towards EU membership</a:t>
            </a:r>
            <a:endParaRPr lang="pl-PL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900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r>
              <a:rPr lang="en-US" sz="1900" b="1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Increasing financial assistance to support the reforms through a</a:t>
            </a:r>
            <a:r>
              <a:rPr lang="en-US" sz="1900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1900" b="1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Reform and Growth Facility for the Western Balkans for the period 2024-2027</a:t>
            </a:r>
            <a:endParaRPr lang="pl-PL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900" b="1" i="1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“The new Growth Plan basically has four pillars. The first one is to say: We, the European Union, open our market to the Western Balkans in seven important sectors. </a:t>
            </a:r>
            <a:endParaRPr lang="pl-PL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900" b="1" i="1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example</a:t>
            </a:r>
            <a:r>
              <a:rPr lang="en-US" sz="1900" b="1" i="1" kern="100" dirty="0">
                <a:solidFill>
                  <a:srgbClr val="40404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cooperation on customs, </a:t>
            </a:r>
            <a:r>
              <a:rPr lang="en-US" sz="1900" b="1" i="1" kern="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cashless payments, seamless transport, roaming like at home, and other sectors that are important.</a:t>
            </a:r>
            <a:r>
              <a:rPr lang="pl-PL" sz="1900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pl-PL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l-PL"/>
              <a:t>1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9032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CELBET-Transport </a:t>
            </a:r>
            <a:r>
              <a:rPr lang="pl-PL" sz="2000" dirty="0" err="1"/>
              <a:t>Community</a:t>
            </a:r>
            <a:r>
              <a:rPr lang="pl-PL" sz="2000" dirty="0"/>
              <a:t> </a:t>
            </a:r>
            <a:r>
              <a:rPr lang="pl-PL" sz="2000" dirty="0" err="1"/>
              <a:t>meeting</a:t>
            </a:r>
            <a:br>
              <a:rPr lang="pl-PL" sz="2000" dirty="0"/>
            </a:br>
            <a:r>
              <a:rPr lang="pl-PL" sz="2000" dirty="0" err="1"/>
              <a:t>Discussion</a:t>
            </a:r>
            <a:r>
              <a:rPr lang="pl-PL" sz="2000" dirty="0"/>
              <a:t> – </a:t>
            </a:r>
            <a:r>
              <a:rPr lang="pl-PL" sz="2000" dirty="0" err="1"/>
              <a:t>Possibilities</a:t>
            </a:r>
            <a:r>
              <a:rPr lang="pl-PL" sz="2000" dirty="0"/>
              <a:t> for </a:t>
            </a:r>
            <a:r>
              <a:rPr lang="pl-PL" sz="2000" dirty="0" err="1"/>
              <a:t>cooperation</a:t>
            </a:r>
            <a:endParaRPr lang="pl-PL" sz="20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l-PL"/>
              <a:t>1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u="sng" kern="1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Cooperation in Customs:</a:t>
            </a:r>
            <a:endParaRPr lang="pl-P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the part of CELBET, the following activities may be offered: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continuation of seminars and workshops by CELBET representatives/experts especially in the area of border crossing management, including: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raising awareness of transport and trade facilitation instruments, modern IT solutions existing in EU countries, 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enhancing the capacities of border staff - </a:t>
            </a: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cooperation in the field of training ( very rich catalog of training, supply of CELBET trainers in different areas),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empowering central institutions to simplify border procedures, provide rules/examples of agreements between institutions and border management services, 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infrastructure improvements, equipment procurement, standards for equipment,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95976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CELBET-Transport </a:t>
            </a:r>
            <a:r>
              <a:rPr lang="pl-PL" sz="2000" dirty="0" err="1"/>
              <a:t>Community</a:t>
            </a:r>
            <a:r>
              <a:rPr lang="pl-PL" sz="2000" dirty="0"/>
              <a:t> </a:t>
            </a:r>
            <a:r>
              <a:rPr lang="pl-PL" sz="2000" dirty="0" err="1"/>
              <a:t>meeting</a:t>
            </a:r>
            <a:br>
              <a:rPr lang="pl-PL" sz="2000" dirty="0"/>
            </a:br>
            <a:r>
              <a:rPr lang="pl-PL" sz="2000" dirty="0" err="1"/>
              <a:t>Discussion</a:t>
            </a:r>
            <a:r>
              <a:rPr lang="pl-PL" sz="2000" dirty="0"/>
              <a:t> – </a:t>
            </a:r>
            <a:r>
              <a:rPr lang="pl-PL" sz="2000" dirty="0" err="1"/>
              <a:t>Possibilities</a:t>
            </a:r>
            <a:r>
              <a:rPr lang="pl-PL" sz="2000" dirty="0"/>
              <a:t> for </a:t>
            </a:r>
            <a:r>
              <a:rPr lang="pl-PL" sz="2000" dirty="0" err="1"/>
              <a:t>cooperation</a:t>
            </a:r>
            <a:endParaRPr lang="pl-PL" sz="20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l-PL"/>
              <a:t>1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to promote integrated border management, 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1800" kern="1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bcp</a:t>
            </a: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diagnostic study tool/mechanism,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sharing best practices related to </a:t>
            </a:r>
            <a:r>
              <a:rPr lang="en-US" sz="1800" kern="1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bcp’s</a:t>
            </a: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pl-PL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joint </a:t>
            </a:r>
            <a:r>
              <a:rPr lang="pl-PL" sz="1800" kern="1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road</a:t>
            </a:r>
            <a:r>
              <a:rPr lang="pl-PL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800" kern="1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border</a:t>
            </a:r>
            <a:r>
              <a:rPr lang="pl-PL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800" kern="1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crossing</a:t>
            </a:r>
            <a:r>
              <a:rPr lang="pl-PL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800" kern="1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points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participation of CELBET representatives in thematic meetings - according to needs and issues,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pl-PL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stablish closer cooperation, create working groups, strengthen cooperation  </a:t>
            </a:r>
            <a:r>
              <a:rPr lang="pl-PL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order to introduce and familiarize with the specifics of the region,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perhaps sign agreement/MoU  COM- Transport Community, 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pl-PL" sz="1800" kern="1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promotion</a:t>
            </a:r>
            <a:r>
              <a:rPr lang="pl-PL" sz="18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PR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2523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CELBET-Transport </a:t>
            </a:r>
            <a:r>
              <a:rPr lang="pl-PL" sz="2000" dirty="0" err="1"/>
              <a:t>Community</a:t>
            </a:r>
            <a:r>
              <a:rPr lang="pl-PL" sz="2000" dirty="0"/>
              <a:t> </a:t>
            </a:r>
            <a:r>
              <a:rPr lang="pl-PL" sz="2000" dirty="0" err="1"/>
              <a:t>meeting</a:t>
            </a:r>
            <a:br>
              <a:rPr lang="pl-PL" sz="2000" dirty="0"/>
            </a:br>
            <a:r>
              <a:rPr lang="pl-PL" sz="2000" dirty="0" err="1"/>
              <a:t>Discussion</a:t>
            </a:r>
            <a:r>
              <a:rPr lang="pl-PL" sz="2000" dirty="0"/>
              <a:t> – </a:t>
            </a:r>
            <a:r>
              <a:rPr lang="pl-PL" sz="2000" dirty="0" err="1"/>
              <a:t>Possibilities</a:t>
            </a:r>
            <a:r>
              <a:rPr lang="pl-PL" sz="2000" dirty="0"/>
              <a:t> for </a:t>
            </a:r>
            <a:r>
              <a:rPr lang="pl-PL" sz="2000" dirty="0" err="1"/>
              <a:t>cooperation</a:t>
            </a:r>
            <a:endParaRPr lang="pl-PL" sz="20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l-PL"/>
              <a:t>1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WB to request Frontex course for cooperation advisers (as soon as in </a:t>
            </a:r>
            <a:r>
              <a:rPr lang="pl-PL" sz="1800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800" kern="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eptember</a:t>
            </a:r>
            <a:r>
              <a:rPr lang="en-US" sz="1800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there will be only UA/MD/GR)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Italy was interested in closer contact with WB in EU CAB/ EU CAB in general will offer more opportunities for cooperation (sea/air </a:t>
            </a:r>
            <a:r>
              <a:rPr lang="en-US" sz="1800" kern="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sz="1800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Diagnostics pilots in WB can be considered?</a:t>
            </a: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CLEP/CELBET thematic trainings for WB countries?</a:t>
            </a:r>
            <a:r>
              <a:rPr lang="pl-PL" sz="1800" kern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sz="18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https://edu.celbet.eu/</a:t>
            </a:r>
            <a:r>
              <a:rPr lang="pl-PL" sz="18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3990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CELBET-Transport </a:t>
            </a:r>
            <a:r>
              <a:rPr lang="pl-PL" sz="2000" dirty="0" err="1"/>
              <a:t>Community</a:t>
            </a:r>
            <a:r>
              <a:rPr lang="pl-PL" sz="2000" dirty="0"/>
              <a:t> </a:t>
            </a:r>
            <a:r>
              <a:rPr lang="pl-PL" sz="2000" dirty="0" err="1"/>
              <a:t>meeting</a:t>
            </a:r>
            <a:br>
              <a:rPr lang="pl-PL" sz="2000" dirty="0"/>
            </a:br>
            <a:r>
              <a:rPr lang="pl-PL" sz="2000" dirty="0" err="1"/>
              <a:t>Discussion</a:t>
            </a:r>
            <a:r>
              <a:rPr lang="pl-PL" sz="2000" dirty="0"/>
              <a:t> – </a:t>
            </a:r>
            <a:r>
              <a:rPr lang="pl-PL" sz="2000" dirty="0" err="1"/>
              <a:t>Possibilities</a:t>
            </a:r>
            <a:r>
              <a:rPr lang="pl-PL" sz="2000" dirty="0"/>
              <a:t> for </a:t>
            </a:r>
            <a:r>
              <a:rPr lang="pl-PL" sz="2000" dirty="0" err="1"/>
              <a:t>cooperation</a:t>
            </a:r>
            <a:endParaRPr lang="pl-PL" sz="20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l-PL"/>
              <a:t>1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b="1" dirty="0">
                <a:solidFill>
                  <a:schemeClr val="tx1"/>
                </a:solidFill>
              </a:rPr>
              <a:t>CELBET </a:t>
            </a:r>
            <a:r>
              <a:rPr lang="pl-PL" sz="1800" b="1" dirty="0" err="1">
                <a:solidFill>
                  <a:schemeClr val="tx1"/>
                </a:solidFill>
              </a:rPr>
              <a:t>training</a:t>
            </a:r>
            <a:r>
              <a:rPr lang="pl-PL" sz="1800" b="1" dirty="0">
                <a:solidFill>
                  <a:schemeClr val="tx1"/>
                </a:solidFill>
              </a:rPr>
              <a:t> plan for 2024:</a:t>
            </a:r>
            <a:endParaRPr lang="pl-PL" sz="1800" kern="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dirty="0" err="1">
                <a:solidFill>
                  <a:schemeClr val="tx1"/>
                </a:solidFill>
              </a:rPr>
              <a:t>Sniffer</a:t>
            </a:r>
            <a:r>
              <a:rPr lang="pl-PL" sz="1800" dirty="0">
                <a:solidFill>
                  <a:schemeClr val="tx1"/>
                </a:solidFill>
              </a:rPr>
              <a:t> </a:t>
            </a:r>
            <a:r>
              <a:rPr lang="pl-PL" sz="1800" dirty="0" err="1">
                <a:solidFill>
                  <a:schemeClr val="tx1"/>
                </a:solidFill>
              </a:rPr>
              <a:t>dogs</a:t>
            </a:r>
            <a:r>
              <a:rPr lang="pl-PL" sz="1800" dirty="0">
                <a:solidFill>
                  <a:schemeClr val="tx1"/>
                </a:solidFill>
              </a:rPr>
              <a:t> </a:t>
            </a:r>
            <a:r>
              <a:rPr lang="pl-PL" sz="1800" dirty="0" err="1">
                <a:solidFill>
                  <a:schemeClr val="tx1"/>
                </a:solidFill>
              </a:rPr>
              <a:t>training</a:t>
            </a:r>
            <a:r>
              <a:rPr lang="pl-PL" sz="1800" dirty="0">
                <a:solidFill>
                  <a:schemeClr val="tx1"/>
                </a:solidFill>
              </a:rPr>
              <a:t> </a:t>
            </a:r>
            <a:r>
              <a:rPr lang="pl-PL" sz="1800" dirty="0" err="1">
                <a:solidFill>
                  <a:schemeClr val="tx1"/>
                </a:solidFill>
              </a:rPr>
              <a:t>will</a:t>
            </a:r>
            <a:r>
              <a:rPr lang="pl-PL" sz="1800" dirty="0">
                <a:solidFill>
                  <a:schemeClr val="tx1"/>
                </a:solidFill>
              </a:rPr>
              <a:t> be </a:t>
            </a:r>
            <a:r>
              <a:rPr lang="pl-PL" sz="1800" dirty="0" err="1">
                <a:solidFill>
                  <a:schemeClr val="tx1"/>
                </a:solidFill>
              </a:rPr>
              <a:t>organised</a:t>
            </a:r>
            <a:r>
              <a:rPr lang="pl-PL" sz="1800" dirty="0">
                <a:solidFill>
                  <a:schemeClr val="tx1"/>
                </a:solidFill>
              </a:rPr>
              <a:t> 3 </a:t>
            </a:r>
            <a:r>
              <a:rPr lang="pl-PL" sz="1800" dirty="0" err="1">
                <a:solidFill>
                  <a:schemeClr val="tx1"/>
                </a:solidFill>
              </a:rPr>
              <a:t>times</a:t>
            </a:r>
            <a:r>
              <a:rPr lang="pl-PL" sz="1800" dirty="0">
                <a:solidFill>
                  <a:schemeClr val="tx1"/>
                </a:solidFill>
              </a:rPr>
              <a:t> in SK (CLEP)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</a:rPr>
              <a:t>X-</a:t>
            </a:r>
            <a:r>
              <a:rPr lang="pl-PL" sz="1800" dirty="0" err="1">
                <a:solidFill>
                  <a:schemeClr val="tx1"/>
                </a:solidFill>
              </a:rPr>
              <a:t>ray</a:t>
            </a:r>
            <a:r>
              <a:rPr lang="pl-PL" sz="1800" dirty="0">
                <a:solidFill>
                  <a:schemeClr val="tx1"/>
                </a:solidFill>
              </a:rPr>
              <a:t> image </a:t>
            </a:r>
            <a:r>
              <a:rPr lang="pl-PL" sz="1800" dirty="0" err="1">
                <a:solidFill>
                  <a:schemeClr val="tx1"/>
                </a:solidFill>
              </a:rPr>
              <a:t>analysing</a:t>
            </a:r>
            <a:r>
              <a:rPr lang="pl-PL" sz="1800" dirty="0">
                <a:solidFill>
                  <a:schemeClr val="tx1"/>
                </a:solidFill>
              </a:rPr>
              <a:t> in PL in </a:t>
            </a:r>
            <a:r>
              <a:rPr lang="pl-PL" sz="1800" dirty="0" err="1">
                <a:solidFill>
                  <a:schemeClr val="tx1"/>
                </a:solidFill>
              </a:rPr>
              <a:t>September</a:t>
            </a:r>
            <a:r>
              <a:rPr lang="pl-PL" sz="1800" dirty="0">
                <a:solidFill>
                  <a:schemeClr val="tx1"/>
                </a:solidFill>
              </a:rPr>
              <a:t> (CLEP)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</a:rPr>
              <a:t>Bus </a:t>
            </a:r>
            <a:r>
              <a:rPr lang="pl-PL" sz="1800" dirty="0" err="1">
                <a:solidFill>
                  <a:schemeClr val="tx1"/>
                </a:solidFill>
              </a:rPr>
              <a:t>search</a:t>
            </a:r>
            <a:r>
              <a:rPr lang="pl-PL" sz="1800" dirty="0">
                <a:solidFill>
                  <a:schemeClr val="tx1"/>
                </a:solidFill>
              </a:rPr>
              <a:t> in PL – in </a:t>
            </a:r>
            <a:r>
              <a:rPr lang="pl-PL" sz="1800" dirty="0" err="1">
                <a:solidFill>
                  <a:schemeClr val="tx1"/>
                </a:solidFill>
              </a:rPr>
              <a:t>April</a:t>
            </a:r>
            <a:r>
              <a:rPr lang="pl-PL" sz="1800" dirty="0">
                <a:solidFill>
                  <a:schemeClr val="tx1"/>
                </a:solidFill>
              </a:rPr>
              <a:t> (EUBAM), in May (CLEP)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</a:rPr>
              <a:t>Car </a:t>
            </a:r>
            <a:r>
              <a:rPr lang="pl-PL" sz="1800" dirty="0" err="1">
                <a:solidFill>
                  <a:schemeClr val="tx1"/>
                </a:solidFill>
              </a:rPr>
              <a:t>search</a:t>
            </a:r>
            <a:r>
              <a:rPr lang="pl-PL" sz="1800" dirty="0">
                <a:solidFill>
                  <a:schemeClr val="tx1"/>
                </a:solidFill>
              </a:rPr>
              <a:t> in FI- 2-3 </a:t>
            </a:r>
            <a:r>
              <a:rPr lang="pl-PL" sz="1800" dirty="0" err="1">
                <a:solidFill>
                  <a:schemeClr val="tx1"/>
                </a:solidFill>
              </a:rPr>
              <a:t>times</a:t>
            </a:r>
            <a:r>
              <a:rPr lang="pl-PL" sz="1800" dirty="0">
                <a:solidFill>
                  <a:schemeClr val="tx1"/>
                </a:solidFill>
              </a:rPr>
              <a:t> (CLEP)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dirty="0" err="1">
                <a:solidFill>
                  <a:schemeClr val="tx1"/>
                </a:solidFill>
              </a:rPr>
              <a:t>Customs</a:t>
            </a:r>
            <a:r>
              <a:rPr lang="pl-PL" sz="1800" dirty="0">
                <a:solidFill>
                  <a:schemeClr val="tx1"/>
                </a:solidFill>
              </a:rPr>
              <a:t> </a:t>
            </a:r>
            <a:r>
              <a:rPr lang="pl-PL" sz="1800" dirty="0" err="1">
                <a:solidFill>
                  <a:schemeClr val="tx1"/>
                </a:solidFill>
              </a:rPr>
              <a:t>control</a:t>
            </a:r>
            <a:r>
              <a:rPr lang="pl-PL" sz="1800" dirty="0">
                <a:solidFill>
                  <a:schemeClr val="tx1"/>
                </a:solidFill>
              </a:rPr>
              <a:t> </a:t>
            </a:r>
            <a:r>
              <a:rPr lang="pl-PL" sz="1800" dirty="0" err="1">
                <a:solidFill>
                  <a:schemeClr val="tx1"/>
                </a:solidFill>
              </a:rPr>
              <a:t>skills</a:t>
            </a:r>
            <a:r>
              <a:rPr lang="pl-PL" sz="1800" dirty="0">
                <a:solidFill>
                  <a:schemeClr val="tx1"/>
                </a:solidFill>
              </a:rPr>
              <a:t> development in HU – </a:t>
            </a:r>
            <a:r>
              <a:rPr lang="pl-PL" sz="1800" dirty="0" err="1">
                <a:solidFill>
                  <a:schemeClr val="tx1"/>
                </a:solidFill>
              </a:rPr>
              <a:t>October</a:t>
            </a:r>
            <a:r>
              <a:rPr lang="pl-PL" sz="1800" dirty="0">
                <a:solidFill>
                  <a:schemeClr val="tx1"/>
                </a:solidFill>
              </a:rPr>
              <a:t> (CLEP)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English language training in the field of specialized terminology for customs control</a:t>
            </a:r>
            <a:r>
              <a:rPr lang="hu-HU" sz="1800" dirty="0">
                <a:solidFill>
                  <a:schemeClr val="tx1"/>
                </a:solidFill>
              </a:rPr>
              <a:t> (tbc – potential host SK)</a:t>
            </a:r>
            <a:endParaRPr lang="pl-PL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</a:rPr>
              <a:t>Train </a:t>
            </a:r>
            <a:r>
              <a:rPr lang="pl-PL" sz="1800" dirty="0" err="1">
                <a:solidFill>
                  <a:schemeClr val="tx1"/>
                </a:solidFill>
              </a:rPr>
              <a:t>search</a:t>
            </a:r>
            <a:r>
              <a:rPr lang="pl-PL" sz="1800" dirty="0">
                <a:solidFill>
                  <a:schemeClr val="tx1"/>
                </a:solidFill>
              </a:rPr>
              <a:t> in LV (</a:t>
            </a:r>
            <a:r>
              <a:rPr lang="pl-PL" sz="1800" dirty="0" err="1">
                <a:solidFill>
                  <a:schemeClr val="tx1"/>
                </a:solidFill>
              </a:rPr>
              <a:t>tbc</a:t>
            </a:r>
            <a:r>
              <a:rPr lang="pl-PL" sz="1800" dirty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/>
                </a:solidFill>
              </a:rPr>
              <a:t>Truck </a:t>
            </a:r>
            <a:r>
              <a:rPr lang="pl-PL" sz="1800" dirty="0" err="1">
                <a:solidFill>
                  <a:schemeClr val="tx1"/>
                </a:solidFill>
              </a:rPr>
              <a:t>search</a:t>
            </a:r>
            <a:r>
              <a:rPr lang="pl-PL" sz="1800" dirty="0">
                <a:solidFill>
                  <a:schemeClr val="tx1"/>
                </a:solidFill>
              </a:rPr>
              <a:t> (</a:t>
            </a:r>
            <a:r>
              <a:rPr lang="pl-PL" sz="1800" dirty="0" err="1">
                <a:solidFill>
                  <a:schemeClr val="tx1"/>
                </a:solidFill>
              </a:rPr>
              <a:t>tbc</a:t>
            </a:r>
            <a:r>
              <a:rPr lang="pl-PL" sz="1800" dirty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dirty="0" err="1">
                <a:solidFill>
                  <a:schemeClr val="tx1"/>
                </a:solidFill>
              </a:rPr>
              <a:t>Integrity</a:t>
            </a:r>
            <a:r>
              <a:rPr lang="pl-PL" sz="1800" dirty="0">
                <a:solidFill>
                  <a:schemeClr val="tx1"/>
                </a:solidFill>
              </a:rPr>
              <a:t> and </a:t>
            </a:r>
            <a:r>
              <a:rPr lang="pl-PL" sz="1800" dirty="0" err="1">
                <a:solidFill>
                  <a:schemeClr val="tx1"/>
                </a:solidFill>
              </a:rPr>
              <a:t>professional</a:t>
            </a:r>
            <a:r>
              <a:rPr lang="pl-PL" sz="1800" dirty="0">
                <a:solidFill>
                  <a:schemeClr val="tx1"/>
                </a:solidFill>
              </a:rPr>
              <a:t> </a:t>
            </a:r>
            <a:r>
              <a:rPr lang="pl-PL" sz="1800" dirty="0" err="1">
                <a:solidFill>
                  <a:schemeClr val="tx1"/>
                </a:solidFill>
              </a:rPr>
              <a:t>ethics</a:t>
            </a:r>
            <a:r>
              <a:rPr lang="pl-PL" sz="1800" dirty="0">
                <a:solidFill>
                  <a:schemeClr val="tx1"/>
                </a:solidFill>
              </a:rPr>
              <a:t> (</a:t>
            </a:r>
            <a:r>
              <a:rPr lang="pl-PL" sz="1800" dirty="0" err="1">
                <a:solidFill>
                  <a:schemeClr val="tx1"/>
                </a:solidFill>
              </a:rPr>
              <a:t>tbc</a:t>
            </a:r>
            <a:r>
              <a:rPr lang="pl-PL" sz="18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sz="18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87710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CELBET-Transport </a:t>
            </a:r>
            <a:r>
              <a:rPr lang="pl-PL" sz="2000" dirty="0" err="1"/>
              <a:t>Community</a:t>
            </a:r>
            <a:r>
              <a:rPr lang="pl-PL" sz="2000" dirty="0"/>
              <a:t> </a:t>
            </a:r>
            <a:r>
              <a:rPr lang="pl-PL" sz="2000" dirty="0" err="1"/>
              <a:t>meeting</a:t>
            </a:r>
            <a:br>
              <a:rPr lang="pl-PL" sz="2000" dirty="0"/>
            </a:br>
            <a:r>
              <a:rPr lang="pl-PL" sz="2000" dirty="0" err="1"/>
              <a:t>Discussion</a:t>
            </a:r>
            <a:r>
              <a:rPr lang="pl-PL" sz="2000" dirty="0"/>
              <a:t> – </a:t>
            </a:r>
            <a:r>
              <a:rPr lang="pl-PL" sz="2000" dirty="0" err="1"/>
              <a:t>Possibilities</a:t>
            </a:r>
            <a:r>
              <a:rPr lang="pl-PL" sz="2000" dirty="0"/>
              <a:t> for </a:t>
            </a:r>
            <a:r>
              <a:rPr lang="pl-PL" sz="2000" dirty="0" err="1"/>
              <a:t>cooperation</a:t>
            </a:r>
            <a:endParaRPr lang="pl-PL" sz="20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pl-PL"/>
              <a:t>1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4"/>
          </p:nvPr>
        </p:nvSpPr>
        <p:spPr>
          <a:xfrm>
            <a:off x="1057922" y="2262493"/>
            <a:ext cx="10076155" cy="3843338"/>
          </a:xfrm>
        </p:spPr>
        <p:txBody>
          <a:bodyPr>
            <a:normAutofit/>
          </a:bodyPr>
          <a:lstStyle/>
          <a:p>
            <a:r>
              <a:rPr lang="pl-PL" b="1" dirty="0">
                <a:solidFill>
                  <a:schemeClr val="tx1"/>
                </a:solidFill>
              </a:rPr>
              <a:t>R</a:t>
            </a:r>
            <a:r>
              <a:rPr lang="en-US" b="1" dirty="0" err="1">
                <a:solidFill>
                  <a:schemeClr val="tx1"/>
                </a:solidFill>
              </a:rPr>
              <a:t>esults</a:t>
            </a:r>
            <a:r>
              <a:rPr lang="en-US" b="1" dirty="0">
                <a:solidFill>
                  <a:schemeClr val="tx1"/>
                </a:solidFill>
              </a:rPr>
              <a:t> of the meeting in Warsaw</a:t>
            </a:r>
            <a:r>
              <a:rPr lang="pl-PL" b="1" dirty="0">
                <a:solidFill>
                  <a:schemeClr val="tx1"/>
                </a:solidFill>
              </a:rPr>
              <a:t>:  </a:t>
            </a:r>
            <a:r>
              <a:rPr lang="pl-PL" b="1" dirty="0" err="1">
                <a:solidFill>
                  <a:schemeClr val="tx1"/>
                </a:solidFill>
              </a:rPr>
              <a:t>Concept</a:t>
            </a:r>
            <a:r>
              <a:rPr lang="pl-PL" b="1" dirty="0">
                <a:solidFill>
                  <a:schemeClr val="tx1"/>
                </a:solidFill>
              </a:rPr>
              <a:t> of BCP Evaluation:</a:t>
            </a: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pl-PL" dirty="0">
                <a:solidFill>
                  <a:schemeClr val="tx1"/>
                </a:solidFill>
              </a:rPr>
              <a:t>- </a:t>
            </a:r>
            <a:r>
              <a:rPr lang="en-US" dirty="0">
                <a:solidFill>
                  <a:schemeClr val="tx1"/>
                </a:solidFill>
              </a:rPr>
              <a:t>strengthening cooperation, </a:t>
            </a:r>
            <a:endParaRPr lang="pl-PL" dirty="0">
              <a:solidFill>
                <a:schemeClr val="tx1"/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 - </a:t>
            </a:r>
            <a:r>
              <a:rPr lang="pl-PL" dirty="0" err="1">
                <a:solidFill>
                  <a:schemeClr val="tx1"/>
                </a:solidFill>
              </a:rPr>
              <a:t>consultations</a:t>
            </a:r>
            <a:r>
              <a:rPr lang="pl-PL" dirty="0">
                <a:solidFill>
                  <a:schemeClr val="tx1"/>
                </a:solidFill>
              </a:rPr>
              <a:t> and </a:t>
            </a:r>
            <a:r>
              <a:rPr lang="en-US" dirty="0">
                <a:solidFill>
                  <a:schemeClr val="tx1"/>
                </a:solidFill>
              </a:rPr>
              <a:t>agreement with the Commission on a course of action - green light</a:t>
            </a:r>
            <a:r>
              <a:rPr lang="pl-PL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pl-PL" dirty="0" err="1">
                <a:solidFill>
                  <a:schemeClr val="tx1"/>
                </a:solidFill>
              </a:rPr>
              <a:t>plans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fit seamlessly within the cooperation Work Package and its activities, while also being in line with EU Enlargement/</a:t>
            </a:r>
            <a:r>
              <a:rPr lang="en-US" dirty="0" err="1">
                <a:solidFill>
                  <a:schemeClr val="tx1"/>
                </a:solidFill>
              </a:rPr>
              <a:t>Neighbourhood</a:t>
            </a:r>
            <a:r>
              <a:rPr lang="en-US" dirty="0">
                <a:solidFill>
                  <a:schemeClr val="tx1"/>
                </a:solidFill>
              </a:rPr>
              <a:t> policies and priorities, specifically the Treaty Establishing the Transport Union</a:t>
            </a:r>
            <a:r>
              <a:rPr lang="pl-PL" dirty="0">
                <a:solidFill>
                  <a:schemeClr val="tx1"/>
                </a:solidFill>
              </a:rPr>
              <a:t>, </a:t>
            </a:r>
          </a:p>
          <a:p>
            <a:pPr marL="342900" indent="-342900">
              <a:buFontTx/>
              <a:buChar char="-"/>
            </a:pPr>
            <a:r>
              <a:rPr lang="pl-PL" b="1" dirty="0" err="1">
                <a:solidFill>
                  <a:schemeClr val="tx1"/>
                </a:solidFill>
              </a:rPr>
              <a:t>Proposals</a:t>
            </a:r>
            <a:r>
              <a:rPr lang="pl-PL" b="1" dirty="0">
                <a:solidFill>
                  <a:schemeClr val="tx1"/>
                </a:solidFill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online workshop</a:t>
            </a:r>
            <a:r>
              <a:rPr lang="pl-PL" dirty="0">
                <a:solidFill>
                  <a:schemeClr val="tx1"/>
                </a:solidFill>
              </a:rPr>
              <a:t>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pl-PL" dirty="0">
                <a:solidFill>
                  <a:schemeClr val="tx1"/>
                </a:solidFill>
              </a:rPr>
              <a:t> for </a:t>
            </a:r>
            <a:r>
              <a:rPr lang="pl-PL" dirty="0" err="1">
                <a:solidFill>
                  <a:schemeClr val="tx1"/>
                </a:solidFill>
              </a:rPr>
              <a:t>explanation</a:t>
            </a:r>
            <a:r>
              <a:rPr lang="pl-PL" dirty="0">
                <a:solidFill>
                  <a:schemeClr val="tx1"/>
                </a:solidFill>
              </a:rPr>
              <a:t> of </a:t>
            </a:r>
            <a:r>
              <a:rPr lang="en-US" dirty="0">
                <a:solidFill>
                  <a:schemeClr val="tx1"/>
                </a:solidFill>
              </a:rPr>
              <a:t>the concept of BCP evaluation, and the methods employed by CELBET</a:t>
            </a:r>
            <a:r>
              <a:rPr lang="pl-PL" dirty="0">
                <a:solidFill>
                  <a:schemeClr val="tx1"/>
                </a:solidFill>
              </a:rPr>
              <a:t>, </a:t>
            </a:r>
          </a:p>
          <a:p>
            <a:pPr marL="342900" indent="-34290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organization of diagnostic missions after consultation with all parties</a:t>
            </a:r>
            <a:endParaRPr lang="pl-PL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68500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2085655"/>
            <a:ext cx="10515600" cy="3041150"/>
          </a:xfrm>
        </p:spPr>
        <p:txBody>
          <a:bodyPr/>
          <a:lstStyle/>
          <a:p>
            <a:r>
              <a:rPr lang="pl-PL" sz="3600" b="1" dirty="0"/>
              <a:t>			</a:t>
            </a:r>
            <a:br>
              <a:rPr lang="pl-PL" sz="3600" b="1" dirty="0"/>
            </a:br>
            <a:r>
              <a:rPr lang="pl-PL" sz="3600" b="1" dirty="0"/>
              <a:t>    THANK YOU </a:t>
            </a:r>
            <a:br>
              <a:rPr lang="pl-PL" sz="1600" dirty="0"/>
            </a:br>
            <a:br>
              <a:rPr lang="pl-PL" sz="1600" dirty="0"/>
            </a:br>
            <a:br>
              <a:rPr lang="pl-PL" sz="1600" dirty="0"/>
            </a:br>
            <a:br>
              <a:rPr lang="pl-PL" sz="1600" dirty="0"/>
            </a:br>
            <a:br>
              <a:rPr lang="pl-PL" sz="1600" dirty="0"/>
            </a:br>
            <a:br>
              <a:rPr lang="pl-PL" sz="1600" dirty="0"/>
            </a:br>
            <a:r>
              <a:rPr lang="pl-PL" sz="1600" dirty="0"/>
              <a:t>								</a:t>
            </a:r>
            <a:r>
              <a:rPr lang="en-US" sz="1200" dirty="0"/>
              <a:t>Aneta Łomańska-Grzegorzak</a:t>
            </a:r>
            <a:br>
              <a:rPr lang="pl-PL" sz="1200" dirty="0"/>
            </a:br>
            <a:r>
              <a:rPr lang="pl-PL" sz="1200" dirty="0"/>
              <a:t>								</a:t>
            </a:r>
            <a:r>
              <a:rPr lang="en-US" sz="1200" dirty="0"/>
              <a:t>Team Leader</a:t>
            </a:r>
            <a:br>
              <a:rPr lang="pl-PL" sz="1200" dirty="0"/>
            </a:br>
            <a:r>
              <a:rPr lang="pl-PL" sz="1200" dirty="0"/>
              <a:t>						                                               </a:t>
            </a:r>
            <a:r>
              <a:rPr lang="en-US" sz="1200" dirty="0"/>
              <a:t>CELBET Cooperation Team </a:t>
            </a:r>
            <a:br>
              <a:rPr lang="pl-PL" sz="1200" dirty="0"/>
            </a:br>
            <a:r>
              <a:rPr lang="pl-PL" sz="1200" dirty="0"/>
              <a:t>								</a:t>
            </a:r>
            <a:r>
              <a:rPr lang="fi-FI" sz="1200" dirty="0"/>
              <a:t>Tel: (+48) 501-159-647</a:t>
            </a:r>
            <a:br>
              <a:rPr lang="pl-PL" sz="1200" dirty="0"/>
            </a:br>
            <a:r>
              <a:rPr lang="pl-PL" sz="1200" dirty="0"/>
              <a:t>						                                     e-mail: </a:t>
            </a:r>
            <a:r>
              <a:rPr lang="pl-PL" sz="1200" u="sng" dirty="0">
                <a:hlinkClick r:id="rId2"/>
              </a:rPr>
              <a:t>aneta.lomanska-grzegorzak@mf.gov.pl</a:t>
            </a:r>
            <a:br>
              <a:rPr lang="pl-PL" sz="1200" dirty="0"/>
            </a:b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2308255374"/>
      </p:ext>
    </p:extLst>
  </p:cSld>
  <p:clrMapOvr>
    <a:masterClrMapping/>
  </p:clrMapOvr>
</p:sld>
</file>

<file path=ppt/theme/theme1.xml><?xml version="1.0" encoding="utf-8"?>
<a:theme xmlns:a="http://schemas.openxmlformats.org/drawingml/2006/main" name="CELBET new logo title slid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2616549F-CCB9-413E-8B61-FFE20038B6F1}" vid="{7243DBD1-FCBD-4D58-BE65-7A829D3168CF}"/>
    </a:ext>
  </a:extLst>
</a:theme>
</file>

<file path=ppt/theme/theme2.xml><?xml version="1.0" encoding="utf-8"?>
<a:theme xmlns:a="http://schemas.openxmlformats.org/drawingml/2006/main" name="CELBET new logo content slid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2616549F-CCB9-413E-8B61-FFE20038B6F1}" vid="{773AC72F-423A-4B0D-B48E-DC01BCCBD221}"/>
    </a:ext>
  </a:extLst>
</a:theme>
</file>

<file path=ppt/theme/theme3.xml><?xml version="1.0" encoding="utf-8"?>
<a:theme xmlns:a="http://schemas.openxmlformats.org/drawingml/2006/main" name="CELBET new logo final slid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2616549F-CCB9-413E-8B61-FFE20038B6F1}" vid="{CDDB50B3-2448-4A15-BD36-A1A10402EB38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CELBET new logo ppt template</Template>
  <TotalTime>195</TotalTime>
  <Words>802</Words>
  <Application>Microsoft Office PowerPoint</Application>
  <PresentationFormat>Panoramiczny</PresentationFormat>
  <Paragraphs>62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8</vt:i4>
      </vt:variant>
    </vt:vector>
  </HeadingPairs>
  <TitlesOfParts>
    <vt:vector size="15" baseType="lpstr">
      <vt:lpstr>Arial</vt:lpstr>
      <vt:lpstr>Calibri</vt:lpstr>
      <vt:lpstr>Roboto</vt:lpstr>
      <vt:lpstr>Times New Roman</vt:lpstr>
      <vt:lpstr>CELBET new logo title slide</vt:lpstr>
      <vt:lpstr>CELBET new logo content slide</vt:lpstr>
      <vt:lpstr>CELBET new logo final slide</vt:lpstr>
      <vt:lpstr>Prezentacja programu PowerPoint</vt:lpstr>
      <vt:lpstr>CELBET-Transport Community meeting Discussion – Possibilities for cooperation </vt:lpstr>
      <vt:lpstr>CELBET-Transport Community meeting Discussion – Possibilities for cooperation</vt:lpstr>
      <vt:lpstr>CELBET-Transport Community meeting Discussion – Possibilities for cooperation</vt:lpstr>
      <vt:lpstr>CELBET-Transport Community meeting Discussion – Possibilities for cooperation</vt:lpstr>
      <vt:lpstr>CELBET-Transport Community meeting Discussion – Possibilities for cooperation</vt:lpstr>
      <vt:lpstr>CELBET-Transport Community meeting Discussion – Possibilities for cooperation</vt:lpstr>
      <vt:lpstr>        THANK YOU               Aneta Łomańska-Grzegorzak         Team Leader                                                      CELBET Cooperation Team          Tel: (+48) 501-159-647                                            e-mail: aneta.lomanska-grzegorzak@mf.gov.pl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Anna Hatała-Wanat</dc:creator>
  <cp:lastModifiedBy>Łomańska-Grzegorzak Aneta</cp:lastModifiedBy>
  <cp:revision>35</cp:revision>
  <dcterms:created xsi:type="dcterms:W3CDTF">2022-08-29T11:05:15Z</dcterms:created>
  <dcterms:modified xsi:type="dcterms:W3CDTF">2024-04-17T18:55:17Z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FCATEGORY">
    <vt:lpwstr>InformacjePubliczneInformacjeSektoraPublicznego</vt:lpwstr>
  </property>
  <property fmtid="{D5CDD505-2E9C-101B-9397-08002B2CF9AE}" pid="3" name="MFClassifiedBy">
    <vt:lpwstr>UxC4dwLulzfINJ8nQH+xvX5LNGipWa4BRSZhPgxsCvnIj72SSMPKuc44xWkvnXxJjHphTFXBRfmyShoEX2JviA==</vt:lpwstr>
  </property>
  <property fmtid="{D5CDD505-2E9C-101B-9397-08002B2CF9AE}" pid="4" name="MFClassificationDate">
    <vt:lpwstr>2022-08-29T13:10:07.3851272+02:00</vt:lpwstr>
  </property>
  <property fmtid="{D5CDD505-2E9C-101B-9397-08002B2CF9AE}" pid="5" name="MFClassifiedBySID">
    <vt:lpwstr>UxC4dwLulzfINJ8nQH+xvX5LNGipWa4BRSZhPgxsCvm42mrIC/DSDv0ggS+FjUN/2v1BBotkLlY5aAiEhoi6udSzwVb4eb4p/7Fx82JlOlNaFzlFytI2EAABkXhPzlr0</vt:lpwstr>
  </property>
  <property fmtid="{D5CDD505-2E9C-101B-9397-08002B2CF9AE}" pid="6" name="MFGRNItemId">
    <vt:lpwstr>GRN-c93ec943-dfcc-4b7c-80c0-4038660af614</vt:lpwstr>
  </property>
  <property fmtid="{D5CDD505-2E9C-101B-9397-08002B2CF9AE}" pid="7" name="MFHash">
    <vt:lpwstr>8d0s1TgyjyzHTna9Idecl7eD6PvV1SZLtD7Bf1q1c04=</vt:lpwstr>
  </property>
  <property fmtid="{D5CDD505-2E9C-101B-9397-08002B2CF9AE}" pid="8" name="DLPManualFileClassification">
    <vt:lpwstr>{2755b7d9-e53d-4779-a40c-03797dcf43b3}</vt:lpwstr>
  </property>
  <property fmtid="{D5CDD505-2E9C-101B-9397-08002B2CF9AE}" pid="9" name="MFRefresh">
    <vt:lpwstr>False</vt:lpwstr>
  </property>
</Properties>
</file>